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slideLayouts/slideLayout10.xml" ContentType="application/vnd.openxmlformats-officedocument.presentationml.slideLayout+xml"/>
  <Override PartName="/ppt/theme/theme7.xml" ContentType="application/vnd.openxmlformats-officedocument.theme+xml"/>
  <Override PartName="/ppt/slideLayouts/slideLayout11.xml" ContentType="application/vnd.openxmlformats-officedocument.presentationml.slideLayout+xml"/>
  <Override PartName="/ppt/theme/theme8.xml" ContentType="application/vnd.openxmlformats-officedocument.theme+xml"/>
  <Override PartName="/ppt/slideLayouts/slideLayout1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0" r:id="rId2"/>
    <p:sldMasterId id="2147483663" r:id="rId3"/>
    <p:sldMasterId id="2147483665" r:id="rId4"/>
    <p:sldMasterId id="2147483668" r:id="rId5"/>
    <p:sldMasterId id="2147483678" r:id="rId6"/>
    <p:sldMasterId id="2147483670" r:id="rId7"/>
    <p:sldMasterId id="2147483675" r:id="rId8"/>
    <p:sldMasterId id="2147483672" r:id="rId9"/>
  </p:sldMasterIdLst>
  <p:notesMasterIdLst>
    <p:notesMasterId r:id="rId41"/>
  </p:notesMasterIdLst>
  <p:handoutMasterIdLst>
    <p:handoutMasterId r:id="rId42"/>
  </p:handoutMasterIdLst>
  <p:sldIdLst>
    <p:sldId id="256" r:id="rId10"/>
    <p:sldId id="374" r:id="rId11"/>
    <p:sldId id="348" r:id="rId12"/>
    <p:sldId id="435" r:id="rId13"/>
    <p:sldId id="436" r:id="rId14"/>
    <p:sldId id="437" r:id="rId15"/>
    <p:sldId id="439" r:id="rId16"/>
    <p:sldId id="440" r:id="rId17"/>
    <p:sldId id="442" r:id="rId18"/>
    <p:sldId id="443" r:id="rId19"/>
    <p:sldId id="444" r:id="rId20"/>
    <p:sldId id="446" r:id="rId21"/>
    <p:sldId id="425" r:id="rId22"/>
    <p:sldId id="450" r:id="rId23"/>
    <p:sldId id="421" r:id="rId24"/>
    <p:sldId id="452" r:id="rId25"/>
    <p:sldId id="453" r:id="rId26"/>
    <p:sldId id="454" r:id="rId27"/>
    <p:sldId id="447" r:id="rId28"/>
    <p:sldId id="427" r:id="rId29"/>
    <p:sldId id="456" r:id="rId30"/>
    <p:sldId id="455" r:id="rId31"/>
    <p:sldId id="428" r:id="rId32"/>
    <p:sldId id="429" r:id="rId33"/>
    <p:sldId id="457" r:id="rId34"/>
    <p:sldId id="431" r:id="rId35"/>
    <p:sldId id="432" r:id="rId36"/>
    <p:sldId id="433" r:id="rId37"/>
    <p:sldId id="434" r:id="rId38"/>
    <p:sldId id="406" r:id="rId39"/>
    <p:sldId id="45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221"/>
    <a:srgbClr val="660066"/>
    <a:srgbClr val="005EA4"/>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AF0A4C-45B5-412B-8E16-172DBA51A88D}" v="1" dt="2026-08-14T07:05:43.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81564" autoAdjust="0"/>
  </p:normalViewPr>
  <p:slideViewPr>
    <p:cSldViewPr>
      <p:cViewPr varScale="1">
        <p:scale>
          <a:sx n="67" d="100"/>
          <a:sy n="67" d="100"/>
        </p:scale>
        <p:origin x="1906" y="53"/>
      </p:cViewPr>
      <p:guideLst>
        <p:guide orient="horz" pos="2160"/>
        <p:guide pos="2880"/>
      </p:guideLst>
    </p:cSldViewPr>
  </p:slideViewPr>
  <p:outlineViewPr>
    <p:cViewPr>
      <p:scale>
        <a:sx n="33" d="100"/>
        <a:sy n="33" d="100"/>
      </p:scale>
      <p:origin x="0" y="40626"/>
    </p:cViewPr>
  </p:outlineViewPr>
  <p:notesTextViewPr>
    <p:cViewPr>
      <p:scale>
        <a:sx n="1" d="1"/>
        <a:sy n="1" d="1"/>
      </p:scale>
      <p:origin x="0" y="0"/>
    </p:cViewPr>
  </p:notesTextViewPr>
  <p:sorterViewPr>
    <p:cViewPr>
      <p:scale>
        <a:sx n="80" d="100"/>
        <a:sy n="80" d="100"/>
      </p:scale>
      <p:origin x="0" y="1086"/>
    </p:cViewPr>
  </p:sorterViewPr>
  <p:notesViewPr>
    <p:cSldViewPr>
      <p:cViewPr>
        <p:scale>
          <a:sx n="70" d="100"/>
          <a:sy n="70" d="100"/>
        </p:scale>
        <p:origin x="3048" y="-39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oy dam" userId="61d1d23e77860030" providerId="LiveId" clId="{394A0294-2564-43D7-91DA-CDB039C355E0}"/>
    <pc:docChg chg="custSel delSld modSld">
      <pc:chgData name="sanjoy dam" userId="61d1d23e77860030" providerId="LiveId" clId="{394A0294-2564-43D7-91DA-CDB039C355E0}" dt="2026-08-14T07:15:06.460" v="21" actId="47"/>
      <pc:docMkLst>
        <pc:docMk/>
      </pc:docMkLst>
      <pc:sldChg chg="modNotes">
        <pc:chgData name="sanjoy dam" userId="61d1d23e77860030" providerId="LiveId" clId="{394A0294-2564-43D7-91DA-CDB039C355E0}" dt="2026-08-14T07:02:42.175" v="0" actId="478"/>
        <pc:sldMkLst>
          <pc:docMk/>
          <pc:sldMk cId="2962300543" sldId="256"/>
        </pc:sldMkLst>
      </pc:sldChg>
      <pc:sldChg chg="addSp delSp modSp modNotes">
        <pc:chgData name="sanjoy dam" userId="61d1d23e77860030" providerId="LiveId" clId="{394A0294-2564-43D7-91DA-CDB039C355E0}" dt="2026-08-14T07:05:43.247" v="19" actId="478"/>
        <pc:sldMkLst>
          <pc:docMk/>
          <pc:sldMk cId="1379119803" sldId="348"/>
        </pc:sldMkLst>
        <pc:spChg chg="add mod">
          <ac:chgData name="sanjoy dam" userId="61d1d23e77860030" providerId="LiveId" clId="{394A0294-2564-43D7-91DA-CDB039C355E0}" dt="2026-08-14T07:05:43.247" v="19" actId="478"/>
          <ac:spMkLst>
            <pc:docMk/>
            <pc:sldMk cId="1379119803" sldId="348"/>
            <ac:spMk id="2" creationId="{FCA37E6A-E71B-B7B8-3255-57AC1FA5E6DA}"/>
          </ac:spMkLst>
        </pc:spChg>
        <pc:spChg chg="del">
          <ac:chgData name="sanjoy dam" userId="61d1d23e77860030" providerId="LiveId" clId="{394A0294-2564-43D7-91DA-CDB039C355E0}" dt="2026-08-14T07:05:43.247" v="19" actId="478"/>
          <ac:spMkLst>
            <pc:docMk/>
            <pc:sldMk cId="1379119803" sldId="348"/>
            <ac:spMk id="10242" creationId="{00000000-0000-0000-0000-000000000000}"/>
          </ac:spMkLst>
        </pc:spChg>
      </pc:sldChg>
      <pc:sldChg chg="del modNotes">
        <pc:chgData name="sanjoy dam" userId="61d1d23e77860030" providerId="LiveId" clId="{394A0294-2564-43D7-91DA-CDB039C355E0}" dt="2026-08-14T07:10:51.678" v="20" actId="47"/>
        <pc:sldMkLst>
          <pc:docMk/>
          <pc:sldMk cId="1328182587" sldId="409"/>
        </pc:sldMkLst>
      </pc:sldChg>
      <pc:sldChg chg="modNotes">
        <pc:chgData name="sanjoy dam" userId="61d1d23e77860030" providerId="LiveId" clId="{394A0294-2564-43D7-91DA-CDB039C355E0}" dt="2026-08-14T07:03:44.170" v="7" actId="478"/>
        <pc:sldMkLst>
          <pc:docMk/>
          <pc:sldMk cId="2699252740" sldId="421"/>
        </pc:sldMkLst>
      </pc:sldChg>
      <pc:sldChg chg="del modNotes">
        <pc:chgData name="sanjoy dam" userId="61d1d23e77860030" providerId="LiveId" clId="{394A0294-2564-43D7-91DA-CDB039C355E0}" dt="2026-08-14T07:15:06.460" v="21" actId="47"/>
        <pc:sldMkLst>
          <pc:docMk/>
          <pc:sldMk cId="4276014892" sldId="430"/>
        </pc:sldMkLst>
      </pc:sldChg>
      <pc:sldChg chg="modNotes">
        <pc:chgData name="sanjoy dam" userId="61d1d23e77860030" providerId="LiveId" clId="{394A0294-2564-43D7-91DA-CDB039C355E0}" dt="2026-08-14T07:04:15.119" v="13" actId="478"/>
        <pc:sldMkLst>
          <pc:docMk/>
          <pc:sldMk cId="1687401356" sldId="431"/>
        </pc:sldMkLst>
      </pc:sldChg>
      <pc:sldChg chg="modNotes">
        <pc:chgData name="sanjoy dam" userId="61d1d23e77860030" providerId="LiveId" clId="{394A0294-2564-43D7-91DA-CDB039C355E0}" dt="2026-08-14T07:04:43.878" v="16" actId="478"/>
        <pc:sldMkLst>
          <pc:docMk/>
          <pc:sldMk cId="106100046" sldId="436"/>
        </pc:sldMkLst>
      </pc:sldChg>
      <pc:sldChg chg="modNotes">
        <pc:chgData name="sanjoy dam" userId="61d1d23e77860030" providerId="LiveId" clId="{394A0294-2564-43D7-91DA-CDB039C355E0}" dt="2026-08-14T07:04:50.724" v="17" actId="478"/>
        <pc:sldMkLst>
          <pc:docMk/>
          <pc:sldMk cId="3124546330" sldId="437"/>
        </pc:sldMkLst>
      </pc:sldChg>
      <pc:sldChg chg="modNotes">
        <pc:chgData name="sanjoy dam" userId="61d1d23e77860030" providerId="LiveId" clId="{394A0294-2564-43D7-91DA-CDB039C355E0}" dt="2026-08-14T07:03:15.241" v="1" actId="478"/>
        <pc:sldMkLst>
          <pc:docMk/>
          <pc:sldMk cId="3502548505" sldId="439"/>
        </pc:sldMkLst>
      </pc:sldChg>
      <pc:sldChg chg="modNotes">
        <pc:chgData name="sanjoy dam" userId="61d1d23e77860030" providerId="LiveId" clId="{394A0294-2564-43D7-91DA-CDB039C355E0}" dt="2026-08-14T07:03:20.912" v="2" actId="478"/>
        <pc:sldMkLst>
          <pc:docMk/>
          <pc:sldMk cId="3414852009" sldId="440"/>
        </pc:sldMkLst>
      </pc:sldChg>
      <pc:sldChg chg="modNotes">
        <pc:chgData name="sanjoy dam" userId="61d1d23e77860030" providerId="LiveId" clId="{394A0294-2564-43D7-91DA-CDB039C355E0}" dt="2026-08-14T07:03:24.720" v="3" actId="478"/>
        <pc:sldMkLst>
          <pc:docMk/>
          <pc:sldMk cId="4145842362" sldId="442"/>
        </pc:sldMkLst>
      </pc:sldChg>
      <pc:sldChg chg="modNotes">
        <pc:chgData name="sanjoy dam" userId="61d1d23e77860030" providerId="LiveId" clId="{394A0294-2564-43D7-91DA-CDB039C355E0}" dt="2026-08-14T07:04:29.109" v="14" actId="478"/>
        <pc:sldMkLst>
          <pc:docMk/>
          <pc:sldMk cId="4122683497" sldId="443"/>
        </pc:sldMkLst>
      </pc:sldChg>
      <pc:sldChg chg="modNotes">
        <pc:chgData name="sanjoy dam" userId="61d1d23e77860030" providerId="LiveId" clId="{394A0294-2564-43D7-91DA-CDB039C355E0}" dt="2026-08-14T07:03:28.668" v="4" actId="478"/>
        <pc:sldMkLst>
          <pc:docMk/>
          <pc:sldMk cId="3308177533" sldId="444"/>
        </pc:sldMkLst>
      </pc:sldChg>
      <pc:sldChg chg="modNotes">
        <pc:chgData name="sanjoy dam" userId="61d1d23e77860030" providerId="LiveId" clId="{394A0294-2564-43D7-91DA-CDB039C355E0}" dt="2026-08-14T07:03:54.201" v="9" actId="478"/>
        <pc:sldMkLst>
          <pc:docMk/>
          <pc:sldMk cId="2626562585" sldId="447"/>
        </pc:sldMkLst>
      </pc:sldChg>
      <pc:sldChg chg="modNotes">
        <pc:chgData name="sanjoy dam" userId="61d1d23e77860030" providerId="LiveId" clId="{394A0294-2564-43D7-91DA-CDB039C355E0}" dt="2026-08-14T07:03:39.639" v="6" actId="478"/>
        <pc:sldMkLst>
          <pc:docMk/>
          <pc:sldMk cId="3315601439" sldId="450"/>
        </pc:sldMkLst>
      </pc:sldChg>
      <pc:sldChg chg="modNotes">
        <pc:chgData name="sanjoy dam" userId="61d1d23e77860030" providerId="LiveId" clId="{394A0294-2564-43D7-91DA-CDB039C355E0}" dt="2026-08-14T07:04:59.711" v="18" actId="478"/>
        <pc:sldMkLst>
          <pc:docMk/>
          <pc:sldMk cId="3574629773" sldId="453"/>
        </pc:sldMkLst>
      </pc:sldChg>
      <pc:sldChg chg="modNotes">
        <pc:chgData name="sanjoy dam" userId="61d1d23e77860030" providerId="LiveId" clId="{394A0294-2564-43D7-91DA-CDB039C355E0}" dt="2026-08-14T07:03:48.797" v="8" actId="478"/>
        <pc:sldMkLst>
          <pc:docMk/>
          <pc:sldMk cId="3308863588" sldId="454"/>
        </pc:sldMkLst>
      </pc:sldChg>
      <pc:sldChg chg="modNotes">
        <pc:chgData name="sanjoy dam" userId="61d1d23e77860030" providerId="LiveId" clId="{394A0294-2564-43D7-91DA-CDB039C355E0}" dt="2026-08-14T07:03:58.234" v="10" actId="478"/>
        <pc:sldMkLst>
          <pc:docMk/>
          <pc:sldMk cId="2026329733" sldId="456"/>
        </pc:sldMkLst>
      </pc:sldChg>
      <pc:sldChg chg="modNotes">
        <pc:chgData name="sanjoy dam" userId="61d1d23e77860030" providerId="LiveId" clId="{394A0294-2564-43D7-91DA-CDB039C355E0}" dt="2026-08-14T07:04:07.308" v="11" actId="478"/>
        <pc:sldMkLst>
          <pc:docMk/>
          <pc:sldMk cId="1168259671" sldId="457"/>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Andreea\Desktop\Cengage\Mankiw%208e\fred2\imports%20unempl%20rate%20ch%209.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893339120011567E-2"/>
          <c:y val="3.0603130567228323E-2"/>
          <c:w val="0.87635870516185477"/>
          <c:h val="0.8326195683872849"/>
        </c:manualLayout>
      </c:layout>
      <c:lineChart>
        <c:grouping val="standard"/>
        <c:varyColors val="0"/>
        <c:ser>
          <c:idx val="0"/>
          <c:order val="0"/>
          <c:tx>
            <c:strRef>
              <c:f>'FRED Graph'!$E$12</c:f>
              <c:strCache>
                <c:ptCount val="1"/>
                <c:pt idx="0">
                  <c:v>Imports as % of GDP</c:v>
                </c:pt>
              </c:strCache>
            </c:strRef>
          </c:tx>
          <c:spPr>
            <a:ln w="57150">
              <a:solidFill>
                <a:srgbClr val="FF0000"/>
              </a:solidFill>
            </a:ln>
          </c:spPr>
          <c:marker>
            <c:spPr>
              <a:ln w="57150">
                <a:solidFill>
                  <a:srgbClr val="FF0000"/>
                </a:solidFill>
              </a:ln>
            </c:spPr>
          </c:marker>
          <c:cat>
            <c:strRef>
              <c:f>'FRED Graph'!$D$13:$D$18</c:f>
              <c:strCache>
                <c:ptCount val="6"/>
                <c:pt idx="0">
                  <c:v>1955-1964</c:v>
                </c:pt>
                <c:pt idx="1">
                  <c:v>1965-1974</c:v>
                </c:pt>
                <c:pt idx="2">
                  <c:v>1975-1984</c:v>
                </c:pt>
                <c:pt idx="3">
                  <c:v>1985-1994</c:v>
                </c:pt>
                <c:pt idx="4">
                  <c:v>1995-2004</c:v>
                </c:pt>
                <c:pt idx="5">
                  <c:v>2005-2014</c:v>
                </c:pt>
              </c:strCache>
            </c:strRef>
          </c:cat>
          <c:val>
            <c:numRef>
              <c:f>'FRED Graph'!$E$13:$E$18</c:f>
              <c:numCache>
                <c:formatCode>0.0</c:formatCode>
                <c:ptCount val="6"/>
                <c:pt idx="0">
                  <c:v>4.1399999999999988</c:v>
                </c:pt>
                <c:pt idx="1">
                  <c:v>5.4275000000000002</c:v>
                </c:pt>
                <c:pt idx="2">
                  <c:v>9.0974999999999984</c:v>
                </c:pt>
                <c:pt idx="3">
                  <c:v>10.33</c:v>
                </c:pt>
                <c:pt idx="4">
                  <c:v>12.967500000000005</c:v>
                </c:pt>
                <c:pt idx="5">
                  <c:v>16.272499999999997</c:v>
                </c:pt>
              </c:numCache>
            </c:numRef>
          </c:val>
          <c:smooth val="0"/>
          <c:extLst>
            <c:ext xmlns:c16="http://schemas.microsoft.com/office/drawing/2014/chart" uri="{C3380CC4-5D6E-409C-BE32-E72D297353CC}">
              <c16:uniqueId val="{00000000-7F64-43D8-AD54-4A5FCAFDD603}"/>
            </c:ext>
          </c:extLst>
        </c:ser>
        <c:ser>
          <c:idx val="1"/>
          <c:order val="1"/>
          <c:tx>
            <c:strRef>
              <c:f>'FRED Graph'!$F$12</c:f>
              <c:strCache>
                <c:ptCount val="1"/>
                <c:pt idx="0">
                  <c:v>Unemployment rate</c:v>
                </c:pt>
              </c:strCache>
            </c:strRef>
          </c:tx>
          <c:spPr>
            <a:ln w="57150"/>
          </c:spPr>
          <c:marker>
            <c:spPr>
              <a:ln w="57150"/>
            </c:spPr>
          </c:marker>
          <c:cat>
            <c:strRef>
              <c:f>'FRED Graph'!$D$13:$D$18</c:f>
              <c:strCache>
                <c:ptCount val="6"/>
                <c:pt idx="0">
                  <c:v>1955-1964</c:v>
                </c:pt>
                <c:pt idx="1">
                  <c:v>1965-1974</c:v>
                </c:pt>
                <c:pt idx="2">
                  <c:v>1975-1984</c:v>
                </c:pt>
                <c:pt idx="3">
                  <c:v>1985-1994</c:v>
                </c:pt>
                <c:pt idx="4">
                  <c:v>1995-2004</c:v>
                </c:pt>
                <c:pt idx="5">
                  <c:v>2005-2014</c:v>
                </c:pt>
              </c:strCache>
            </c:strRef>
          </c:cat>
          <c:val>
            <c:numRef>
              <c:f>'FRED Graph'!$F$13:$F$18</c:f>
              <c:numCache>
                <c:formatCode>0.0</c:formatCode>
                <c:ptCount val="6"/>
                <c:pt idx="0">
                  <c:v>5.4359668751175558</c:v>
                </c:pt>
                <c:pt idx="1">
                  <c:v>4.6835920505016224</c:v>
                </c:pt>
                <c:pt idx="2">
                  <c:v>7.7814296039105386</c:v>
                </c:pt>
                <c:pt idx="3">
                  <c:v>6.5029646823205427</c:v>
                </c:pt>
                <c:pt idx="4">
                  <c:v>5.1219674098199572</c:v>
                </c:pt>
                <c:pt idx="5">
                  <c:v>7.0473969713918034</c:v>
                </c:pt>
              </c:numCache>
            </c:numRef>
          </c:val>
          <c:smooth val="0"/>
          <c:extLst>
            <c:ext xmlns:c16="http://schemas.microsoft.com/office/drawing/2014/chart" uri="{C3380CC4-5D6E-409C-BE32-E72D297353CC}">
              <c16:uniqueId val="{00000001-7F64-43D8-AD54-4A5FCAFDD603}"/>
            </c:ext>
          </c:extLst>
        </c:ser>
        <c:dLbls>
          <c:showLegendKey val="0"/>
          <c:showVal val="0"/>
          <c:showCatName val="0"/>
          <c:showSerName val="0"/>
          <c:showPercent val="0"/>
          <c:showBubbleSize val="0"/>
        </c:dLbls>
        <c:marker val="1"/>
        <c:smooth val="0"/>
        <c:axId val="40643968"/>
        <c:axId val="41264640"/>
      </c:lineChart>
      <c:catAx>
        <c:axId val="40643968"/>
        <c:scaling>
          <c:orientation val="minMax"/>
        </c:scaling>
        <c:delete val="0"/>
        <c:axPos val="b"/>
        <c:numFmt formatCode="General" sourceLinked="0"/>
        <c:majorTickMark val="out"/>
        <c:minorTickMark val="none"/>
        <c:tickLblPos val="nextTo"/>
        <c:txPr>
          <a:bodyPr/>
          <a:lstStyle/>
          <a:p>
            <a:pPr>
              <a:defRPr sz="1600"/>
            </a:pPr>
            <a:endParaRPr lang="en-US"/>
          </a:p>
        </c:txPr>
        <c:crossAx val="41264640"/>
        <c:crosses val="autoZero"/>
        <c:auto val="1"/>
        <c:lblAlgn val="ctr"/>
        <c:lblOffset val="100"/>
        <c:noMultiLvlLbl val="0"/>
      </c:catAx>
      <c:valAx>
        <c:axId val="41264640"/>
        <c:scaling>
          <c:orientation val="minMax"/>
        </c:scaling>
        <c:delete val="0"/>
        <c:axPos val="l"/>
        <c:majorGridlines/>
        <c:numFmt formatCode="0.0" sourceLinked="1"/>
        <c:majorTickMark val="out"/>
        <c:minorTickMark val="none"/>
        <c:tickLblPos val="nextTo"/>
        <c:txPr>
          <a:bodyPr/>
          <a:lstStyle/>
          <a:p>
            <a:pPr>
              <a:defRPr sz="1600"/>
            </a:pPr>
            <a:endParaRPr lang="en-US"/>
          </a:p>
        </c:txPr>
        <c:crossAx val="40643968"/>
        <c:crosses val="autoZero"/>
        <c:crossBetween val="between"/>
      </c:valAx>
    </c:plotArea>
    <c:legend>
      <c:legendPos val="t"/>
      <c:layout>
        <c:manualLayout>
          <c:xMode val="edge"/>
          <c:yMode val="edge"/>
          <c:x val="0.164502862339058"/>
          <c:y val="2.072538860103627E-2"/>
          <c:w val="0.42262801708609959"/>
          <c:h val="0.22319535058117734"/>
        </c:manualLayout>
      </c:layout>
      <c:overlay val="1"/>
      <c:spPr>
        <a:effectLst>
          <a:glow rad="127000">
            <a:srgbClr val="FF0000"/>
          </a:glow>
        </a:effectLst>
      </c:spPr>
      <c:txPr>
        <a:bodyPr/>
        <a:lstStyle/>
        <a:p>
          <a:pPr>
            <a:defRPr sz="2000"/>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CBA0846-EC1A-40DB-8F81-96AE9A64BBB3}" type="datetimeFigureOut">
              <a:rPr lang="en-US" smtClean="0"/>
              <a:t>8/14/2026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CE0DA8-8A21-4DAB-8D09-F8325147C991}" type="slidenum">
              <a:rPr lang="en-US" smtClean="0"/>
              <a:t>‹#›</a:t>
            </a:fld>
            <a:endParaRPr lang="en-US"/>
          </a:p>
        </p:txBody>
      </p:sp>
    </p:spTree>
    <p:extLst>
      <p:ext uri="{BB962C8B-B14F-4D97-AF65-F5344CB8AC3E}">
        <p14:creationId xmlns:p14="http://schemas.microsoft.com/office/powerpoint/2010/main" val="4026689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5DD168-A957-4784-9C8A-5438585B9AF9}" type="datetimeFigureOut">
              <a:rPr lang="en-US" smtClean="0"/>
              <a:t>8/14/2026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AF6792-DBE1-4461-97FA-F85A7B48814E}" type="slidenum">
              <a:rPr lang="en-US" smtClean="0"/>
              <a:t>‹#›</a:t>
            </a:fld>
            <a:endParaRPr lang="en-US"/>
          </a:p>
        </p:txBody>
      </p:sp>
    </p:spTree>
    <p:extLst>
      <p:ext uri="{BB962C8B-B14F-4D97-AF65-F5344CB8AC3E}">
        <p14:creationId xmlns:p14="http://schemas.microsoft.com/office/powerpoint/2010/main" val="281579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a:t>
            </a:fld>
            <a:endParaRPr lang="en-US"/>
          </a:p>
        </p:txBody>
      </p:sp>
      <p:sp>
        <p:nvSpPr>
          <p:cNvPr id="6" name="Notes Placeholder 5">
            <a:extLst>
              <a:ext uri="{FF2B5EF4-FFF2-40B4-BE49-F238E27FC236}">
                <a16:creationId xmlns:a16="http://schemas.microsoft.com/office/drawing/2014/main" id="{8C7E6A7F-A120-C47A-C8A1-84C573185684}"/>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408867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2</a:t>
            </a:fld>
            <a:endParaRPr lang="en-US"/>
          </a:p>
        </p:txBody>
      </p:sp>
    </p:spTree>
    <p:extLst>
      <p:ext uri="{BB962C8B-B14F-4D97-AF65-F5344CB8AC3E}">
        <p14:creationId xmlns:p14="http://schemas.microsoft.com/office/powerpoint/2010/main" val="136236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3</a:t>
            </a:fld>
            <a:endParaRPr lang="en-US"/>
          </a:p>
        </p:txBody>
      </p:sp>
      <p:sp>
        <p:nvSpPr>
          <p:cNvPr id="6" name="Notes Placeholder 5">
            <a:extLst>
              <a:ext uri="{FF2B5EF4-FFF2-40B4-BE49-F238E27FC236}">
                <a16:creationId xmlns:a16="http://schemas.microsoft.com/office/drawing/2014/main" id="{6462959D-6186-47DF-FE7F-69ABF232EB38}"/>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065065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CAF6792-DBE1-4461-97FA-F85A7B48814E}" type="slidenum">
              <a:rPr lang="en-US" smtClean="0"/>
              <a:t>4</a:t>
            </a:fld>
            <a:endParaRPr lang="en-US"/>
          </a:p>
        </p:txBody>
      </p:sp>
    </p:spTree>
    <p:extLst>
      <p:ext uri="{BB962C8B-B14F-4D97-AF65-F5344CB8AC3E}">
        <p14:creationId xmlns:p14="http://schemas.microsoft.com/office/powerpoint/2010/main" val="2287036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5</a:t>
            </a:fld>
            <a:endParaRPr lang="en-US"/>
          </a:p>
        </p:txBody>
      </p:sp>
      <p:sp>
        <p:nvSpPr>
          <p:cNvPr id="6" name="Notes Placeholder 5">
            <a:extLst>
              <a:ext uri="{FF2B5EF4-FFF2-40B4-BE49-F238E27FC236}">
                <a16:creationId xmlns:a16="http://schemas.microsoft.com/office/drawing/2014/main" id="{D0A8C644-FB07-6C75-3D61-AEE8F8E5D2B4}"/>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2578309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6</a:t>
            </a:fld>
            <a:endParaRPr lang="en-US"/>
          </a:p>
        </p:txBody>
      </p:sp>
      <p:sp>
        <p:nvSpPr>
          <p:cNvPr id="6" name="Notes Placeholder 5">
            <a:extLst>
              <a:ext uri="{FF2B5EF4-FFF2-40B4-BE49-F238E27FC236}">
                <a16:creationId xmlns:a16="http://schemas.microsoft.com/office/drawing/2014/main" id="{02557CC0-7BF4-7648-325E-CE00F1A081D6}"/>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1089406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63CBBB8C-1C13-4AB9-B72E-E2C32A4E98E3}" type="slidenum">
              <a:rPr lang="en-US" smtClean="0"/>
              <a:pPr/>
              <a:t>7</a:t>
            </a:fld>
            <a:endParaRPr lang="en-US"/>
          </a:p>
        </p:txBody>
      </p:sp>
      <p:sp>
        <p:nvSpPr>
          <p:cNvPr id="471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A824096-9F06-4782-9066-FFB2574C70CE}" type="slidenum">
              <a:rPr lang="en-US" sz="1200">
                <a:cs typeface="Arial" charset="0"/>
              </a:rPr>
              <a:pPr algn="r"/>
              <a:t>7</a:t>
            </a:fld>
            <a:endParaRPr lang="en-US" sz="1200">
              <a:cs typeface="Arial" charset="0"/>
            </a:endParaRPr>
          </a:p>
        </p:txBody>
      </p:sp>
      <p:sp>
        <p:nvSpPr>
          <p:cNvPr id="47108" name="Rectangle 2"/>
          <p:cNvSpPr>
            <a:spLocks noGrp="1" noRot="1" noChangeAspect="1" noChangeArrowheads="1" noTextEdit="1"/>
          </p:cNvSpPr>
          <p:nvPr>
            <p:ph type="sldImg"/>
          </p:nvPr>
        </p:nvSpPr>
        <p:spPr>
          <a:xfrm>
            <a:off x="1143000" y="534988"/>
            <a:ext cx="4572000" cy="3429000"/>
          </a:xfrm>
          <a:ln/>
        </p:spPr>
      </p:sp>
      <p:sp>
        <p:nvSpPr>
          <p:cNvPr id="3" name="Notes Placeholder 2">
            <a:extLst>
              <a:ext uri="{FF2B5EF4-FFF2-40B4-BE49-F238E27FC236}">
                <a16:creationId xmlns:a16="http://schemas.microsoft.com/office/drawing/2014/main" id="{EBBAC10D-683B-BDE8-1147-7E3A80E8CFCF}"/>
              </a:ext>
            </a:extLst>
          </p:cNvPr>
          <p:cNvSpPr>
            <a:spLocks noGrp="1"/>
          </p:cNvSpPr>
          <p:nvPr>
            <p:ph type="body" sz="quarter" idx="3"/>
          </p:nvPr>
        </p:nvSpPr>
        <p:spPr/>
        <p:txBody>
          <a:bodyPr/>
          <a:lstStyle/>
          <a:p>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173C670D-5C2C-4C09-B6E7-E4872777CDA6}" type="slidenum">
              <a:rPr lang="en-US" smtClean="0"/>
              <a:pPr/>
              <a:t>8</a:t>
            </a:fld>
            <a:endParaRPr lang="en-US"/>
          </a:p>
        </p:txBody>
      </p:sp>
      <p:sp>
        <p:nvSpPr>
          <p:cNvPr id="4813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7D2CDC1-592B-4D39-ABCD-B5A7171005FA}" type="slidenum">
              <a:rPr lang="en-US" sz="1200">
                <a:cs typeface="Arial" charset="0"/>
              </a:rPr>
              <a:pPr algn="r"/>
              <a:t>8</a:t>
            </a:fld>
            <a:endParaRPr lang="en-US" sz="1200">
              <a:cs typeface="Arial" charset="0"/>
            </a:endParaRPr>
          </a:p>
        </p:txBody>
      </p:sp>
      <p:sp>
        <p:nvSpPr>
          <p:cNvPr id="48132" name="Rectangle 2"/>
          <p:cNvSpPr>
            <a:spLocks noGrp="1" noRot="1" noChangeAspect="1" noChangeArrowheads="1" noTextEdit="1"/>
          </p:cNvSpPr>
          <p:nvPr>
            <p:ph type="sldImg"/>
          </p:nvPr>
        </p:nvSpPr>
        <p:spPr>
          <a:xfrm>
            <a:off x="1143000" y="534988"/>
            <a:ext cx="4572000" cy="3429000"/>
          </a:xfrm>
          <a:ln/>
        </p:spPr>
      </p:sp>
      <p:sp>
        <p:nvSpPr>
          <p:cNvPr id="3" name="Notes Placeholder 2">
            <a:extLst>
              <a:ext uri="{FF2B5EF4-FFF2-40B4-BE49-F238E27FC236}">
                <a16:creationId xmlns:a16="http://schemas.microsoft.com/office/drawing/2014/main" id="{47C41D86-AFE7-1423-0765-9486B3DA7537}"/>
              </a:ext>
            </a:extLst>
          </p:cNvPr>
          <p:cNvSpPr>
            <a:spLocks noGrp="1"/>
          </p:cNvSpPr>
          <p:nvPr>
            <p:ph type="body" sz="quarter" idx="3"/>
          </p:nvPr>
        </p:nvSpPr>
        <p:spPr/>
        <p:txBody>
          <a:bodyPr/>
          <a:lstStyle/>
          <a:p>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9</a:t>
            </a:fld>
            <a:endParaRPr lang="en-US">
              <a:solidFill>
                <a:prstClr val="black"/>
              </a:solidFill>
              <a:latin typeface="Calibri"/>
            </a:endParaRPr>
          </a:p>
        </p:txBody>
      </p:sp>
      <p:sp>
        <p:nvSpPr>
          <p:cNvPr id="7" name="Slide Image Placeholder 6"/>
          <p:cNvSpPr>
            <a:spLocks noGrp="1" noRot="1" noChangeAspect="1"/>
          </p:cNvSpPr>
          <p:nvPr>
            <p:ph type="sldImg"/>
          </p:nvPr>
        </p:nvSpPr>
        <p:spPr>
          <a:xfrm>
            <a:off x="1295400" y="609600"/>
            <a:ext cx="4191000" cy="3143250"/>
          </a:xfrm>
        </p:spPr>
      </p:sp>
      <p:sp>
        <p:nvSpPr>
          <p:cNvPr id="3" name="Notes Placeholder 2">
            <a:extLst>
              <a:ext uri="{FF2B5EF4-FFF2-40B4-BE49-F238E27FC236}">
                <a16:creationId xmlns:a16="http://schemas.microsoft.com/office/drawing/2014/main" id="{6D3C7704-2096-FD06-3DD3-DABBBB0FA38C}"/>
              </a:ext>
            </a:extLst>
          </p:cNvPr>
          <p:cNvSpPr>
            <a:spLocks noGrp="1"/>
          </p:cNvSpPr>
          <p:nvPr>
            <p:ph type="body" sz="quarter" idx="3"/>
          </p:nvPr>
        </p:nvSpPr>
        <p:spPr/>
        <p:txBody>
          <a:bodyPr/>
          <a:lstStyle/>
          <a:p>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10</a:t>
            </a:fld>
            <a:endParaRPr lang="en-US">
              <a:solidFill>
                <a:prstClr val="black"/>
              </a:solidFill>
              <a:latin typeface="Calibri"/>
            </a:endParaRPr>
          </a:p>
        </p:txBody>
      </p:sp>
      <p:sp>
        <p:nvSpPr>
          <p:cNvPr id="7" name="Slide Image Placeholder 6"/>
          <p:cNvSpPr>
            <a:spLocks noGrp="1" noRot="1" noChangeAspect="1"/>
          </p:cNvSpPr>
          <p:nvPr>
            <p:ph type="sldImg"/>
          </p:nvPr>
        </p:nvSpPr>
        <p:spPr>
          <a:xfrm>
            <a:off x="1295400" y="609600"/>
            <a:ext cx="4191000" cy="3143250"/>
          </a:xfrm>
        </p:spPr>
      </p:sp>
      <p:sp>
        <p:nvSpPr>
          <p:cNvPr id="3" name="Notes Placeholder 2">
            <a:extLst>
              <a:ext uri="{FF2B5EF4-FFF2-40B4-BE49-F238E27FC236}">
                <a16:creationId xmlns:a16="http://schemas.microsoft.com/office/drawing/2014/main" id="{63E485B5-A558-EAB5-A222-64CE581219EB}"/>
              </a:ext>
            </a:extLst>
          </p:cNvPr>
          <p:cNvSpPr>
            <a:spLocks noGrp="1"/>
          </p:cNvSpPr>
          <p:nvPr>
            <p:ph type="body" sz="quarter" idx="3"/>
          </p:nvPr>
        </p:nvSpPr>
        <p:spPr/>
        <p:txBody>
          <a:bodyPr/>
          <a:lstStyle/>
          <a:p>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fld id="{67A3F6BA-F70D-469C-A304-42B3B2F7B24F}" type="slidenum">
              <a:rPr lang="en-US" smtClean="0">
                <a:solidFill>
                  <a:prstClr val="black"/>
                </a:solidFill>
                <a:latin typeface="Calibri"/>
              </a:rPr>
              <a:pPr/>
              <a:t>11</a:t>
            </a:fld>
            <a:endParaRPr lang="en-US">
              <a:solidFill>
                <a:prstClr val="black"/>
              </a:solidFill>
              <a:latin typeface="Calibri"/>
            </a:endParaRPr>
          </a:p>
        </p:txBody>
      </p:sp>
      <p:sp>
        <p:nvSpPr>
          <p:cNvPr id="7" name="Slide Image Placeholder 6"/>
          <p:cNvSpPr>
            <a:spLocks noGrp="1" noRot="1" noChangeAspect="1"/>
          </p:cNvSpPr>
          <p:nvPr>
            <p:ph type="sldImg"/>
          </p:nvPr>
        </p:nvSpPr>
        <p:spPr>
          <a:xfrm>
            <a:off x="1295400" y="609600"/>
            <a:ext cx="4191000" cy="3143250"/>
          </a:xfrm>
        </p:spPr>
      </p:sp>
      <p:sp>
        <p:nvSpPr>
          <p:cNvPr id="3" name="Notes Placeholder 2">
            <a:extLst>
              <a:ext uri="{FF2B5EF4-FFF2-40B4-BE49-F238E27FC236}">
                <a16:creationId xmlns:a16="http://schemas.microsoft.com/office/drawing/2014/main" id="{75162D04-4507-DEF8-E221-004F12EB3A8C}"/>
              </a:ext>
            </a:extLst>
          </p:cNvPr>
          <p:cNvSpPr>
            <a:spLocks noGrp="1"/>
          </p:cNvSpPr>
          <p:nvPr>
            <p:ph type="body" sz="quarter" idx="3"/>
          </p:nvPr>
        </p:nvSpPr>
        <p:spPr/>
        <p:txBody>
          <a:bodyPr/>
          <a:lstStyle/>
          <a:p>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4816A63-9EBF-459C-A4D1-F3695C0663AE}" type="slidenum">
              <a:rPr lang="en-US" smtClean="0"/>
              <a:pPr/>
              <a:t>12</a:t>
            </a:fld>
            <a:endParaRPr lang="en-US"/>
          </a:p>
        </p:txBody>
      </p:sp>
      <p:sp>
        <p:nvSpPr>
          <p:cNvPr id="5222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10D67AE-0E5E-490B-A09A-6C079525EDAB}" type="slidenum">
              <a:rPr lang="en-US" sz="1200">
                <a:cs typeface="Arial" charset="0"/>
              </a:rPr>
              <a:pPr algn="r"/>
              <a:t>12</a:t>
            </a:fld>
            <a:endParaRPr lang="en-US" sz="1200">
              <a:cs typeface="Arial" charset="0"/>
            </a:endParaRPr>
          </a:p>
        </p:txBody>
      </p:sp>
      <p:sp>
        <p:nvSpPr>
          <p:cNvPr id="52228" name="Rectangle 2"/>
          <p:cNvSpPr>
            <a:spLocks noGrp="1" noRot="1" noChangeAspect="1" noChangeArrowheads="1" noTextEdit="1"/>
          </p:cNvSpPr>
          <p:nvPr>
            <p:ph type="sldImg"/>
          </p:nvPr>
        </p:nvSpPr>
        <p:spPr>
          <a:xfrm>
            <a:off x="1143000" y="534988"/>
            <a:ext cx="4572000" cy="3429000"/>
          </a:xfrm>
          <a:ln/>
        </p:spPr>
      </p:sp>
      <p:sp>
        <p:nvSpPr>
          <p:cNvPr id="52229" name="Rectangle 3"/>
          <p:cNvSpPr>
            <a:spLocks noGrp="1" noChangeArrowheads="1"/>
          </p:cNvSpPr>
          <p:nvPr>
            <p:ph type="body" idx="1"/>
          </p:nvPr>
        </p:nvSpPr>
        <p:spPr>
          <a:xfrm>
            <a:off x="685800" y="4248150"/>
            <a:ext cx="5486400" cy="4210050"/>
          </a:xfrm>
          <a:noFill/>
          <a:ln/>
        </p:spPr>
        <p:txBody>
          <a:bodyPr/>
          <a:lstStyle/>
          <a:p>
            <a:pPr eaLnBrk="1" hangingPunct="1"/>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CAF6792-DBE1-4461-97FA-F85A7B48814E}" type="slidenum">
              <a:rPr lang="en-US" smtClean="0"/>
              <a:t>13</a:t>
            </a:fld>
            <a:endParaRPr lang="en-US"/>
          </a:p>
        </p:txBody>
      </p:sp>
    </p:spTree>
    <p:extLst>
      <p:ext uri="{BB962C8B-B14F-4D97-AF65-F5344CB8AC3E}">
        <p14:creationId xmlns:p14="http://schemas.microsoft.com/office/powerpoint/2010/main" val="2740190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14</a:t>
            </a:fld>
            <a:endParaRPr lang="en-US"/>
          </a:p>
        </p:txBody>
      </p:sp>
      <p:sp>
        <p:nvSpPr>
          <p:cNvPr id="6" name="Notes Placeholder 5">
            <a:extLst>
              <a:ext uri="{FF2B5EF4-FFF2-40B4-BE49-F238E27FC236}">
                <a16:creationId xmlns:a16="http://schemas.microsoft.com/office/drawing/2014/main" id="{69833855-D599-E594-FD33-B45E078B5E00}"/>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033712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15</a:t>
            </a:fld>
            <a:endParaRPr lang="en-US"/>
          </a:p>
        </p:txBody>
      </p:sp>
      <p:sp>
        <p:nvSpPr>
          <p:cNvPr id="6" name="Notes Placeholder 5">
            <a:extLst>
              <a:ext uri="{FF2B5EF4-FFF2-40B4-BE49-F238E27FC236}">
                <a16:creationId xmlns:a16="http://schemas.microsoft.com/office/drawing/2014/main" id="{FE863269-48CF-2725-E56B-EE58DD7537ED}"/>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545776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6E2A397-1AA5-403A-82AD-20403397FEB7}" type="slidenum">
              <a:rPr lang="en-US" smtClean="0"/>
              <a:pPr/>
              <a:t>16</a:t>
            </a:fld>
            <a:endParaRPr lang="en-US"/>
          </a:p>
        </p:txBody>
      </p:sp>
      <p:sp>
        <p:nvSpPr>
          <p:cNvPr id="5632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718886A-0C50-4BDE-8D39-AF5499984ACC}" type="slidenum">
              <a:rPr lang="en-US" sz="1200">
                <a:cs typeface="Arial" charset="0"/>
              </a:rPr>
              <a:pPr algn="r"/>
              <a:t>16</a:t>
            </a:fld>
            <a:endParaRPr lang="en-US" sz="1200">
              <a:cs typeface="Arial" charset="0"/>
            </a:endParaRPr>
          </a:p>
        </p:txBody>
      </p:sp>
      <p:sp>
        <p:nvSpPr>
          <p:cNvPr id="56324" name="Rectangle 2"/>
          <p:cNvSpPr>
            <a:spLocks noGrp="1" noRot="1" noChangeAspect="1" noChangeArrowheads="1" noTextEdit="1"/>
          </p:cNvSpPr>
          <p:nvPr>
            <p:ph type="sldImg"/>
          </p:nvPr>
        </p:nvSpPr>
        <p:spPr>
          <a:xfrm>
            <a:off x="1143000" y="534988"/>
            <a:ext cx="4572000" cy="3429000"/>
          </a:xfrm>
          <a:ln/>
        </p:spPr>
      </p:sp>
      <p:sp>
        <p:nvSpPr>
          <p:cNvPr id="56325" name="Rectangle 3"/>
          <p:cNvSpPr>
            <a:spLocks noGrp="1" noChangeArrowheads="1"/>
          </p:cNvSpPr>
          <p:nvPr>
            <p:ph type="body" idx="1"/>
          </p:nvPr>
        </p:nvSpPr>
        <p:spPr>
          <a:xfrm>
            <a:off x="685800" y="4248150"/>
            <a:ext cx="5486400" cy="4210050"/>
          </a:xfrm>
          <a:noFill/>
          <a:ln/>
        </p:spPr>
        <p:txBody>
          <a:bodyPr/>
          <a:lstStyle/>
          <a:p>
            <a:pPr eaLnBrk="1" hangingPunct="1"/>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538D752-8FD3-4563-BD6F-BC8B69503FFB}" type="slidenum">
              <a:rPr lang="en-US" smtClean="0"/>
              <a:pPr/>
              <a:t>17</a:t>
            </a:fld>
            <a:endParaRPr lang="en-US"/>
          </a:p>
        </p:txBody>
      </p:sp>
      <p:sp>
        <p:nvSpPr>
          <p:cNvPr id="5734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8592A03-E3BB-4628-90C3-5C4E7C4A4880}" type="slidenum">
              <a:rPr lang="en-US" sz="1200">
                <a:cs typeface="Arial" charset="0"/>
              </a:rPr>
              <a:pPr algn="r"/>
              <a:t>17</a:t>
            </a:fld>
            <a:endParaRPr lang="en-US" sz="1200">
              <a:cs typeface="Arial" charset="0"/>
            </a:endParaRPr>
          </a:p>
        </p:txBody>
      </p:sp>
      <p:sp>
        <p:nvSpPr>
          <p:cNvPr id="57348" name="Rectangle 2"/>
          <p:cNvSpPr>
            <a:spLocks noGrp="1" noRot="1" noChangeAspect="1" noChangeArrowheads="1" noTextEdit="1"/>
          </p:cNvSpPr>
          <p:nvPr>
            <p:ph type="sldImg"/>
          </p:nvPr>
        </p:nvSpPr>
        <p:spPr>
          <a:xfrm>
            <a:off x="1143000" y="534988"/>
            <a:ext cx="4572000" cy="3429000"/>
          </a:xfrm>
          <a:ln/>
        </p:spPr>
      </p:sp>
      <p:sp>
        <p:nvSpPr>
          <p:cNvPr id="3" name="Notes Placeholder 2">
            <a:extLst>
              <a:ext uri="{FF2B5EF4-FFF2-40B4-BE49-F238E27FC236}">
                <a16:creationId xmlns:a16="http://schemas.microsoft.com/office/drawing/2014/main" id="{6176984E-A6C9-EFED-B3D4-3AF351CAA43B}"/>
              </a:ext>
            </a:extLst>
          </p:cNvPr>
          <p:cNvSpPr>
            <a:spLocks noGrp="1"/>
          </p:cNvSpPr>
          <p:nvPr>
            <p:ph type="body" sz="quarter" idx="3"/>
          </p:nvPr>
        </p:nvSpPr>
        <p:spPr/>
        <p:txBody>
          <a:bodyPr/>
          <a:lstStyle/>
          <a:p>
            <a:endParaRPr lang="en-I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07E6211-B1C5-4466-B8C9-78ABB886AF5E}" type="slidenum">
              <a:rPr lang="en-US" smtClean="0"/>
              <a:pPr/>
              <a:t>18</a:t>
            </a:fld>
            <a:endParaRPr lang="en-US"/>
          </a:p>
        </p:txBody>
      </p:sp>
      <p:sp>
        <p:nvSpPr>
          <p:cNvPr id="5837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CB5A39AC-EB70-4A32-B30C-F919F28AE193}" type="slidenum">
              <a:rPr lang="en-US" sz="1200">
                <a:cs typeface="Arial" charset="0"/>
              </a:rPr>
              <a:pPr algn="r"/>
              <a:t>18</a:t>
            </a:fld>
            <a:endParaRPr lang="en-US" sz="1200">
              <a:cs typeface="Arial" charset="0"/>
            </a:endParaRPr>
          </a:p>
        </p:txBody>
      </p:sp>
      <p:sp>
        <p:nvSpPr>
          <p:cNvPr id="58372" name="Rectangle 2"/>
          <p:cNvSpPr>
            <a:spLocks noGrp="1" noRot="1" noChangeAspect="1" noChangeArrowheads="1" noTextEdit="1"/>
          </p:cNvSpPr>
          <p:nvPr>
            <p:ph type="sldImg"/>
          </p:nvPr>
        </p:nvSpPr>
        <p:spPr>
          <a:xfrm>
            <a:off x="1143000" y="534988"/>
            <a:ext cx="4572000" cy="3429000"/>
          </a:xfrm>
          <a:ln/>
        </p:spPr>
      </p:sp>
      <p:sp>
        <p:nvSpPr>
          <p:cNvPr id="3" name="Notes Placeholder 2">
            <a:extLst>
              <a:ext uri="{FF2B5EF4-FFF2-40B4-BE49-F238E27FC236}">
                <a16:creationId xmlns:a16="http://schemas.microsoft.com/office/drawing/2014/main" id="{89472874-3B86-1F12-B5A7-F0E2EB53EA4F}"/>
              </a:ext>
            </a:extLst>
          </p:cNvPr>
          <p:cNvSpPr>
            <a:spLocks noGrp="1"/>
          </p:cNvSpPr>
          <p:nvPr>
            <p:ph type="body" sz="quarter" idx="3"/>
          </p:nvPr>
        </p:nvSpPr>
        <p:spPr/>
        <p:txBody>
          <a:bodyPr/>
          <a:lstStyle/>
          <a:p>
            <a:endParaRPr lang="en-I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19</a:t>
            </a:fld>
            <a:endParaRPr lang="en-US"/>
          </a:p>
        </p:txBody>
      </p:sp>
      <p:sp>
        <p:nvSpPr>
          <p:cNvPr id="6" name="Notes Placeholder 5">
            <a:extLst>
              <a:ext uri="{FF2B5EF4-FFF2-40B4-BE49-F238E27FC236}">
                <a16:creationId xmlns:a16="http://schemas.microsoft.com/office/drawing/2014/main" id="{246A4E44-249B-C157-BB57-3F750E02DC7F}"/>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9475695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the arguments slides, the information in quotation marks (following the type of argument) is the argument brought to support trade restriction. The information not in quotation marks is the economists’ response to that argument. </a:t>
            </a:r>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20</a:t>
            </a:fld>
            <a:endParaRPr lang="en-US"/>
          </a:p>
        </p:txBody>
      </p:sp>
    </p:spTree>
    <p:extLst>
      <p:ext uri="{BB962C8B-B14F-4D97-AF65-F5344CB8AC3E}">
        <p14:creationId xmlns:p14="http://schemas.microsoft.com/office/powerpoint/2010/main" val="1683196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21</a:t>
            </a:fld>
            <a:endParaRPr lang="en-US"/>
          </a:p>
        </p:txBody>
      </p:sp>
      <p:sp>
        <p:nvSpPr>
          <p:cNvPr id="6" name="Notes Placeholder 5">
            <a:extLst>
              <a:ext uri="{FF2B5EF4-FFF2-40B4-BE49-F238E27FC236}">
                <a16:creationId xmlns:a16="http://schemas.microsoft.com/office/drawing/2014/main" id="{5C97CC2E-DFEE-E80C-D086-A6E2A62E041B}"/>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1208891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AF6792-DBE1-4461-97FA-F85A7B48814E}" type="slidenum">
              <a:rPr lang="en-US" smtClean="0"/>
              <a:t>22</a:t>
            </a:fld>
            <a:endParaRPr lang="en-US"/>
          </a:p>
        </p:txBody>
      </p:sp>
    </p:spTree>
    <p:extLst>
      <p:ext uri="{BB962C8B-B14F-4D97-AF65-F5344CB8AC3E}">
        <p14:creationId xmlns:p14="http://schemas.microsoft.com/office/powerpoint/2010/main" val="1683196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CAF6792-DBE1-4461-97FA-F85A7B48814E}" type="slidenum">
              <a:rPr lang="en-US" smtClean="0"/>
              <a:t>23</a:t>
            </a:fld>
            <a:endParaRPr lang="en-US"/>
          </a:p>
        </p:txBody>
      </p:sp>
    </p:spTree>
    <p:extLst>
      <p:ext uri="{BB962C8B-B14F-4D97-AF65-F5344CB8AC3E}">
        <p14:creationId xmlns:p14="http://schemas.microsoft.com/office/powerpoint/2010/main" val="4100609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CAF6792-DBE1-4461-97FA-F85A7B48814E}" type="slidenum">
              <a:rPr lang="en-US" smtClean="0"/>
              <a:t>24</a:t>
            </a:fld>
            <a:endParaRPr lang="en-US"/>
          </a:p>
        </p:txBody>
      </p:sp>
    </p:spTree>
    <p:extLst>
      <p:ext uri="{BB962C8B-B14F-4D97-AF65-F5344CB8AC3E}">
        <p14:creationId xmlns:p14="http://schemas.microsoft.com/office/powerpoint/2010/main" val="313974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25</a:t>
            </a:fld>
            <a:endParaRPr lang="en-US"/>
          </a:p>
        </p:txBody>
      </p:sp>
      <p:sp>
        <p:nvSpPr>
          <p:cNvPr id="6" name="Notes Placeholder 5">
            <a:extLst>
              <a:ext uri="{FF2B5EF4-FFF2-40B4-BE49-F238E27FC236}">
                <a16:creationId xmlns:a16="http://schemas.microsoft.com/office/drawing/2014/main" id="{8E498459-7D4D-A88E-C42D-497438BE4C47}"/>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32869576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2CAF6792-DBE1-4461-97FA-F85A7B48814E}" type="slidenum">
              <a:rPr lang="en-US" smtClean="0"/>
              <a:t>26</a:t>
            </a:fld>
            <a:endParaRPr lang="en-US"/>
          </a:p>
        </p:txBody>
      </p:sp>
      <p:sp>
        <p:nvSpPr>
          <p:cNvPr id="6" name="Notes Placeholder 5">
            <a:extLst>
              <a:ext uri="{FF2B5EF4-FFF2-40B4-BE49-F238E27FC236}">
                <a16:creationId xmlns:a16="http://schemas.microsoft.com/office/drawing/2014/main" id="{71E22422-9093-A026-8955-D6CFC26ED991}"/>
              </a:ext>
            </a:extLst>
          </p:cNvPr>
          <p:cNvSpPr>
            <a:spLocks noGrp="1"/>
          </p:cNvSpPr>
          <p:nvPr>
            <p:ph type="body" sz="quarter" idx="3"/>
          </p:nvPr>
        </p:nvSpPr>
        <p:spPr/>
        <p:txBody>
          <a:bodyPr/>
          <a:lstStyle/>
          <a:p>
            <a:endParaRPr lang="en-IN"/>
          </a:p>
        </p:txBody>
      </p:sp>
    </p:spTree>
    <p:extLst>
      <p:ext uri="{BB962C8B-B14F-4D97-AF65-F5344CB8AC3E}">
        <p14:creationId xmlns:p14="http://schemas.microsoft.com/office/powerpoint/2010/main" val="6225410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CAF6792-DBE1-4461-97FA-F85A7B48814E}" type="slidenum">
              <a:rPr lang="en-US" smtClean="0"/>
              <a:t>27</a:t>
            </a:fld>
            <a:endParaRPr lang="en-US"/>
          </a:p>
        </p:txBody>
      </p:sp>
    </p:spTree>
    <p:extLst>
      <p:ext uri="{BB962C8B-B14F-4D97-AF65-F5344CB8AC3E}">
        <p14:creationId xmlns:p14="http://schemas.microsoft.com/office/powerpoint/2010/main" val="3730548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CAF6792-DBE1-4461-97FA-F85A7B48814E}" type="slidenum">
              <a:rPr lang="en-US" smtClean="0"/>
              <a:t>28</a:t>
            </a:fld>
            <a:endParaRPr lang="en-US"/>
          </a:p>
        </p:txBody>
      </p:sp>
    </p:spTree>
    <p:extLst>
      <p:ext uri="{BB962C8B-B14F-4D97-AF65-F5344CB8AC3E}">
        <p14:creationId xmlns:p14="http://schemas.microsoft.com/office/powerpoint/2010/main" val="828328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2CAF6792-DBE1-4461-97FA-F85A7B48814E}" type="slidenum">
              <a:rPr lang="en-US" smtClean="0"/>
              <a:t>29</a:t>
            </a:fld>
            <a:endParaRPr lang="en-US"/>
          </a:p>
        </p:txBody>
      </p:sp>
    </p:spTree>
    <p:extLst>
      <p:ext uri="{BB962C8B-B14F-4D97-AF65-F5344CB8AC3E}">
        <p14:creationId xmlns:p14="http://schemas.microsoft.com/office/powerpoint/2010/main" val="1388788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30</a:t>
            </a:fld>
            <a:endParaRPr lang="en-US"/>
          </a:p>
        </p:txBody>
      </p:sp>
    </p:spTree>
    <p:extLst>
      <p:ext uri="{BB962C8B-B14F-4D97-AF65-F5344CB8AC3E}">
        <p14:creationId xmlns:p14="http://schemas.microsoft.com/office/powerpoint/2010/main" val="23229720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CAF6792-DBE1-4461-97FA-F85A7B48814E}" type="slidenum">
              <a:rPr lang="en-US" smtClean="0"/>
              <a:t>31</a:t>
            </a:fld>
            <a:endParaRPr lang="en-US"/>
          </a:p>
        </p:txBody>
      </p:sp>
    </p:spTree>
    <p:extLst>
      <p:ext uri="{BB962C8B-B14F-4D97-AF65-F5344CB8AC3E}">
        <p14:creationId xmlns:p14="http://schemas.microsoft.com/office/powerpoint/2010/main" val="2322972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11"/>
          <p:cNvSpPr>
            <a:spLocks noChangeArrowheads="1"/>
          </p:cNvSpPr>
          <p:nvPr userDrawn="1"/>
        </p:nvSpPr>
        <p:spPr bwMode="auto">
          <a:xfrm>
            <a:off x="6054725" y="5707063"/>
            <a:ext cx="30892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400">
                <a:solidFill>
                  <a:schemeClr val="tx1"/>
                </a:solidFill>
                <a:latin typeface="Arial" pitchFamily="34" charset="0"/>
              </a:defRPr>
            </a:lvl1pPr>
            <a:lvl2pPr marL="742950" indent="-285750" eaLnBrk="0" hangingPunct="0">
              <a:defRPr sz="3400">
                <a:solidFill>
                  <a:schemeClr val="tx1"/>
                </a:solidFill>
                <a:latin typeface="Arial" pitchFamily="34" charset="0"/>
              </a:defRPr>
            </a:lvl2pPr>
            <a:lvl3pPr marL="1143000" indent="-228600" eaLnBrk="0" hangingPunct="0">
              <a:defRPr sz="3400">
                <a:solidFill>
                  <a:schemeClr val="tx1"/>
                </a:solidFill>
                <a:latin typeface="Arial" pitchFamily="34" charset="0"/>
              </a:defRPr>
            </a:lvl3pPr>
            <a:lvl4pPr marL="1600200" indent="-228600" eaLnBrk="0" hangingPunct="0">
              <a:defRPr sz="3400">
                <a:solidFill>
                  <a:schemeClr val="tx1"/>
                </a:solidFill>
                <a:latin typeface="Arial" pitchFamily="34" charset="0"/>
              </a:defRPr>
            </a:lvl4pPr>
            <a:lvl5pPr marL="2057400" indent="-228600" eaLnBrk="0" hangingPunct="0">
              <a:defRPr sz="3400">
                <a:solidFill>
                  <a:schemeClr val="tx1"/>
                </a:solidFill>
                <a:latin typeface="Arial" pitchFamily="34" charset="0"/>
              </a:defRPr>
            </a:lvl5pPr>
            <a:lvl6pPr marL="2514600" indent="-228600" algn="ctr" eaLnBrk="0" fontAlgn="base" hangingPunct="0">
              <a:spcBef>
                <a:spcPct val="20000"/>
              </a:spcBef>
              <a:spcAft>
                <a:spcPct val="0"/>
              </a:spcAft>
              <a:buChar char="•"/>
              <a:defRPr sz="3400">
                <a:solidFill>
                  <a:schemeClr val="tx1"/>
                </a:solidFill>
                <a:latin typeface="Arial" pitchFamily="34" charset="0"/>
              </a:defRPr>
            </a:lvl6pPr>
            <a:lvl7pPr marL="2971800" indent="-228600" algn="ctr" eaLnBrk="0" fontAlgn="base" hangingPunct="0">
              <a:spcBef>
                <a:spcPct val="20000"/>
              </a:spcBef>
              <a:spcAft>
                <a:spcPct val="0"/>
              </a:spcAft>
              <a:buChar char="•"/>
              <a:defRPr sz="3400">
                <a:solidFill>
                  <a:schemeClr val="tx1"/>
                </a:solidFill>
                <a:latin typeface="Arial" pitchFamily="34" charset="0"/>
              </a:defRPr>
            </a:lvl7pPr>
            <a:lvl8pPr marL="3429000" indent="-228600" algn="ctr" eaLnBrk="0" fontAlgn="base" hangingPunct="0">
              <a:spcBef>
                <a:spcPct val="20000"/>
              </a:spcBef>
              <a:spcAft>
                <a:spcPct val="0"/>
              </a:spcAft>
              <a:buChar char="•"/>
              <a:defRPr sz="3400">
                <a:solidFill>
                  <a:schemeClr val="tx1"/>
                </a:solidFill>
                <a:latin typeface="Arial" pitchFamily="34" charset="0"/>
              </a:defRPr>
            </a:lvl8pPr>
            <a:lvl9pPr marL="3886200" indent="-228600" algn="ctr" eaLnBrk="0" fontAlgn="base" hangingPunct="0">
              <a:spcBef>
                <a:spcPct val="20000"/>
              </a:spcBef>
              <a:spcAft>
                <a:spcPct val="0"/>
              </a:spcAft>
              <a:buChar char="•"/>
              <a:defRPr sz="3400">
                <a:solidFill>
                  <a:schemeClr val="tx1"/>
                </a:solidFill>
                <a:latin typeface="Arial" pitchFamily="34" charset="0"/>
              </a:defRPr>
            </a:lvl9pPr>
          </a:lstStyle>
          <a:p>
            <a:pPr algn="ctr" eaLnBrk="1" fontAlgn="base" hangingPunct="1">
              <a:lnSpc>
                <a:spcPct val="80000"/>
              </a:lnSpc>
              <a:spcBef>
                <a:spcPct val="20000"/>
              </a:spcBef>
              <a:spcAft>
                <a:spcPct val="0"/>
              </a:spcAft>
              <a:defRPr/>
            </a:pPr>
            <a:r>
              <a:rPr lang="en-US" altLang="en-US" sz="1400" dirty="0">
                <a:solidFill>
                  <a:srgbClr val="000000"/>
                </a:solidFill>
              </a:rPr>
              <a:t>Premium PowerPoint Slides by: </a:t>
            </a:r>
          </a:p>
          <a:p>
            <a:pPr algn="ctr" eaLnBrk="1" fontAlgn="base" hangingPunct="1">
              <a:lnSpc>
                <a:spcPct val="80000"/>
              </a:lnSpc>
              <a:spcBef>
                <a:spcPct val="20000"/>
              </a:spcBef>
              <a:spcAft>
                <a:spcPct val="0"/>
              </a:spcAft>
              <a:defRPr/>
            </a:pPr>
            <a:r>
              <a:rPr lang="en-US" altLang="en-US" sz="1400" dirty="0">
                <a:solidFill>
                  <a:srgbClr val="000000"/>
                </a:solidFill>
              </a:rPr>
              <a:t>V.  </a:t>
            </a:r>
            <a:r>
              <a:rPr lang="en-US" altLang="en-US" sz="1400" dirty="0" err="1">
                <a:solidFill>
                  <a:srgbClr val="000000"/>
                </a:solidFill>
              </a:rPr>
              <a:t>Andreea</a:t>
            </a:r>
            <a:r>
              <a:rPr lang="en-US" altLang="en-US" sz="1400" dirty="0">
                <a:solidFill>
                  <a:srgbClr val="000000"/>
                </a:solidFill>
              </a:rPr>
              <a:t>  CHIRITESCU</a:t>
            </a:r>
          </a:p>
          <a:p>
            <a:pPr algn="ctr" eaLnBrk="1" fontAlgn="base" hangingPunct="1">
              <a:lnSpc>
                <a:spcPct val="80000"/>
              </a:lnSpc>
              <a:spcBef>
                <a:spcPct val="20000"/>
              </a:spcBef>
              <a:spcAft>
                <a:spcPct val="0"/>
              </a:spcAft>
              <a:defRPr/>
            </a:pPr>
            <a:r>
              <a:rPr lang="en-US" altLang="en-US" sz="1400" dirty="0">
                <a:solidFill>
                  <a:srgbClr val="000000"/>
                </a:solidFill>
              </a:rPr>
              <a:t>Eastern Illinois University</a:t>
            </a:r>
          </a:p>
        </p:txBody>
      </p:sp>
      <p:sp>
        <p:nvSpPr>
          <p:cNvPr id="10" name="Text Placeholder 9"/>
          <p:cNvSpPr>
            <a:spLocks noGrp="1"/>
          </p:cNvSpPr>
          <p:nvPr>
            <p:ph type="body" sz="quarter" idx="12" hasCustomPrompt="1"/>
          </p:nvPr>
        </p:nvSpPr>
        <p:spPr>
          <a:xfrm>
            <a:off x="2207172" y="3276600"/>
            <a:ext cx="6936827" cy="1812925"/>
          </a:xfrm>
          <a:prstGeom prst="rect">
            <a:avLst/>
          </a:prstGeom>
        </p:spPr>
        <p:txBody>
          <a:bodyPr/>
          <a:lstStyle>
            <a:lvl1pPr marL="0" indent="0" algn="ctr">
              <a:buNone/>
              <a:defRPr sz="6000">
                <a:solidFill>
                  <a:srgbClr val="AE122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stStyle>
          <a:p>
            <a:pPr lvl="0"/>
            <a:r>
              <a:rPr lang="en-US" dirty="0"/>
              <a:t>Chapter title</a:t>
            </a:r>
          </a:p>
        </p:txBody>
      </p:sp>
      <p:sp>
        <p:nvSpPr>
          <p:cNvPr id="6" name="Slide Number Placeholder 3"/>
          <p:cNvSpPr>
            <a:spLocks noGrp="1"/>
          </p:cNvSpPr>
          <p:nvPr>
            <p:ph type="sldNum" sz="quarter" idx="14"/>
          </p:nvPr>
        </p:nvSpPr>
        <p:spPr/>
        <p:txBody>
          <a:bodyPr/>
          <a:lstStyle>
            <a:lvl1pPr>
              <a:defRPr/>
            </a:lvl1pPr>
          </a:lstStyle>
          <a:p>
            <a:pPr>
              <a:defRPr/>
            </a:pPr>
            <a:fld id="{CABCAE2A-3771-4BE5-9C85-74C66AABFB75}" type="slidenum">
              <a:rPr lang="en-US">
                <a:solidFill>
                  <a:srgbClr val="FFFFFF"/>
                </a:solidFill>
              </a:rPr>
              <a:pPr>
                <a:defRPr/>
              </a:pPr>
              <a:t>‹#›</a:t>
            </a:fld>
            <a:endParaRPr lang="en-US" dirty="0">
              <a:solidFill>
                <a:srgbClr val="FFFFFF"/>
              </a:solidFill>
            </a:endParaRPr>
          </a:p>
        </p:txBody>
      </p:sp>
      <p:sp>
        <p:nvSpPr>
          <p:cNvPr id="7" name="Footer Placeholder 4"/>
          <p:cNvSpPr>
            <a:spLocks noGrp="1"/>
          </p:cNvSpPr>
          <p:nvPr>
            <p:ph type="ftr" sz="quarter" idx="15"/>
          </p:nvPr>
        </p:nvSpPr>
        <p:spPr/>
        <p:txBody>
          <a:bodyPr/>
          <a:lstStyle>
            <a:lvl1pPr>
              <a:defRPr/>
            </a:lvl1p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3" name="Text Placeholder 2"/>
          <p:cNvSpPr>
            <a:spLocks noGrp="1"/>
          </p:cNvSpPr>
          <p:nvPr>
            <p:ph type="body" sz="quarter" idx="16" hasCustomPrompt="1"/>
          </p:nvPr>
        </p:nvSpPr>
        <p:spPr>
          <a:xfrm>
            <a:off x="0" y="3505200"/>
            <a:ext cx="1981200" cy="1828800"/>
          </a:xfrm>
          <a:prstGeom prst="rect">
            <a:avLst/>
          </a:prstGeom>
        </p:spPr>
        <p:txBody>
          <a:bodyPr/>
          <a:lstStyle>
            <a:lvl1pPr marL="0" indent="0" algn="ctr">
              <a:buNone/>
              <a:defRPr>
                <a:solidFill>
                  <a:srgbClr val="005EA4"/>
                </a:solidFill>
                <a:effectLst>
                  <a:outerShdw blurRad="38100" dist="38100" dir="2700000" algn="tl">
                    <a:srgbClr val="000000">
                      <a:alpha val="43137"/>
                    </a:srgbClr>
                  </a:outerShdw>
                </a:effectLst>
                <a:latin typeface="Arial Narrow" panose="020B0606020202030204" pitchFamily="34" charset="0"/>
              </a:defRPr>
            </a:lvl1pPr>
          </a:lstStyle>
          <a:p>
            <a:pPr lvl="0"/>
            <a:r>
              <a:rPr lang="en-US" dirty="0"/>
              <a:t>CHAPTER</a:t>
            </a:r>
          </a:p>
          <a:p>
            <a:pPr lvl="0"/>
            <a:r>
              <a:rPr lang="en-US" dirty="0"/>
              <a:t>#</a:t>
            </a:r>
          </a:p>
        </p:txBody>
      </p:sp>
      <p:sp>
        <p:nvSpPr>
          <p:cNvPr id="2" name="TextBox 1"/>
          <p:cNvSpPr txBox="1"/>
          <p:nvPr userDrawn="1"/>
        </p:nvSpPr>
        <p:spPr>
          <a:xfrm>
            <a:off x="0" y="0"/>
            <a:ext cx="4572000" cy="2585323"/>
          </a:xfrm>
          <a:prstGeom prst="rect">
            <a:avLst/>
          </a:prstGeom>
          <a:noFill/>
        </p:spPr>
        <p:txBody>
          <a:bodyPr wrap="square" rtlCol="0">
            <a:spAutoFit/>
          </a:bodyPr>
          <a:lstStyle/>
          <a:p>
            <a:pPr algn="ctr"/>
            <a:r>
              <a:rPr lang="en-US" sz="3200" dirty="0">
                <a:solidFill>
                  <a:schemeClr val="bg1"/>
                </a:solidFill>
                <a:latin typeface="+mj-lt"/>
                <a:cs typeface="Times New Roman" panose="02020603050405020304" pitchFamily="18" charset="0"/>
              </a:rPr>
              <a:t>N. GREGORY MANKIW</a:t>
            </a:r>
            <a:br>
              <a:rPr lang="en-US"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en-US" sz="1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2800" dirty="0">
                <a:solidFill>
                  <a:schemeClr val="tx1">
                    <a:lumMod val="50000"/>
                    <a:lumOff val="50000"/>
                  </a:schemeClr>
                </a:solidFill>
                <a:latin typeface="Times New Roman" panose="02020603050405020304" pitchFamily="18" charset="0"/>
                <a:cs typeface="Times New Roman" panose="02020603050405020304" pitchFamily="18" charset="0"/>
              </a:rPr>
              <a:t>PRINCIPLES OF</a:t>
            </a:r>
            <a:br>
              <a:rPr lang="en-US" sz="2400" dirty="0">
                <a:latin typeface="Times New Roman" panose="02020603050405020304" pitchFamily="18" charset="0"/>
                <a:cs typeface="Times New Roman" panose="02020603050405020304" pitchFamily="18" charset="0"/>
              </a:rPr>
            </a:br>
            <a:r>
              <a:rPr lang="en-US" sz="5400" dirty="0">
                <a:latin typeface="+mj-lt"/>
              </a:rPr>
              <a:t>ECONOMICS</a:t>
            </a:r>
            <a:br>
              <a:rPr lang="en-US" dirty="0"/>
            </a:br>
            <a:r>
              <a:rPr lang="en-US" sz="2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Eighth Edition </a:t>
            </a:r>
            <a:endParaRPr lang="en-US" dirty="0"/>
          </a:p>
        </p:txBody>
      </p:sp>
    </p:spTree>
    <p:extLst>
      <p:ext uri="{BB962C8B-B14F-4D97-AF65-F5344CB8AC3E}">
        <p14:creationId xmlns:p14="http://schemas.microsoft.com/office/powerpoint/2010/main" val="868237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1" y="100939"/>
            <a:ext cx="8686800" cy="860961"/>
          </a:xfrm>
        </p:spPr>
        <p:txBody>
          <a:bodyPr/>
          <a:lstStyle>
            <a:lvl1pPr>
              <a:defRPr sz="3600">
                <a:solidFill>
                  <a:srgbClr val="005EA4"/>
                </a:solidFill>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31864117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04672751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40068" y="100939"/>
            <a:ext cx="7803931" cy="860961"/>
          </a:xfrm>
        </p:spPr>
        <p:txBody>
          <a:bodyPr/>
          <a:lstStyle/>
          <a:p>
            <a:r>
              <a:rPr lang="en-US" dirty="0"/>
              <a:t>Click to edit Master title style</a:t>
            </a:r>
          </a:p>
        </p:txBody>
      </p:sp>
      <p:sp>
        <p:nvSpPr>
          <p:cNvPr id="3" name="Content Placeholder 2"/>
          <p:cNvSpPr>
            <a:spLocks noGrp="1"/>
          </p:cNvSpPr>
          <p:nvPr>
            <p:ph idx="1"/>
          </p:nvPr>
        </p:nvSpPr>
        <p:spPr>
          <a:xfrm>
            <a:off x="277813" y="1025525"/>
            <a:ext cx="6656387" cy="5422900"/>
          </a:xfrm>
        </p:spPr>
        <p:txBody>
          <a:bodyPr/>
          <a:lstStyle>
            <a:lvl1pPr>
              <a:defRPr>
                <a:solidFill>
                  <a:srgbClr val="005EA4"/>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Text Placeholder 6"/>
          <p:cNvSpPr>
            <a:spLocks noGrp="1"/>
          </p:cNvSpPr>
          <p:nvPr>
            <p:ph type="body" sz="quarter" idx="12"/>
          </p:nvPr>
        </p:nvSpPr>
        <p:spPr>
          <a:xfrm>
            <a:off x="7010400" y="4191000"/>
            <a:ext cx="2133600" cy="1295400"/>
          </a:xfrm>
        </p:spPr>
        <p:txBody>
          <a:bodyPr/>
          <a:lstStyle>
            <a:lvl1pPr marL="0" indent="0">
              <a:buNone/>
              <a:defRPr sz="2000" i="1">
                <a:solidFill>
                  <a:schemeClr val="accent6">
                    <a:lumMod val="50000"/>
                  </a:schemeClr>
                </a:solidFill>
                <a:latin typeface="Cambria" panose="02040503050406030204" pitchFamily="18" charset="0"/>
                <a:sym typeface="Wingdings" panose="05000000000000000000" pitchFamily="2" charset="2"/>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Master text styles</a:t>
            </a:r>
          </a:p>
          <a:p>
            <a:pPr lvl="0"/>
            <a:r>
              <a:rPr lang="en-US" dirty="0"/>
              <a:t>Picture comment </a:t>
            </a:r>
          </a:p>
        </p:txBody>
      </p:sp>
    </p:spTree>
    <p:extLst>
      <p:ext uri="{BB962C8B-B14F-4D97-AF65-F5344CB8AC3E}">
        <p14:creationId xmlns:p14="http://schemas.microsoft.com/office/powerpoint/2010/main" val="26004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99757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37294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tx1"/>
                </a:solidFill>
              </a:defRPr>
            </a:lvl1pPr>
          </a:lstStyle>
          <a:p>
            <a:r>
              <a:rPr lang="en-US" dirty="0"/>
              <a:t>Click to edit Master title style</a:t>
            </a:r>
          </a:p>
        </p:txBody>
      </p:sp>
      <p:sp>
        <p:nvSpPr>
          <p:cNvPr id="6" name="Text Placeholder 5"/>
          <p:cNvSpPr>
            <a:spLocks noGrp="1"/>
          </p:cNvSpPr>
          <p:nvPr>
            <p:ph type="body" sz="quarter" idx="12"/>
          </p:nvPr>
        </p:nvSpPr>
        <p:spPr>
          <a:xfrm>
            <a:off x="5435600" y="901700"/>
            <a:ext cx="3365500" cy="4826000"/>
          </a:xfrm>
        </p:spPr>
        <p:txBody>
          <a:bodyPr/>
          <a:lstStyle>
            <a:lvl1pPr marL="0" indent="0" algn="l">
              <a:spcBef>
                <a:spcPts val="0"/>
              </a:spcBef>
              <a:defRPr sz="1600"/>
            </a:lvl1pPr>
          </a:lstStyle>
          <a:p>
            <a:pPr lvl="0"/>
            <a:r>
              <a:rPr lang="en-US" dirty="0"/>
              <a:t>Click to edit Master text styles</a:t>
            </a:r>
          </a:p>
        </p:txBody>
      </p:sp>
      <p:sp>
        <p:nvSpPr>
          <p:cNvPr id="4" name="Rectangle 13"/>
          <p:cNvSpPr>
            <a:spLocks noGrp="1" noChangeArrowheads="1"/>
          </p:cNvSpPr>
          <p:nvPr>
            <p:ph type="sldNum" sz="quarter" idx="13"/>
          </p:nvPr>
        </p:nvSpPr>
        <p:spPr>
          <a:ln/>
        </p:spPr>
        <p:txBody>
          <a:bodyPr/>
          <a:lstStyle>
            <a:lvl1pPr>
              <a:defRPr/>
            </a:lvl1pPr>
          </a:lstStyle>
          <a:p>
            <a:pPr>
              <a:defRPr/>
            </a:pPr>
            <a:fld id="{2F37425F-5E17-4209-B948-B5CE2119E408}" type="slidenum">
              <a:rPr lang="en-US"/>
              <a:pPr>
                <a:defRPr/>
              </a:pPr>
              <a:t>‹#›</a:t>
            </a:fld>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1888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TextBox 4"/>
          <p:cNvSpPr txBox="1"/>
          <p:nvPr userDrawn="1"/>
        </p:nvSpPr>
        <p:spPr>
          <a:xfrm>
            <a:off x="7543800" y="6324600"/>
            <a:ext cx="1143000" cy="353943"/>
          </a:xfrm>
          <a:prstGeom prst="rect">
            <a:avLst/>
          </a:prstGeom>
          <a:noFill/>
        </p:spPr>
        <p:txBody>
          <a:bodyPr wrap="square" rtlCol="0">
            <a:spAutoFit/>
          </a:bodyPr>
          <a:lstStyle/>
          <a:p>
            <a:pPr algn="r"/>
            <a:fld id="{756EF793-6576-47D7-8D74-034072F16359}" type="slidenum">
              <a:rPr lang="en-US" sz="1700" i="0" smtClean="0">
                <a:solidFill>
                  <a:srgbClr val="B2B2B2"/>
                </a:solidFill>
                <a:latin typeface="Times New Roman" pitchFamily="18" charset="0"/>
                <a:ea typeface="Verdana" pitchFamily="34" charset="0"/>
                <a:cs typeface="Times New Roman" pitchFamily="18" charset="0"/>
              </a:rPr>
              <a:pPr algn="r"/>
              <a:t>‹#›</a:t>
            </a:fld>
            <a:endParaRPr lang="en-US" sz="1700" i="0" dirty="0">
              <a:solidFill>
                <a:srgbClr val="B2B2B2"/>
              </a:solidFill>
              <a:latin typeface="Times New Roman" pitchFamily="18" charset="0"/>
              <a:ea typeface="Verdana" pitchFamily="34" charset="0"/>
              <a:cs typeface="Times New Roman" pitchFamily="18" charset="0"/>
            </a:endParaRPr>
          </a:p>
        </p:txBody>
      </p:sp>
    </p:spTree>
    <p:extLst>
      <p:ext uri="{BB962C8B-B14F-4D97-AF65-F5344CB8AC3E}">
        <p14:creationId xmlns:p14="http://schemas.microsoft.com/office/powerpoint/2010/main" val="3104389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034" y="100939"/>
            <a:ext cx="7803931" cy="661061"/>
          </a:xfrm>
        </p:spPr>
        <p:txBody>
          <a:bodyPr/>
          <a:lstStyle>
            <a:lvl1pPr>
              <a:defRPr sz="3200">
                <a:solidFill>
                  <a:srgbClr val="005EA4"/>
                </a:solidFill>
              </a:defRPr>
            </a:lvl1pPr>
          </a:lstStyle>
          <a:p>
            <a:r>
              <a:rPr lang="en-US" dirty="0"/>
              <a:t>Click to edit Master title style</a:t>
            </a:r>
          </a:p>
        </p:txBody>
      </p:sp>
      <p:sp>
        <p:nvSpPr>
          <p:cNvPr id="3" name="Content Placeholder 2"/>
          <p:cNvSpPr>
            <a:spLocks noGrp="1"/>
          </p:cNvSpPr>
          <p:nvPr>
            <p:ph idx="1"/>
          </p:nvPr>
        </p:nvSpPr>
        <p:spPr>
          <a:xfrm>
            <a:off x="347241" y="914400"/>
            <a:ext cx="8518947" cy="5534025"/>
          </a:xfrm>
          <a:prstGeom prst="rect">
            <a:avLst/>
          </a:prstGeo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18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p:txBody>
          <a:bodyPr/>
          <a:lstStyle>
            <a:lvl1pPr>
              <a:defRPr/>
            </a:lvl1pPr>
          </a:lstStyle>
          <a:p>
            <a:pPr>
              <a:defRPr/>
            </a:pPr>
            <a:fld id="{073C29DC-2178-4274-9150-45F8EBD31C2D}" type="slidenum">
              <a:rPr lang="en-US"/>
              <a:pPr>
                <a:defRPr/>
              </a:pPr>
              <a:t>‹#›</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7569626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457200" y="688622"/>
            <a:ext cx="8458200" cy="5788378"/>
          </a:xfrm>
        </p:spPr>
        <p:txBody>
          <a:bodyPr/>
          <a:lstStyle>
            <a:lvl1pPr>
              <a:defRPr>
                <a:solidFill>
                  <a:srgbClr val="AE122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F9168CB8-64E8-4A17-9AA1-DC0C06686103}"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642464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pPr fontAlgn="base">
              <a:spcAft>
                <a:spcPct val="0"/>
              </a:spcAft>
              <a:defRPr/>
            </a:pPr>
            <a:fld id="{CFA536BC-3ED5-4293-8323-16A4258B4A0B}" type="slidenum">
              <a:rPr lang="en-US" smtClean="0"/>
              <a:pPr fontAlgn="base">
                <a:spcAft>
                  <a:spcPct val="0"/>
                </a:spcAft>
                <a:defRPr/>
              </a:pPr>
              <a:t>‹#›</a:t>
            </a:fld>
            <a:endParaRPr lang="en-US" dirty="0"/>
          </a:p>
        </p:txBody>
      </p:sp>
      <p:sp>
        <p:nvSpPr>
          <p:cNvPr id="4" name="Footer Placeholder 3"/>
          <p:cNvSpPr>
            <a:spLocks noGrp="1"/>
          </p:cNvSpPr>
          <p:nvPr>
            <p:ph type="ftr" sz="quarter" idx="11"/>
          </p:nvPr>
        </p:nvSpPr>
        <p:spPr/>
        <p:txBody>
          <a:body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Text Placeholder 5"/>
          <p:cNvSpPr>
            <a:spLocks noGrp="1"/>
          </p:cNvSpPr>
          <p:nvPr>
            <p:ph type="body" sz="quarter" idx="12"/>
          </p:nvPr>
        </p:nvSpPr>
        <p:spPr>
          <a:xfrm>
            <a:off x="457200" y="533400"/>
            <a:ext cx="8458200" cy="533400"/>
          </a:xfrm>
        </p:spPr>
        <p:txBody>
          <a:bodyPr/>
          <a:lstStyle>
            <a:lvl1pPr marL="0" indent="0">
              <a:buNone/>
              <a:defRPr sz="3200" i="0">
                <a:solidFill>
                  <a:schemeClr val="tx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1"/>
            <a:r>
              <a:rPr lang="en-US" dirty="0"/>
              <a:t>Click to edit Master text styles</a:t>
            </a:r>
          </a:p>
        </p:txBody>
      </p:sp>
      <p:sp>
        <p:nvSpPr>
          <p:cNvPr id="9" name="Text Placeholder 5"/>
          <p:cNvSpPr>
            <a:spLocks noGrp="1"/>
          </p:cNvSpPr>
          <p:nvPr>
            <p:ph type="body" sz="quarter" idx="14"/>
          </p:nvPr>
        </p:nvSpPr>
        <p:spPr>
          <a:xfrm>
            <a:off x="533400" y="1295400"/>
            <a:ext cx="8077200" cy="2209800"/>
          </a:xfrm>
        </p:spPr>
        <p:txBody>
          <a:bodyPr/>
          <a:lstStyle>
            <a:lvl1pPr marL="0" indent="0">
              <a:buNone/>
              <a:defRPr sz="3200" i="1">
                <a:solidFill>
                  <a:schemeClr val="accent6">
                    <a:lumMod val="50000"/>
                  </a:schemeClr>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695449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605119"/>
            <a:ext cx="8492836" cy="5836624"/>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7FD95AB8-5D89-46A9-8508-FFECD7F10317}" type="slidenum">
              <a:rPr lang="en-US"/>
              <a:pPr>
                <a:defRPr/>
              </a:pPr>
              <a:t>‹#›</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5037197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7" Type="http://schemas.openxmlformats.org/officeDocument/2006/relationships/image" Target="../media/image16.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9.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7.xml"/><Relationship Id="rId1" Type="http://schemas.openxmlformats.org/officeDocument/2006/relationships/slideLayout" Target="../slideLayouts/slideLayout10.xml"/><Relationship Id="rId5" Type="http://schemas.openxmlformats.org/officeDocument/2006/relationships/image" Target="../media/image19.png"/><Relationship Id="rId4" Type="http://schemas.openxmlformats.org/officeDocument/2006/relationships/image" Target="../media/image18.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theme" Target="../theme/theme8.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theme" Target="../theme/theme9.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2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484188"/>
            <a:ext cx="9144000" cy="6326187"/>
          </a:xfrm>
          <a:prstGeom prst="rect">
            <a:avLst/>
          </a:prstGeom>
          <a:noFill/>
          <a:ln>
            <a:noFill/>
          </a:ln>
          <a:effectLst>
            <a:outerShdw sx="999" sy="999"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027"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6400800"/>
            <a:ext cx="9144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Slide Number Placeholder 1"/>
          <p:cNvSpPr>
            <a:spLocks noGrp="1"/>
          </p:cNvSpPr>
          <p:nvPr>
            <p:ph type="sldNum" sz="quarter" idx="4"/>
          </p:nvPr>
        </p:nvSpPr>
        <p:spPr>
          <a:xfrm>
            <a:off x="8521700" y="6484938"/>
            <a:ext cx="622300" cy="409575"/>
          </a:xfrm>
          <a:prstGeom prst="rect">
            <a:avLst/>
          </a:prstGeom>
          <a:noFill/>
        </p:spPr>
        <p:txBody>
          <a:bodyPr vert="horz" lIns="91440" tIns="45720" rIns="91440" bIns="45720" rtlCol="0" anchor="ctr"/>
          <a:lstStyle>
            <a:lvl1pPr algn="r">
              <a:buFontTx/>
              <a:buNone/>
              <a:defRPr sz="1200">
                <a:solidFill>
                  <a:schemeClr val="bg1"/>
                </a:solidFill>
              </a:defRPr>
            </a:lvl1pPr>
          </a:lstStyle>
          <a:p>
            <a:pPr fontAlgn="base">
              <a:spcBef>
                <a:spcPct val="20000"/>
              </a:spcBef>
              <a:spcAft>
                <a:spcPct val="0"/>
              </a:spcAft>
              <a:defRPr/>
            </a:pPr>
            <a:fld id="{C148E929-2C81-42BB-92FD-6CE3916FB07A}" type="slidenum">
              <a:rPr lang="en-US">
                <a:solidFill>
                  <a:srgbClr val="FFFFFF"/>
                </a:solidFill>
              </a:rPr>
              <a:pPr fontAlgn="base">
                <a:spcBef>
                  <a:spcPct val="20000"/>
                </a:spcBef>
                <a:spcAft>
                  <a:spcPct val="0"/>
                </a:spcAft>
                <a:defRPr/>
              </a:pPr>
              <a:t>‹#›</a:t>
            </a:fld>
            <a:endParaRPr lang="en-US" dirty="0">
              <a:solidFill>
                <a:srgbClr val="FFFFFF"/>
              </a:solidFill>
            </a:endParaRPr>
          </a:p>
        </p:txBody>
      </p:sp>
      <p:pic>
        <p:nvPicPr>
          <p:cNvPr id="1030" name="Picture 9"/>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27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18" name="Content Placeholder 7"/>
          <p:cNvSpPr txBox="1">
            <a:spLocks/>
          </p:cNvSpPr>
          <p:nvPr userDrawn="1"/>
        </p:nvSpPr>
        <p:spPr>
          <a:xfrm>
            <a:off x="31750" y="766763"/>
            <a:ext cx="4540250" cy="2039937"/>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spcBef>
                <a:spcPts val="0"/>
              </a:spcBef>
              <a:buFontTx/>
              <a:buNone/>
              <a:defRPr/>
            </a:pPr>
            <a:endParaRPr lang="en-US" sz="2200" i="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32" name="Picture 17"/>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72000" y="150813"/>
            <a:ext cx="4572000"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3" name="Footer Placeholder 2"/>
          <p:cNvSpPr>
            <a:spLocks noGrp="1"/>
          </p:cNvSpPr>
          <p:nvPr>
            <p:ph type="ftr" sz="quarter" idx="3"/>
          </p:nvPr>
        </p:nvSpPr>
        <p:spPr>
          <a:xfrm>
            <a:off x="0" y="6400800"/>
            <a:ext cx="8540750" cy="457200"/>
          </a:xfrm>
          <a:prstGeom prst="rect">
            <a:avLst/>
          </a:prstGeom>
          <a:noFill/>
        </p:spPr>
        <p:txBody>
          <a:bodyPr vert="horz" lIns="91440" tIns="45720" rIns="91440" bIns="45720" rtlCol="0" anchor="ctr"/>
          <a:lstStyle>
            <a:lvl1pPr algn="l">
              <a:buNone/>
              <a:defRPr sz="1000">
                <a:solidFill>
                  <a:schemeClr val="bg1"/>
                </a:solidFill>
                <a:cs typeface="Arial" pitchFamily="34" charset="0"/>
              </a:defRPr>
            </a:lvl1pPr>
          </a:lstStyle>
          <a:p>
            <a:pPr fontAlgn="base">
              <a:spcAft>
                <a:spcPct val="0"/>
              </a:spcAft>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30776066"/>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rtl="0" eaLnBrk="0" fontAlgn="base" hangingPunct="0">
        <a:spcBef>
          <a:spcPct val="0"/>
        </a:spcBef>
        <a:spcAft>
          <a:spcPct val="0"/>
        </a:spcAft>
        <a:defRPr sz="4400">
          <a:solidFill>
            <a:schemeClr val="accent2"/>
          </a:solidFill>
          <a:latin typeface="+mj-lt"/>
          <a:ea typeface="+mj-ea"/>
          <a:cs typeface="+mj-cs"/>
        </a:defRPr>
      </a:lvl1pPr>
      <a:lvl2pPr algn="l" rtl="0" eaLnBrk="0" fontAlgn="base" hangingPunct="0">
        <a:spcBef>
          <a:spcPct val="0"/>
        </a:spcBef>
        <a:spcAft>
          <a:spcPct val="0"/>
        </a:spcAft>
        <a:defRPr sz="4400">
          <a:solidFill>
            <a:schemeClr val="accent2"/>
          </a:solidFill>
          <a:latin typeface="Sabon-Bold" charset="0"/>
        </a:defRPr>
      </a:lvl2pPr>
      <a:lvl3pPr algn="l" rtl="0" eaLnBrk="0" fontAlgn="base" hangingPunct="0">
        <a:spcBef>
          <a:spcPct val="0"/>
        </a:spcBef>
        <a:spcAft>
          <a:spcPct val="0"/>
        </a:spcAft>
        <a:defRPr sz="4400">
          <a:solidFill>
            <a:schemeClr val="accent2"/>
          </a:solidFill>
          <a:latin typeface="Sabon-Bold" charset="0"/>
        </a:defRPr>
      </a:lvl3pPr>
      <a:lvl4pPr algn="l" rtl="0" eaLnBrk="0" fontAlgn="base" hangingPunct="0">
        <a:spcBef>
          <a:spcPct val="0"/>
        </a:spcBef>
        <a:spcAft>
          <a:spcPct val="0"/>
        </a:spcAft>
        <a:defRPr sz="4400">
          <a:solidFill>
            <a:schemeClr val="accent2"/>
          </a:solidFill>
          <a:latin typeface="Sabon-Bold" charset="0"/>
        </a:defRPr>
      </a:lvl4pPr>
      <a:lvl5pPr algn="l" rtl="0" eaLnBrk="0" fontAlgn="base" hangingPunct="0">
        <a:spcBef>
          <a:spcPct val="0"/>
        </a:spcBef>
        <a:spcAft>
          <a:spcPct val="0"/>
        </a:spcAft>
        <a:defRPr sz="4400">
          <a:solidFill>
            <a:schemeClr val="accent2"/>
          </a:solidFill>
          <a:latin typeface="Sabon-Bold" charset="0"/>
        </a:defRPr>
      </a:lvl5pPr>
      <a:lvl6pPr marL="457200" algn="l" rtl="0" fontAlgn="base">
        <a:spcBef>
          <a:spcPct val="0"/>
        </a:spcBef>
        <a:spcAft>
          <a:spcPct val="0"/>
        </a:spcAft>
        <a:defRPr sz="4400">
          <a:solidFill>
            <a:schemeClr val="accent2"/>
          </a:solidFill>
          <a:latin typeface="Sabon-Bold" charset="0"/>
        </a:defRPr>
      </a:lvl6pPr>
      <a:lvl7pPr marL="914400" algn="l" rtl="0" fontAlgn="base">
        <a:spcBef>
          <a:spcPct val="0"/>
        </a:spcBef>
        <a:spcAft>
          <a:spcPct val="0"/>
        </a:spcAft>
        <a:defRPr sz="4400">
          <a:solidFill>
            <a:schemeClr val="accent2"/>
          </a:solidFill>
          <a:latin typeface="Sabon-Bold" charset="0"/>
        </a:defRPr>
      </a:lvl7pPr>
      <a:lvl8pPr marL="1371600" algn="l" rtl="0" fontAlgn="base">
        <a:spcBef>
          <a:spcPct val="0"/>
        </a:spcBef>
        <a:spcAft>
          <a:spcPct val="0"/>
        </a:spcAft>
        <a:defRPr sz="4400">
          <a:solidFill>
            <a:schemeClr val="accent2"/>
          </a:solidFill>
          <a:latin typeface="Sabon-Bold" charset="0"/>
        </a:defRPr>
      </a:lvl8pPr>
      <a:lvl9pPr marL="1828800" algn="l" rtl="0" fontAlgn="base">
        <a:spcBef>
          <a:spcPct val="0"/>
        </a:spcBef>
        <a:spcAft>
          <a:spcPct val="0"/>
        </a:spcAft>
        <a:defRPr sz="4400">
          <a:solidFill>
            <a:schemeClr val="accent2"/>
          </a:solidFill>
          <a:latin typeface="Sabon-Bold"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400799"/>
            <a:chOff x="0" y="1"/>
            <a:chExt cx="9144000" cy="6477001"/>
          </a:xfrm>
        </p:grpSpPr>
        <p:pic>
          <p:nvPicPr>
            <p:cNvPr id="1027"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1066801"/>
              <a:ext cx="9144000" cy="54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2"/>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rot="10800000">
              <a:off x="8858250" y="1"/>
              <a:ext cx="285750"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053" name="Rectangle 3"/>
          <p:cNvSpPr>
            <a:spLocks noGrp="1" noChangeAspect="1" noChangeArrowheads="1"/>
          </p:cNvSpPr>
          <p:nvPr>
            <p:ph type="title"/>
          </p:nvPr>
        </p:nvSpPr>
        <p:spPr bwMode="auto">
          <a:xfrm>
            <a:off x="258456" y="101600"/>
            <a:ext cx="8599794"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078" name="Rectangle 8"/>
          <p:cNvSpPr>
            <a:spLocks noGrp="1" noChangeArrowheads="1"/>
          </p:cNvSpPr>
          <p:nvPr>
            <p:ph type="body" idx="1"/>
          </p:nvPr>
        </p:nvSpPr>
        <p:spPr bwMode="auto">
          <a:xfrm>
            <a:off x="292912" y="1054100"/>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05838" cy="4572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977070386"/>
      </p:ext>
    </p:extLst>
  </p:cSld>
  <p:clrMap bg1="lt1" tx1="dk1" bg2="lt2" tx2="dk2" accent1="accent1" accent2="accent2" accent3="accent3" accent4="accent4" accent5="accent5" accent6="accent6" hlink="hlink" folHlink="folHlink"/>
  <p:sldLayoutIdLst>
    <p:sldLayoutId id="2147483681" r:id="rId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3600">
          <a:solidFill>
            <a:srgbClr val="005EA4"/>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2"/>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2"/>
          </a:solidFill>
          <a:latin typeface="+mn-lt"/>
        </a:defRPr>
      </a:lvl2pPr>
      <a:lvl3pPr marL="1143000" indent="-228600" algn="l" rtl="0" eaLnBrk="0" fontAlgn="base" hangingPunct="0">
        <a:spcBef>
          <a:spcPct val="20000"/>
        </a:spcBef>
        <a:spcAft>
          <a:spcPct val="0"/>
        </a:spcAft>
        <a:buSzPct val="90000"/>
        <a:buChar char="•"/>
        <a:defRPr sz="2800">
          <a:solidFill>
            <a:schemeClr val="tx2"/>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2"/>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0"/>
            <a:ext cx="1375484" cy="10372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7163" y="941388"/>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2052"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57163" y="6248400"/>
            <a:ext cx="8829675"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1324303" y="77788"/>
            <a:ext cx="781969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a:t>Name fgchmvb </a:t>
            </a:r>
          </a:p>
        </p:txBody>
      </p:sp>
      <p:sp>
        <p:nvSpPr>
          <p:cNvPr id="3078" name="Rectangle 8"/>
          <p:cNvSpPr>
            <a:spLocks noGrp="1" noChangeArrowheads="1"/>
          </p:cNvSpPr>
          <p:nvPr>
            <p:ph type="body" idx="1"/>
          </p:nvPr>
        </p:nvSpPr>
        <p:spPr bwMode="auto">
          <a:xfrm>
            <a:off x="277813" y="1025525"/>
            <a:ext cx="85883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text </a:t>
            </a:r>
            <a:r>
              <a:rPr lang="en-US" altLang="en-US" dirty="0" err="1"/>
              <a:t>stClick</a:t>
            </a:r>
            <a:r>
              <a:rPr lang="en-US" altLang="en-US" dirty="0"/>
              <a:t> to edit Master </a:t>
            </a:r>
            <a:r>
              <a:rPr lang="en-US" altLang="en-US" dirty="0" err="1"/>
              <a:t>yles</a:t>
            </a:r>
            <a:endParaRPr lang="en-US" altLang="en-US" dirty="0"/>
          </a:p>
          <a:p>
            <a:pPr lvl="1"/>
            <a:r>
              <a:rPr lang="en-US" altLang="en-US" dirty="0"/>
              <a:t>Second level</a:t>
            </a:r>
          </a:p>
          <a:p>
            <a:pPr lvl="2"/>
            <a:r>
              <a:rPr lang="en-US" altLang="en-US" dirty="0" err="1"/>
              <a:t>Thirdlevel</a:t>
            </a:r>
            <a:endParaRPr lang="en-US" altLang="en-US" dirty="0"/>
          </a:p>
          <a:p>
            <a:pPr lvl="2"/>
            <a:r>
              <a:rPr lang="en-US" altLang="en-US" dirty="0"/>
              <a:t> Fourth level</a:t>
            </a:r>
          </a:p>
          <a:p>
            <a:pPr lvl="4"/>
            <a:r>
              <a:rPr lang="en-US" altLang="en-US" dirty="0"/>
              <a:t>Fifth level</a:t>
            </a:r>
          </a:p>
        </p:txBody>
      </p:sp>
      <p:sp>
        <p:nvSpPr>
          <p:cNvPr id="37898" name="Rectangle 10"/>
          <p:cNvSpPr>
            <a:spLocks noGrp="1" noChangeArrowheads="1"/>
          </p:cNvSpPr>
          <p:nvPr>
            <p:ph type="sldNum" sz="quarter" idx="4"/>
          </p:nvPr>
        </p:nvSpPr>
        <p:spPr bwMode="auto">
          <a:xfrm>
            <a:off x="8618538" y="6423025"/>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59857"/>
            <a:ext cx="8605838" cy="498143"/>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024080141"/>
      </p:ext>
    </p:extLst>
  </p:cSld>
  <p:clrMap bg1="lt1" tx1="dk1" bg2="lt2" tx2="dk2" accent1="accent1" accent2="accent2" accent3="accent3" accent4="accent4" accent5="accent5" accent6="accent6" hlink="hlink" folHlink="folHlink"/>
  <p:sldLayoutIdLst>
    <p:sldLayoutId id="2147483664" r:id="rId1"/>
    <p:sldLayoutId id="2147483674" r:id="rId2"/>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8">
                                            <p:txEl>
                                              <p:pRg st="0" end="0"/>
                                            </p:txEl>
                                          </p:spTgt>
                                        </p:tgtEl>
                                        <p:attrNameLst>
                                          <p:attrName>style.visibility</p:attrName>
                                        </p:attrNameLst>
                                      </p:cBhvr>
                                      <p:to>
                                        <p:strVal val="visible"/>
                                      </p:to>
                                    </p:set>
                                    <p:animEffect transition="in" filter="wipe(left)">
                                      <p:cBhvr>
                                        <p:cTn id="7" dur="500"/>
                                        <p:tgtEl>
                                          <p:spTgt spid="3078">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78">
                                            <p:txEl>
                                              <p:pRg st="1" end="1"/>
                                            </p:txEl>
                                          </p:spTgt>
                                        </p:tgtEl>
                                        <p:attrNameLst>
                                          <p:attrName>style.visibility</p:attrName>
                                        </p:attrNameLst>
                                      </p:cBhvr>
                                      <p:to>
                                        <p:strVal val="visible"/>
                                      </p:to>
                                    </p:set>
                                    <p:animEffect transition="in" filter="wipe(left)">
                                      <p:cBhvr>
                                        <p:cTn id="11" dur="500"/>
                                        <p:tgtEl>
                                          <p:spTgt spid="3078">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78">
                                            <p:txEl>
                                              <p:pRg st="2" end="2"/>
                                            </p:txEl>
                                          </p:spTgt>
                                        </p:tgtEl>
                                        <p:attrNameLst>
                                          <p:attrName>style.visibility</p:attrName>
                                        </p:attrNameLst>
                                      </p:cBhvr>
                                      <p:to>
                                        <p:strVal val="visible"/>
                                      </p:to>
                                    </p:set>
                                    <p:animEffect transition="in" filter="wipe(left)">
                                      <p:cBhvr>
                                        <p:cTn id="15" dur="500"/>
                                        <p:tgtEl>
                                          <p:spTgt spid="3078">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78">
                                            <p:txEl>
                                              <p:pRg st="3" end="3"/>
                                            </p:txEl>
                                          </p:spTgt>
                                        </p:tgtEl>
                                        <p:attrNameLst>
                                          <p:attrName>style.visibility</p:attrName>
                                        </p:attrNameLst>
                                      </p:cBhvr>
                                      <p:to>
                                        <p:strVal val="visible"/>
                                      </p:to>
                                    </p:set>
                                    <p:animEffect transition="in" filter="wipe(left)">
                                      <p:cBhvr>
                                        <p:cTn id="19" dur="500"/>
                                        <p:tgtEl>
                                          <p:spTgt spid="3078">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078">
                                            <p:txEl>
                                              <p:pRg st="4" end="4"/>
                                            </p:txEl>
                                          </p:spTgt>
                                        </p:tgtEl>
                                        <p:attrNameLst>
                                          <p:attrName>style.visibility</p:attrName>
                                        </p:attrNameLst>
                                      </p:cBhvr>
                                      <p:to>
                                        <p:strVal val="visible"/>
                                      </p:to>
                                    </p:set>
                                    <p:animEffect transition="in" filter="wipe(left)">
                                      <p:cBhvr>
                                        <p:cTn id="23" dur="500"/>
                                        <p:tgtEl>
                                          <p:spTgt spid="30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build="p">
        <p:tmplLst>
          <p:tmpl lvl="1">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3078"/>
                        </p:tgtEl>
                        <p:attrNameLst>
                          <p:attrName>style.visibility</p:attrName>
                        </p:attrNameLst>
                      </p:cBhvr>
                      <p:to>
                        <p:strVal val="visible"/>
                      </p:to>
                    </p:set>
                    <p:animEffect transition="in" filter="wipe(left)">
                      <p:cBhvr>
                        <p:cTn dur="500"/>
                        <p:tgtEl>
                          <p:spTgt spid="3078"/>
                        </p:tgtEl>
                      </p:cBhvr>
                    </p:animEffect>
                  </p:childTnLst>
                </p:cTn>
              </p:par>
            </p:tnLst>
          </p:tmpl>
        </p:tmplLst>
      </p:bldP>
    </p:bldLst>
  </p:timing>
  <p:hf hdr="0" dt="0"/>
  <p:txStyles>
    <p:titleStyle>
      <a:lvl1pPr algn="ctr" rtl="0" eaLnBrk="0" fontAlgn="base" hangingPunct="0">
        <a:spcBef>
          <a:spcPct val="0"/>
        </a:spcBef>
        <a:spcAft>
          <a:spcPct val="0"/>
        </a:spcAft>
        <a:defRPr sz="4000">
          <a:solidFill>
            <a:srgbClr val="AE1221"/>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0" y="1"/>
            <a:ext cx="9144000" cy="6542704"/>
            <a:chOff x="0" y="1"/>
            <a:chExt cx="9144000" cy="6542704"/>
          </a:xfrm>
        </p:grpSpPr>
        <p:pic>
          <p:nvPicPr>
            <p:cNvPr id="3074" name="Picture 1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9550" y="487363"/>
              <a:ext cx="8591550" cy="5653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0" name="Picture 10"/>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801100" y="436563"/>
              <a:ext cx="342900" cy="605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81" name="Picture 11"/>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6141067"/>
              <a:ext cx="9144000" cy="40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3075" name="Picture 1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328" y="1"/>
              <a:ext cx="247650" cy="654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
        <p:nvSpPr>
          <p:cNvPr id="3076" name="Rectangle 2"/>
          <p:cNvSpPr>
            <a:spLocks noGrp="1" noChangeAspect="1" noChangeArrowheads="1"/>
          </p:cNvSpPr>
          <p:nvPr>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Figure 1</a:t>
            </a:r>
          </a:p>
        </p:txBody>
      </p:sp>
      <p:sp>
        <p:nvSpPr>
          <p:cNvPr id="3077" name="Rectangle 3"/>
          <p:cNvSpPr>
            <a:spLocks noGrp="1" noChangeArrowheads="1"/>
          </p:cNvSpPr>
          <p:nvPr>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0"/>
            <a:ext cx="8615363" cy="516114"/>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11" name="Group 10"/>
          <p:cNvGrpSpPr/>
          <p:nvPr userDrawn="1"/>
        </p:nvGrpSpPr>
        <p:grpSpPr>
          <a:xfrm>
            <a:off x="90539" y="77773"/>
            <a:ext cx="8929618" cy="6297167"/>
            <a:chOff x="90539" y="77773"/>
            <a:chExt cx="8929618" cy="6297167"/>
          </a:xfrm>
        </p:grpSpPr>
        <p:grpSp>
          <p:nvGrpSpPr>
            <p:cNvPr id="12" name="Group 11"/>
            <p:cNvGrpSpPr/>
            <p:nvPr userDrawn="1"/>
          </p:nvGrpSpPr>
          <p:grpSpPr>
            <a:xfrm>
              <a:off x="90539" y="77773"/>
              <a:ext cx="2075718" cy="583326"/>
              <a:chOff x="90539" y="77773"/>
              <a:chExt cx="2075718" cy="583326"/>
            </a:xfrm>
          </p:grpSpPr>
          <p:cxnSp>
            <p:nvCxnSpPr>
              <p:cNvPr id="16" name="Straight Connector 15"/>
              <p:cNvCxnSpPr/>
              <p:nvPr userDrawn="1"/>
            </p:nvCxnSpPr>
            <p:spPr bwMode="auto">
              <a:xfrm>
                <a:off x="90539" y="536628"/>
                <a:ext cx="2075718" cy="0"/>
              </a:xfrm>
              <a:prstGeom prst="line">
                <a:avLst/>
              </a:prstGeom>
              <a:noFill/>
              <a:ln w="28575" cap="flat" cmpd="sng" algn="ctr">
                <a:solidFill>
                  <a:srgbClr val="074866"/>
                </a:solidFill>
                <a:prstDash val="solid"/>
                <a:round/>
                <a:headEnd type="none" w="med" len="med"/>
                <a:tailEnd type="none" w="med" len="med"/>
              </a:ln>
              <a:effectLst/>
            </p:spPr>
          </p:cxnSp>
          <p:cxnSp>
            <p:nvCxnSpPr>
              <p:cNvPr id="17" name="Straight Connector 16"/>
              <p:cNvCxnSpPr/>
              <p:nvPr userDrawn="1"/>
            </p:nvCxnSpPr>
            <p:spPr bwMode="auto">
              <a:xfrm flipV="1">
                <a:off x="202361" y="77773"/>
                <a:ext cx="0" cy="583326"/>
              </a:xfrm>
              <a:prstGeom prst="line">
                <a:avLst/>
              </a:prstGeom>
              <a:noFill/>
              <a:ln w="28575" cap="flat" cmpd="sng" algn="ctr">
                <a:solidFill>
                  <a:srgbClr val="074866"/>
                </a:solidFill>
                <a:prstDash val="solid"/>
                <a:round/>
                <a:headEnd type="none" w="med" len="med"/>
                <a:tailEnd type="none" w="med" len="med"/>
              </a:ln>
              <a:effectLst/>
            </p:spPr>
          </p:cxnSp>
        </p:grpSp>
        <p:grpSp>
          <p:nvGrpSpPr>
            <p:cNvPr id="13" name="Group 12"/>
            <p:cNvGrpSpPr/>
            <p:nvPr userDrawn="1"/>
          </p:nvGrpSpPr>
          <p:grpSpPr>
            <a:xfrm>
              <a:off x="8187163" y="6011640"/>
              <a:ext cx="832994" cy="363300"/>
              <a:chOff x="8187163" y="6011640"/>
              <a:chExt cx="832994" cy="363300"/>
            </a:xfrm>
          </p:grpSpPr>
          <p:cxnSp>
            <p:nvCxnSpPr>
              <p:cNvPr id="14" name="Straight Connector 13"/>
              <p:cNvCxnSpPr/>
              <p:nvPr userDrawn="1"/>
            </p:nvCxnSpPr>
            <p:spPr bwMode="auto">
              <a:xfrm>
                <a:off x="8187163" y="6292878"/>
                <a:ext cx="832994" cy="1"/>
              </a:xfrm>
              <a:prstGeom prst="line">
                <a:avLst/>
              </a:prstGeom>
              <a:noFill/>
              <a:ln w="28575" cap="flat" cmpd="sng" algn="ctr">
                <a:solidFill>
                  <a:srgbClr val="074866"/>
                </a:solidFill>
                <a:prstDash val="solid"/>
                <a:round/>
                <a:headEnd type="none" w="med" len="med"/>
                <a:tailEnd type="none" w="med" len="med"/>
              </a:ln>
              <a:effectLst/>
            </p:spPr>
          </p:cxnSp>
          <p:cxnSp>
            <p:nvCxnSpPr>
              <p:cNvPr id="15" name="Straight Connector 14"/>
              <p:cNvCxnSpPr/>
              <p:nvPr userDrawn="1"/>
            </p:nvCxnSpPr>
            <p:spPr bwMode="auto">
              <a:xfrm>
                <a:off x="8942003" y="6011640"/>
                <a:ext cx="0" cy="363300"/>
              </a:xfrm>
              <a:prstGeom prst="line">
                <a:avLst/>
              </a:prstGeom>
              <a:noFill/>
              <a:ln w="28575" cap="flat" cmpd="sng" algn="ctr">
                <a:solidFill>
                  <a:srgbClr val="074866"/>
                </a:solidFill>
                <a:prstDash val="solid"/>
                <a:round/>
                <a:headEnd type="none" w="med" len="med"/>
                <a:tailEnd type="none" w="med" len="med"/>
              </a:ln>
              <a:effectLst/>
            </p:spPr>
          </p:cxnSp>
        </p:grpSp>
      </p:grpSp>
    </p:spTree>
    <p:extLst>
      <p:ext uri="{BB962C8B-B14F-4D97-AF65-F5344CB8AC3E}">
        <p14:creationId xmlns:p14="http://schemas.microsoft.com/office/powerpoint/2010/main" val="3318089468"/>
      </p:ext>
    </p:extLst>
  </p:cSld>
  <p:clrMap bg1="lt1" tx1="dk1" bg2="lt2" tx2="dk2" accent1="accent1" accent2="accent2" accent3="accent3" accent4="accent4" accent5="accent5" accent6="accent6" hlink="hlink" folHlink="folHlink"/>
  <p:sldLayoutIdLst>
    <p:sldLayoutId id="2147483666" r:id="rId1"/>
    <p:sldLayoutId id="2147483682" r:id="rId2"/>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6" name="Rectangle 2"/>
          <p:cNvSpPr>
            <a:spLocks noGrp="1" noChangeAspect="1" noChangeArrowheads="1"/>
          </p:cNvSpPr>
          <p:nvPr userDrawn="1">
            <p:ph type="title"/>
          </p:nvPr>
        </p:nvSpPr>
        <p:spPr bwMode="auto">
          <a:xfrm>
            <a:off x="209550" y="0"/>
            <a:ext cx="8770938"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Table 1</a:t>
            </a:r>
          </a:p>
        </p:txBody>
      </p:sp>
      <p:sp>
        <p:nvSpPr>
          <p:cNvPr id="3077" name="Rectangle 3"/>
          <p:cNvSpPr>
            <a:spLocks noGrp="1" noChangeArrowheads="1"/>
          </p:cNvSpPr>
          <p:nvPr userDrawn="1">
            <p:ph type="body" idx="1"/>
          </p:nvPr>
        </p:nvSpPr>
        <p:spPr bwMode="auto">
          <a:xfrm>
            <a:off x="414338" y="16002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Text</a:t>
            </a:r>
          </a:p>
        </p:txBody>
      </p:sp>
      <p:sp>
        <p:nvSpPr>
          <p:cNvPr id="185357" name="Rectangle 13"/>
          <p:cNvSpPr>
            <a:spLocks noGrp="1" noChangeArrowheads="1"/>
          </p:cNvSpPr>
          <p:nvPr userDrawn="1">
            <p:ph type="sldNum" sz="quarter" idx="4"/>
          </p:nvPr>
        </p:nvSpPr>
        <p:spPr bwMode="auto">
          <a:xfrm>
            <a:off x="8618538" y="6473825"/>
            <a:ext cx="520700" cy="379413"/>
          </a:xfrm>
          <a:prstGeom prst="rect">
            <a:avLst/>
          </a:prstGeom>
          <a:noFill/>
          <a:ln w="19050">
            <a:noFill/>
            <a:prstDash val="sysDash"/>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5E12E99D-42F8-4B90-BC1F-2FD222301686}" type="slidenum">
              <a:rPr lang="en-US"/>
              <a:pPr fontAlgn="base">
                <a:spcAft>
                  <a:spcPct val="0"/>
                </a:spcAft>
                <a:defRPr/>
              </a:pPr>
              <a:t>‹#›</a:t>
            </a:fld>
            <a:endParaRPr lang="en-US" dirty="0"/>
          </a:p>
        </p:txBody>
      </p:sp>
      <p:grpSp>
        <p:nvGrpSpPr>
          <p:cNvPr id="4" name="Group 3"/>
          <p:cNvGrpSpPr/>
          <p:nvPr userDrawn="1"/>
        </p:nvGrpSpPr>
        <p:grpSpPr>
          <a:xfrm>
            <a:off x="-1" y="0"/>
            <a:ext cx="9144001" cy="6568831"/>
            <a:chOff x="-1" y="0"/>
            <a:chExt cx="9144001" cy="6568831"/>
          </a:xfrm>
        </p:grpSpPr>
        <p:pic>
          <p:nvPicPr>
            <p:cNvPr id="23555"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15400" y="418246"/>
              <a:ext cx="228600" cy="6069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nvGrpSpPr>
            <p:cNvPr id="3" name="Group 2"/>
            <p:cNvGrpSpPr/>
            <p:nvPr userDrawn="1"/>
          </p:nvGrpSpPr>
          <p:grpSpPr>
            <a:xfrm>
              <a:off x="-1" y="0"/>
              <a:ext cx="9108746" cy="6568831"/>
              <a:chOff x="-1" y="0"/>
              <a:chExt cx="9108746" cy="6568831"/>
            </a:xfrm>
          </p:grpSpPr>
          <p:pic>
            <p:nvPicPr>
              <p:cNvPr id="23556" name="Picture 4"/>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 y="0"/>
                <a:ext cx="310551" cy="6568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23557" name="Picture 5"/>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3785" y="6213232"/>
                <a:ext cx="9014960" cy="278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pic>
          <p:nvPicPr>
            <p:cNvPr id="23554" name="Picture 2"/>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09551" y="457975"/>
              <a:ext cx="8705849" cy="58606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17" name="Group 16"/>
          <p:cNvGrpSpPr/>
          <p:nvPr userDrawn="1"/>
        </p:nvGrpSpPr>
        <p:grpSpPr>
          <a:xfrm>
            <a:off x="124529" y="47182"/>
            <a:ext cx="8918525" cy="6330053"/>
            <a:chOff x="124529" y="47182"/>
            <a:chExt cx="8918525" cy="6330053"/>
          </a:xfrm>
        </p:grpSpPr>
        <p:grpSp>
          <p:nvGrpSpPr>
            <p:cNvPr id="16" name="Group 15"/>
            <p:cNvGrpSpPr/>
            <p:nvPr userDrawn="1"/>
          </p:nvGrpSpPr>
          <p:grpSpPr>
            <a:xfrm>
              <a:off x="124529" y="47182"/>
              <a:ext cx="1704271" cy="583326"/>
              <a:chOff x="124529" y="47182"/>
              <a:chExt cx="1704271" cy="583326"/>
            </a:xfrm>
          </p:grpSpPr>
          <p:cxnSp>
            <p:nvCxnSpPr>
              <p:cNvPr id="7" name="Straight Connector 6"/>
              <p:cNvCxnSpPr/>
              <p:nvPr userDrawn="1"/>
            </p:nvCxnSpPr>
            <p:spPr bwMode="auto">
              <a:xfrm>
                <a:off x="124529" y="506037"/>
                <a:ext cx="1704271" cy="0"/>
              </a:xfrm>
              <a:prstGeom prst="line">
                <a:avLst/>
              </a:prstGeom>
              <a:noFill/>
              <a:ln w="28575" cap="flat" cmpd="sng" algn="ctr">
                <a:solidFill>
                  <a:srgbClr val="E71303"/>
                </a:solidFill>
                <a:prstDash val="solid"/>
                <a:round/>
                <a:headEnd type="none" w="med" len="med"/>
                <a:tailEnd type="none" w="med" len="med"/>
              </a:ln>
              <a:effectLst/>
            </p:spPr>
          </p:cxnSp>
          <p:cxnSp>
            <p:nvCxnSpPr>
              <p:cNvPr id="24" name="Straight Connector 23"/>
              <p:cNvCxnSpPr/>
              <p:nvPr userDrawn="1"/>
            </p:nvCxnSpPr>
            <p:spPr bwMode="auto">
              <a:xfrm flipV="1">
                <a:off x="236351" y="47182"/>
                <a:ext cx="0" cy="583326"/>
              </a:xfrm>
              <a:prstGeom prst="line">
                <a:avLst/>
              </a:prstGeom>
              <a:noFill/>
              <a:ln w="28575" cap="flat" cmpd="sng" algn="ctr">
                <a:solidFill>
                  <a:srgbClr val="E71303"/>
                </a:solidFill>
                <a:prstDash val="solid"/>
                <a:round/>
                <a:headEnd type="none" w="med" len="med"/>
                <a:tailEnd type="none" w="med" len="med"/>
              </a:ln>
              <a:effectLst/>
            </p:spPr>
          </p:cxnSp>
        </p:grpSp>
        <p:grpSp>
          <p:nvGrpSpPr>
            <p:cNvPr id="15" name="Group 14"/>
            <p:cNvGrpSpPr/>
            <p:nvPr userDrawn="1"/>
          </p:nvGrpSpPr>
          <p:grpSpPr>
            <a:xfrm>
              <a:off x="8210060" y="6013935"/>
              <a:ext cx="832994" cy="363300"/>
              <a:chOff x="8210060" y="6013935"/>
              <a:chExt cx="832994" cy="363300"/>
            </a:xfrm>
          </p:grpSpPr>
          <p:cxnSp>
            <p:nvCxnSpPr>
              <p:cNvPr id="22" name="Straight Connector 21"/>
              <p:cNvCxnSpPr/>
              <p:nvPr userDrawn="1"/>
            </p:nvCxnSpPr>
            <p:spPr bwMode="auto">
              <a:xfrm>
                <a:off x="8210060" y="6295173"/>
                <a:ext cx="832994" cy="1"/>
              </a:xfrm>
              <a:prstGeom prst="line">
                <a:avLst/>
              </a:prstGeom>
              <a:noFill/>
              <a:ln w="28575" cap="flat" cmpd="sng" algn="ctr">
                <a:solidFill>
                  <a:srgbClr val="E71303"/>
                </a:solidFill>
                <a:prstDash val="solid"/>
                <a:round/>
                <a:headEnd type="none" w="med" len="med"/>
                <a:tailEnd type="none" w="med" len="med"/>
              </a:ln>
              <a:effectLst/>
            </p:spPr>
          </p:cxnSp>
          <p:cxnSp>
            <p:nvCxnSpPr>
              <p:cNvPr id="27" name="Straight Connector 26"/>
              <p:cNvCxnSpPr/>
              <p:nvPr userDrawn="1"/>
            </p:nvCxnSpPr>
            <p:spPr bwMode="auto">
              <a:xfrm>
                <a:off x="8964900" y="6013935"/>
                <a:ext cx="0" cy="363300"/>
              </a:xfrm>
              <a:prstGeom prst="line">
                <a:avLst/>
              </a:prstGeom>
              <a:noFill/>
              <a:ln w="28575" cap="flat" cmpd="sng" algn="ctr">
                <a:solidFill>
                  <a:srgbClr val="E71303"/>
                </a:solidFill>
                <a:prstDash val="solid"/>
                <a:round/>
                <a:headEnd type="none" w="med" len="med"/>
                <a:tailEnd type="none" w="med" len="med"/>
              </a:ln>
              <a:effectLst/>
            </p:spPr>
          </p:cxnSp>
        </p:grpSp>
      </p:grpSp>
      <p:sp>
        <p:nvSpPr>
          <p:cNvPr id="5" name="Footer Placeholder 4"/>
          <p:cNvSpPr>
            <a:spLocks noGrp="1"/>
          </p:cNvSpPr>
          <p:nvPr userDrawn="1">
            <p:ph type="ftr" sz="quarter" idx="3"/>
          </p:nvPr>
        </p:nvSpPr>
        <p:spPr>
          <a:xfrm>
            <a:off x="0" y="6400800"/>
            <a:ext cx="8615363" cy="505303"/>
          </a:xfrm>
          <a:prstGeom prst="rect">
            <a:avLst/>
          </a:prstGeom>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738036896"/>
      </p:ext>
    </p:extLst>
  </p:cSld>
  <p:clrMap bg1="lt1" tx1="dk1" bg2="lt2" tx2="dk2" accent1="accent1" accent2="accent2" accent3="accent3" accent4="accent4" accent5="accent5" accent6="accent6" hlink="hlink" folHlink="folHlink"/>
  <p:sldLayoutIdLst>
    <p:sldLayoutId id="2147483669" r:id="rId1"/>
    <p:sldLayoutId id="2147483683" r:id="rId2"/>
  </p:sldLayoutIdLst>
  <p:hf hdr="0" dt="0"/>
  <p:txStyles>
    <p:titleStyle>
      <a:lvl1pPr algn="ctr" rtl="0" eaLnBrk="0" fontAlgn="base" hangingPunct="0">
        <a:spcBef>
          <a:spcPct val="0"/>
        </a:spcBef>
        <a:spcAft>
          <a:spcPct val="0"/>
        </a:spcAft>
        <a:defRPr sz="3300">
          <a:solidFill>
            <a:srgbClr val="0D0D0D"/>
          </a:solidFill>
          <a:latin typeface="+mj-lt"/>
          <a:ea typeface="+mj-ea"/>
          <a:cs typeface="+mj-cs"/>
        </a:defRPr>
      </a:lvl1pPr>
      <a:lvl2pPr algn="ctr" rtl="0" eaLnBrk="0" fontAlgn="base" hangingPunct="0">
        <a:spcBef>
          <a:spcPct val="0"/>
        </a:spcBef>
        <a:spcAft>
          <a:spcPct val="0"/>
        </a:spcAft>
        <a:defRPr sz="3300">
          <a:solidFill>
            <a:srgbClr val="0D0D0D"/>
          </a:solidFill>
          <a:latin typeface="Arial" pitchFamily="34" charset="0"/>
        </a:defRPr>
      </a:lvl2pPr>
      <a:lvl3pPr algn="ctr" rtl="0" eaLnBrk="0" fontAlgn="base" hangingPunct="0">
        <a:spcBef>
          <a:spcPct val="0"/>
        </a:spcBef>
        <a:spcAft>
          <a:spcPct val="0"/>
        </a:spcAft>
        <a:defRPr sz="3300">
          <a:solidFill>
            <a:srgbClr val="0D0D0D"/>
          </a:solidFill>
          <a:latin typeface="Arial" pitchFamily="34" charset="0"/>
        </a:defRPr>
      </a:lvl3pPr>
      <a:lvl4pPr algn="ctr" rtl="0" eaLnBrk="0" fontAlgn="base" hangingPunct="0">
        <a:spcBef>
          <a:spcPct val="0"/>
        </a:spcBef>
        <a:spcAft>
          <a:spcPct val="0"/>
        </a:spcAft>
        <a:defRPr sz="3300">
          <a:solidFill>
            <a:srgbClr val="0D0D0D"/>
          </a:solidFill>
          <a:latin typeface="Arial" pitchFamily="34" charset="0"/>
        </a:defRPr>
      </a:lvl4pPr>
      <a:lvl5pPr algn="ctr" rtl="0" eaLnBrk="0" fontAlgn="base" hangingPunct="0">
        <a:spcBef>
          <a:spcPct val="0"/>
        </a:spcBef>
        <a:spcAft>
          <a:spcPct val="0"/>
        </a:spcAft>
        <a:defRPr sz="3300">
          <a:solidFill>
            <a:srgbClr val="0D0D0D"/>
          </a:solidFill>
          <a:latin typeface="Arial" pitchFamily="34" charset="0"/>
        </a:defRPr>
      </a:lvl5pPr>
      <a:lvl6pPr marL="457200" algn="l" rtl="0" fontAlgn="base">
        <a:spcBef>
          <a:spcPct val="0"/>
        </a:spcBef>
        <a:spcAft>
          <a:spcPct val="0"/>
        </a:spcAft>
        <a:defRPr sz="3400">
          <a:solidFill>
            <a:srgbClr val="660066"/>
          </a:solidFill>
          <a:latin typeface="Arial" pitchFamily="34" charset="0"/>
        </a:defRPr>
      </a:lvl6pPr>
      <a:lvl7pPr marL="914400" algn="l" rtl="0" fontAlgn="base">
        <a:spcBef>
          <a:spcPct val="0"/>
        </a:spcBef>
        <a:spcAft>
          <a:spcPct val="0"/>
        </a:spcAft>
        <a:defRPr sz="3400">
          <a:solidFill>
            <a:srgbClr val="660066"/>
          </a:solidFill>
          <a:latin typeface="Arial" pitchFamily="34" charset="0"/>
        </a:defRPr>
      </a:lvl7pPr>
      <a:lvl8pPr marL="1371600" algn="l" rtl="0" fontAlgn="base">
        <a:spcBef>
          <a:spcPct val="0"/>
        </a:spcBef>
        <a:spcAft>
          <a:spcPct val="0"/>
        </a:spcAft>
        <a:defRPr sz="3400">
          <a:solidFill>
            <a:srgbClr val="660066"/>
          </a:solidFill>
          <a:latin typeface="Arial" pitchFamily="34" charset="0"/>
        </a:defRPr>
      </a:lvl8pPr>
      <a:lvl9pPr marL="1828800" algn="l" rtl="0" fontAlgn="base">
        <a:spcBef>
          <a:spcPct val="0"/>
        </a:spcBef>
        <a:spcAft>
          <a:spcPct val="0"/>
        </a:spcAft>
        <a:defRPr sz="3400">
          <a:solidFill>
            <a:srgbClr val="660066"/>
          </a:solidFill>
          <a:latin typeface="Arial"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742950" indent="-285750" algn="l" rtl="0" eaLnBrk="0" fontAlgn="base" hangingPunct="0">
        <a:spcBef>
          <a:spcPct val="20000"/>
        </a:spcBef>
        <a:spcAft>
          <a:spcPct val="0"/>
        </a:spcAft>
        <a:defRPr>
          <a:solidFill>
            <a:schemeClr val="tx1"/>
          </a:solidFill>
          <a:latin typeface="+mn-lt"/>
        </a:defRPr>
      </a:lvl2pPr>
      <a:lvl3pPr marL="1143000" indent="-228600" algn="l" rtl="0" eaLnBrk="0" fontAlgn="base" hangingPunct="0">
        <a:spcBef>
          <a:spcPct val="20000"/>
        </a:spcBef>
        <a:spcAft>
          <a:spcPct val="0"/>
        </a:spcAft>
        <a:defRPr>
          <a:solidFill>
            <a:schemeClr val="tx1"/>
          </a:solidFill>
          <a:latin typeface="+mn-lt"/>
        </a:defRPr>
      </a:lvl3pPr>
      <a:lvl4pPr marL="1600200" indent="-228600" algn="l" rtl="0" eaLnBrk="0" fontAlgn="base" hangingPunct="0">
        <a:spcBef>
          <a:spcPct val="20000"/>
        </a:spcBef>
        <a:spcAft>
          <a:spcPct val="0"/>
        </a:spcAft>
        <a:defRPr>
          <a:solidFill>
            <a:schemeClr val="tx1"/>
          </a:solidFill>
          <a:latin typeface="+mn-lt"/>
        </a:defRPr>
      </a:lvl4pPr>
      <a:lvl5pPr marL="2057400" indent="-228600" algn="l" rtl="0" eaLnBrk="0" fontAlgn="base" hangingPunct="0">
        <a:spcBef>
          <a:spcPct val="20000"/>
        </a:spcBef>
        <a:spcAft>
          <a:spcPct val="0"/>
        </a:spcAft>
        <a:defRPr>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1"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2647949"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053" name="Rectangle 3"/>
          <p:cNvSpPr>
            <a:spLocks noGrp="1" noChangeAspect="1" noChangeArrowheads="1"/>
          </p:cNvSpPr>
          <p:nvPr>
            <p:ph type="title"/>
          </p:nvPr>
        </p:nvSpPr>
        <p:spPr bwMode="auto">
          <a:xfrm>
            <a:off x="76201" y="77788"/>
            <a:ext cx="90678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ctr" anchorCtr="0" compatLnSpc="1">
            <a:prstTxWarp prst="textNoShape">
              <a:avLst/>
            </a:prstTxWarp>
          </a:bodyPr>
          <a:lstStyle/>
          <a:p>
            <a:pPr lvl="0"/>
            <a:r>
              <a:rPr lang="en-US" altLang="en-US" dirty="0"/>
              <a:t>Name </a:t>
            </a:r>
            <a:r>
              <a:rPr lang="en-US" altLang="en-US" dirty="0" err="1"/>
              <a:t>fgchmvb</a:t>
            </a:r>
            <a:r>
              <a:rPr lang="en-US" altLang="en-US" dirty="0"/>
              <a:t> </a:t>
            </a:r>
          </a:p>
        </p:txBody>
      </p:sp>
      <p:sp>
        <p:nvSpPr>
          <p:cNvPr id="37898" name="Rectangle 10"/>
          <p:cNvSpPr>
            <a:spLocks noGrp="1" noChangeArrowheads="1"/>
          </p:cNvSpPr>
          <p:nvPr>
            <p:ph type="sldNum" sz="quarter" idx="4"/>
          </p:nvPr>
        </p:nvSpPr>
        <p:spPr bwMode="auto">
          <a:xfrm>
            <a:off x="8618538" y="6470650"/>
            <a:ext cx="520700" cy="379413"/>
          </a:xfrm>
          <a:prstGeom prst="rect">
            <a:avLst/>
          </a:prstGeom>
          <a:noFill/>
          <a:ln w="19050">
            <a:noFill/>
            <a:prstDash val="sysDot"/>
            <a:bevel/>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2378B25E-053D-4AA2-A71D-1D9F2F8C0927}"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324601"/>
            <a:ext cx="8605838" cy="533400"/>
          </a:xfrm>
          <a:prstGeom prst="rect">
            <a:avLst/>
          </a:prstGeom>
          <a:noFill/>
        </p:spPr>
        <p:txBody>
          <a:bodyPr vert="horz" lIns="91440" tIns="45720" rIns="91440" bIns="45720" rtlCol="0" anchor="ctr"/>
          <a:lstStyle>
            <a:lvl1pPr algn="l">
              <a:buFontTx/>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9" name="Picture 10"/>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6191250" y="3409951"/>
            <a:ext cx="5638800" cy="19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 name="Text Placeholder 1"/>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7325678"/>
      </p:ext>
    </p:extLst>
  </p:cSld>
  <p:clrMap bg1="lt1" tx1="dk1" bg2="lt2" tx2="dk2" accent1="accent1" accent2="accent2" accent3="accent3" accent4="accent4" accent5="accent5" accent6="accent6" hlink="hlink" folHlink="folHlink"/>
  <p:sldLayoutIdLst>
    <p:sldLayoutId id="214748367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500"/>
                                        <p:tgtEl>
                                          <p:spTgt spid="2">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left)">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hf hdr="0" dt="0"/>
  <p:txStyles>
    <p:titleStyle>
      <a:lvl1pPr algn="ctr" rtl="0" eaLnBrk="0" fontAlgn="base" hangingPunct="0">
        <a:spcBef>
          <a:spcPct val="0"/>
        </a:spcBef>
        <a:spcAft>
          <a:spcPct val="0"/>
        </a:spcAft>
        <a:defRPr sz="4000">
          <a:solidFill>
            <a:schemeClr val="accent6">
              <a:lumMod val="50000"/>
            </a:schemeClr>
          </a:solidFill>
          <a:latin typeface="+mj-lt"/>
          <a:ea typeface="+mj-ea"/>
          <a:cs typeface="+mj-cs"/>
        </a:defRPr>
      </a:lvl1pPr>
      <a:lvl2pPr algn="ctr" rtl="0" eaLnBrk="0" fontAlgn="base" hangingPunct="0">
        <a:spcBef>
          <a:spcPct val="0"/>
        </a:spcBef>
        <a:spcAft>
          <a:spcPct val="0"/>
        </a:spcAft>
        <a:defRPr sz="4000">
          <a:solidFill>
            <a:srgbClr val="AE1221"/>
          </a:solidFill>
          <a:latin typeface="Arial" pitchFamily="34" charset="0"/>
        </a:defRPr>
      </a:lvl2pPr>
      <a:lvl3pPr algn="ctr" rtl="0" eaLnBrk="0" fontAlgn="base" hangingPunct="0">
        <a:spcBef>
          <a:spcPct val="0"/>
        </a:spcBef>
        <a:spcAft>
          <a:spcPct val="0"/>
        </a:spcAft>
        <a:defRPr sz="4000">
          <a:solidFill>
            <a:srgbClr val="AE1221"/>
          </a:solidFill>
          <a:latin typeface="Arial" pitchFamily="34" charset="0"/>
        </a:defRPr>
      </a:lvl3pPr>
      <a:lvl4pPr algn="ctr" rtl="0" eaLnBrk="0" fontAlgn="base" hangingPunct="0">
        <a:spcBef>
          <a:spcPct val="0"/>
        </a:spcBef>
        <a:spcAft>
          <a:spcPct val="0"/>
        </a:spcAft>
        <a:defRPr sz="4000">
          <a:solidFill>
            <a:srgbClr val="AE1221"/>
          </a:solidFill>
          <a:latin typeface="Arial" pitchFamily="34" charset="0"/>
        </a:defRPr>
      </a:lvl4pPr>
      <a:lvl5pPr algn="ctr" rtl="0" eaLnBrk="0" fontAlgn="base" hangingPunct="0">
        <a:spcBef>
          <a:spcPct val="0"/>
        </a:spcBef>
        <a:spcAft>
          <a:spcPct val="0"/>
        </a:spcAft>
        <a:defRPr sz="4000">
          <a:solidFill>
            <a:srgbClr val="AE1221"/>
          </a:solidFill>
          <a:latin typeface="Arial" pitchFamily="34" charset="0"/>
        </a:defRPr>
      </a:lvl5pPr>
      <a:lvl6pPr marL="457200" algn="ctr" rtl="0" fontAlgn="base">
        <a:spcBef>
          <a:spcPct val="0"/>
        </a:spcBef>
        <a:spcAft>
          <a:spcPct val="0"/>
        </a:spcAft>
        <a:defRPr sz="4000">
          <a:solidFill>
            <a:schemeClr val="accent2"/>
          </a:solidFill>
          <a:latin typeface="Arial" pitchFamily="34" charset="0"/>
        </a:defRPr>
      </a:lvl6pPr>
      <a:lvl7pPr marL="914400" algn="ctr" rtl="0" fontAlgn="base">
        <a:spcBef>
          <a:spcPct val="0"/>
        </a:spcBef>
        <a:spcAft>
          <a:spcPct val="0"/>
        </a:spcAft>
        <a:defRPr sz="4000">
          <a:solidFill>
            <a:schemeClr val="accent2"/>
          </a:solidFill>
          <a:latin typeface="Arial" pitchFamily="34" charset="0"/>
        </a:defRPr>
      </a:lvl7pPr>
      <a:lvl8pPr marL="1371600" algn="ctr" rtl="0" fontAlgn="base">
        <a:spcBef>
          <a:spcPct val="0"/>
        </a:spcBef>
        <a:spcAft>
          <a:spcPct val="0"/>
        </a:spcAft>
        <a:defRPr sz="4000">
          <a:solidFill>
            <a:schemeClr val="accent2"/>
          </a:solidFill>
          <a:latin typeface="Arial" pitchFamily="34" charset="0"/>
        </a:defRPr>
      </a:lvl8pPr>
      <a:lvl9pPr marL="1828800" algn="ctr" rtl="0" fontAlgn="base">
        <a:spcBef>
          <a:spcPct val="0"/>
        </a:spcBef>
        <a:spcAft>
          <a:spcPct val="0"/>
        </a:spcAft>
        <a:defRPr sz="4000">
          <a:solidFill>
            <a:schemeClr val="accent2"/>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3200">
          <a:solidFill>
            <a:schemeClr val="tx1"/>
          </a:solidFill>
          <a:latin typeface="+mn-lt"/>
        </a:defRPr>
      </a:lvl2pPr>
      <a:lvl3pPr marL="1143000" indent="-228600" algn="l" rtl="0" eaLnBrk="0" fontAlgn="base" hangingPunct="0">
        <a:spcBef>
          <a:spcPct val="20000"/>
        </a:spcBef>
        <a:spcAft>
          <a:spcPct val="0"/>
        </a:spcAft>
        <a:buSzPct val="90000"/>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Master case-study #2</a:t>
            </a:r>
          </a:p>
        </p:txBody>
      </p:sp>
      <p:sp>
        <p:nvSpPr>
          <p:cNvPr id="6150" name="Rectangle 3"/>
          <p:cNvSpPr>
            <a:spLocks noGrp="1" noChangeAspect="1" noChangeArrowheads="1"/>
          </p:cNvSpPr>
          <p:nvPr>
            <p:ph type="body" idx="1"/>
          </p:nvPr>
        </p:nvSpPr>
        <p:spPr bwMode="auto">
          <a:xfrm>
            <a:off x="457200" y="700088"/>
            <a:ext cx="8458200"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5126" name="Picture 1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75" y="-9525"/>
            <a:ext cx="795338"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nvGrpSpPr>
          <p:cNvPr id="5127" name="Group 2"/>
          <p:cNvGrpSpPr>
            <a:grpSpLocks/>
          </p:cNvGrpSpPr>
          <p:nvPr userDrawn="1"/>
        </p:nvGrpSpPr>
        <p:grpSpPr bwMode="auto">
          <a:xfrm>
            <a:off x="8561388" y="0"/>
            <a:ext cx="582612" cy="609600"/>
            <a:chOff x="8513384" y="0"/>
            <a:chExt cx="582991" cy="609600"/>
          </a:xfrm>
        </p:grpSpPr>
        <p:pic>
          <p:nvPicPr>
            <p:cNvPr id="5128" name="Picture 18"/>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13384" y="138345"/>
              <a:ext cx="36195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5129" name="Picture 19"/>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915400" y="0"/>
              <a:ext cx="180975"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grpSp>
    </p:spTree>
    <p:extLst>
      <p:ext uri="{BB962C8B-B14F-4D97-AF65-F5344CB8AC3E}">
        <p14:creationId xmlns:p14="http://schemas.microsoft.com/office/powerpoint/2010/main" val="1007448745"/>
      </p:ext>
    </p:extLst>
  </p:cSld>
  <p:clrMap bg1="lt1" tx1="dk1" bg2="lt2" tx2="dk2" accent1="accent1" accent2="accent2" accent3="accent3" accent4="accent4" accent5="accent5" accent6="accent6" hlink="hlink" folHlink="folHlink"/>
  <p:sldLayoutIdLst>
    <p:sldLayoutId id="2147483671"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ctr" rtl="0" eaLnBrk="0" fontAlgn="base" hangingPunct="0">
        <a:spcBef>
          <a:spcPct val="0"/>
        </a:spcBef>
        <a:spcAft>
          <a:spcPct val="0"/>
        </a:spcAft>
        <a:defRPr sz="3000">
          <a:solidFill>
            <a:srgbClr val="0D0D0D"/>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AE122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990599"/>
            <a:ext cx="9144000" cy="5350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50" name="Rectangle 3"/>
          <p:cNvSpPr>
            <a:spLocks noGrp="1" noChangeAspect="1" noChangeArrowheads="1"/>
          </p:cNvSpPr>
          <p:nvPr>
            <p:ph type="body" idx="1"/>
          </p:nvPr>
        </p:nvSpPr>
        <p:spPr bwMode="auto">
          <a:xfrm>
            <a:off x="457200" y="1524000"/>
            <a:ext cx="84582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  - </a:t>
            </a:r>
            <a:r>
              <a:rPr lang="en-US" altLang="en-US" dirty="0" err="1"/>
              <a:t>colorat</a:t>
            </a:r>
            <a:r>
              <a:rPr lang="en-US" altLang="en-US" dirty="0"/>
              <a:t> </a:t>
            </a:r>
            <a:r>
              <a:rPr lang="en-US" altLang="en-US" dirty="0" err="1"/>
              <a:t>diferit</a:t>
            </a:r>
            <a:endParaRPr lang="en-US" altLang="en-US" dirty="0"/>
          </a:p>
        </p:txBody>
      </p:sp>
      <p:sp>
        <p:nvSpPr>
          <p:cNvPr id="216071" name="Rectangle 7"/>
          <p:cNvSpPr>
            <a:spLocks noGrp="1" noChangeArrowheads="1"/>
          </p:cNvSpPr>
          <p:nvPr>
            <p:ph type="sldNum" sz="quarter" idx="4"/>
          </p:nvPr>
        </p:nvSpPr>
        <p:spPr bwMode="auto">
          <a:xfrm>
            <a:off x="8628063" y="6467475"/>
            <a:ext cx="515937" cy="390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CFA536BC-3ED5-4293-8323-16A4258B4A0B}" type="slidenum">
              <a:rPr lang="en-US"/>
              <a:pPr fontAlgn="base">
                <a:spcAft>
                  <a:spcPct val="0"/>
                </a:spcAft>
                <a:defRPr/>
              </a:pPr>
              <a:t>‹#›</a:t>
            </a:fld>
            <a:endParaRPr lang="en-US" dirty="0"/>
          </a:p>
        </p:txBody>
      </p:sp>
      <p:sp>
        <p:nvSpPr>
          <p:cNvPr id="5" name="Footer Placeholder 4"/>
          <p:cNvSpPr>
            <a:spLocks noGrp="1"/>
          </p:cNvSpPr>
          <p:nvPr>
            <p:ph type="ftr" sz="quarter" idx="3"/>
          </p:nvPr>
        </p:nvSpPr>
        <p:spPr>
          <a:xfrm>
            <a:off x="0" y="6400801"/>
            <a:ext cx="8643938" cy="457200"/>
          </a:xfrm>
          <a:prstGeom prst="rect">
            <a:avLst/>
          </a:prstGeom>
          <a:noFill/>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2" name="Rectangle 2"/>
          <p:cNvSpPr>
            <a:spLocks noGrp="1" noChangeAspect="1" noChangeArrowheads="1"/>
          </p:cNvSpPr>
          <p:nvPr>
            <p:ph type="title"/>
          </p:nvPr>
        </p:nvSpPr>
        <p:spPr bwMode="auto">
          <a:xfrm>
            <a:off x="506413" y="0"/>
            <a:ext cx="84502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ASK THE EXPERTS</a:t>
            </a:r>
          </a:p>
        </p:txBody>
      </p:sp>
      <p:pic>
        <p:nvPicPr>
          <p:cNvPr id="1027" name="Picture 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533400"/>
            <a:ext cx="9144000" cy="57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0183629"/>
      </p:ext>
    </p:extLst>
  </p:cSld>
  <p:clrMap bg1="lt1" tx1="dk1" bg2="lt2" tx2="dk2" accent1="accent1" accent2="accent2" accent3="accent3" accent4="accent4" accent5="accent5" accent6="accent6" hlink="hlink" folHlink="folHlink"/>
  <p:sldLayoutIdLst>
    <p:sldLayoutId id="2147483677"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50">
                                            <p:txEl>
                                              <p:pRg st="0" end="0"/>
                                            </p:txEl>
                                          </p:spTgt>
                                        </p:tgtEl>
                                        <p:attrNameLst>
                                          <p:attrName>style.visibility</p:attrName>
                                        </p:attrNameLst>
                                      </p:cBhvr>
                                      <p:to>
                                        <p:strVal val="visible"/>
                                      </p:to>
                                    </p:set>
                                    <p:animEffect transition="in" filter="wipe(left)">
                                      <p:cBhvr>
                                        <p:cTn id="7" dur="500"/>
                                        <p:tgtEl>
                                          <p:spTgt spid="615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150">
                                            <p:txEl>
                                              <p:pRg st="1" end="1"/>
                                            </p:txEl>
                                          </p:spTgt>
                                        </p:tgtEl>
                                        <p:attrNameLst>
                                          <p:attrName>style.visibility</p:attrName>
                                        </p:attrNameLst>
                                      </p:cBhvr>
                                      <p:to>
                                        <p:strVal val="visible"/>
                                      </p:to>
                                    </p:set>
                                    <p:animEffect transition="in" filter="wipe(left)">
                                      <p:cBhvr>
                                        <p:cTn id="11" dur="500"/>
                                        <p:tgtEl>
                                          <p:spTgt spid="615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50">
                                            <p:txEl>
                                              <p:pRg st="2" end="2"/>
                                            </p:txEl>
                                          </p:spTgt>
                                        </p:tgtEl>
                                        <p:attrNameLst>
                                          <p:attrName>style.visibility</p:attrName>
                                        </p:attrNameLst>
                                      </p:cBhvr>
                                      <p:to>
                                        <p:strVal val="visible"/>
                                      </p:to>
                                    </p:set>
                                    <p:animEffect transition="in" filter="wipe(left)">
                                      <p:cBhvr>
                                        <p:cTn id="15" dur="500"/>
                                        <p:tgtEl>
                                          <p:spTgt spid="615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50">
                                            <p:txEl>
                                              <p:pRg st="3" end="3"/>
                                            </p:txEl>
                                          </p:spTgt>
                                        </p:tgtEl>
                                        <p:attrNameLst>
                                          <p:attrName>style.visibility</p:attrName>
                                        </p:attrNameLst>
                                      </p:cBhvr>
                                      <p:to>
                                        <p:strVal val="visible"/>
                                      </p:to>
                                    </p:set>
                                    <p:animEffect transition="in" filter="wipe(left)">
                                      <p:cBhvr>
                                        <p:cTn id="19" dur="500"/>
                                        <p:tgtEl>
                                          <p:spTgt spid="615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50">
                                            <p:txEl>
                                              <p:pRg st="4" end="4"/>
                                            </p:txEl>
                                          </p:spTgt>
                                        </p:tgtEl>
                                        <p:attrNameLst>
                                          <p:attrName>style.visibility</p:attrName>
                                        </p:attrNameLst>
                                      </p:cBhvr>
                                      <p:to>
                                        <p:strVal val="visible"/>
                                      </p:to>
                                    </p:set>
                                    <p:animEffect transition="in" filter="wipe(left)">
                                      <p:cBhvr>
                                        <p:cTn id="23" dur="500"/>
                                        <p:tgtEl>
                                          <p:spTgt spid="61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build="p">
        <p:tmplLst>
          <p:tmpl lvl="1">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6150"/>
                        </p:tgtEl>
                        <p:attrNameLst>
                          <p:attrName>style.visibility</p:attrName>
                        </p:attrNameLst>
                      </p:cBhvr>
                      <p:to>
                        <p:strVal val="visible"/>
                      </p:to>
                    </p:set>
                    <p:animEffect transition="in" filter="wipe(left)">
                      <p:cBhvr>
                        <p:cTn dur="500"/>
                        <p:tgtEl>
                          <p:spTgt spid="6150"/>
                        </p:tgtEl>
                      </p:cBhvr>
                    </p:animEffect>
                  </p:childTnLst>
                </p:cTn>
              </p:par>
            </p:tnLst>
          </p:tmpl>
        </p:tmplLst>
      </p:bldP>
    </p:bldLst>
  </p:timing>
  <p:hf hdr="0" dt="0"/>
  <p:txStyles>
    <p:titleStyle>
      <a:lvl1pPr algn="l" rtl="0" eaLnBrk="0" fontAlgn="base" hangingPunct="0">
        <a:spcBef>
          <a:spcPct val="0"/>
        </a:spcBef>
        <a:spcAft>
          <a:spcPct val="0"/>
        </a:spcAft>
        <a:defRPr sz="3200">
          <a:solidFill>
            <a:schemeClr val="bg1"/>
          </a:solidFill>
          <a:latin typeface="+mj-lt"/>
          <a:ea typeface="+mj-ea"/>
          <a:cs typeface="+mj-cs"/>
        </a:defRPr>
      </a:lvl1pPr>
      <a:lvl2pPr algn="ctr" rtl="0" eaLnBrk="0" fontAlgn="base" hangingPunct="0">
        <a:spcBef>
          <a:spcPct val="0"/>
        </a:spcBef>
        <a:spcAft>
          <a:spcPct val="0"/>
        </a:spcAft>
        <a:defRPr sz="3000">
          <a:solidFill>
            <a:srgbClr val="0D0D0D"/>
          </a:solidFill>
          <a:latin typeface="Arial" pitchFamily="34" charset="0"/>
        </a:defRPr>
      </a:lvl2pPr>
      <a:lvl3pPr algn="ctr" rtl="0" eaLnBrk="0" fontAlgn="base" hangingPunct="0">
        <a:spcBef>
          <a:spcPct val="0"/>
        </a:spcBef>
        <a:spcAft>
          <a:spcPct val="0"/>
        </a:spcAft>
        <a:defRPr sz="3000">
          <a:solidFill>
            <a:srgbClr val="0D0D0D"/>
          </a:solidFill>
          <a:latin typeface="Arial" pitchFamily="34" charset="0"/>
        </a:defRPr>
      </a:lvl3pPr>
      <a:lvl4pPr algn="ctr" rtl="0" eaLnBrk="0" fontAlgn="base" hangingPunct="0">
        <a:spcBef>
          <a:spcPct val="0"/>
        </a:spcBef>
        <a:spcAft>
          <a:spcPct val="0"/>
        </a:spcAft>
        <a:defRPr sz="3000">
          <a:solidFill>
            <a:srgbClr val="0D0D0D"/>
          </a:solidFill>
          <a:latin typeface="Arial" pitchFamily="34" charset="0"/>
        </a:defRPr>
      </a:lvl4pPr>
      <a:lvl5pPr algn="ctr" rtl="0" eaLnBrk="0" fontAlgn="base" hangingPunct="0">
        <a:spcBef>
          <a:spcPct val="0"/>
        </a:spcBef>
        <a:spcAft>
          <a:spcPct val="0"/>
        </a:spcAft>
        <a:defRPr sz="3000">
          <a:solidFill>
            <a:srgbClr val="0D0D0D"/>
          </a:solidFill>
          <a:latin typeface="Arial" pitchFamily="34" charset="0"/>
        </a:defRPr>
      </a:lvl5pPr>
      <a:lvl6pPr marL="457200" algn="l" rtl="0" fontAlgn="base">
        <a:spcBef>
          <a:spcPct val="0"/>
        </a:spcBef>
        <a:spcAft>
          <a:spcPct val="0"/>
        </a:spcAft>
        <a:defRPr sz="3000">
          <a:solidFill>
            <a:srgbClr val="990000"/>
          </a:solidFill>
          <a:latin typeface="Arial" pitchFamily="34" charset="0"/>
        </a:defRPr>
      </a:lvl6pPr>
      <a:lvl7pPr marL="914400" algn="l" rtl="0" fontAlgn="base">
        <a:spcBef>
          <a:spcPct val="0"/>
        </a:spcBef>
        <a:spcAft>
          <a:spcPct val="0"/>
        </a:spcAft>
        <a:defRPr sz="3000">
          <a:solidFill>
            <a:srgbClr val="990000"/>
          </a:solidFill>
          <a:latin typeface="Arial" pitchFamily="34" charset="0"/>
        </a:defRPr>
      </a:lvl7pPr>
      <a:lvl8pPr marL="1371600" algn="l" rtl="0" fontAlgn="base">
        <a:spcBef>
          <a:spcPct val="0"/>
        </a:spcBef>
        <a:spcAft>
          <a:spcPct val="0"/>
        </a:spcAft>
        <a:defRPr sz="3000">
          <a:solidFill>
            <a:srgbClr val="990000"/>
          </a:solidFill>
          <a:latin typeface="Arial" pitchFamily="34" charset="0"/>
        </a:defRPr>
      </a:lvl8pPr>
      <a:lvl9pPr marL="1828800" algn="l" rtl="0" fontAlgn="base">
        <a:spcBef>
          <a:spcPct val="0"/>
        </a:spcBef>
        <a:spcAft>
          <a:spcPct val="0"/>
        </a:spcAft>
        <a:defRPr sz="30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spect="1" noChangeArrowheads="1"/>
          </p:cNvSpPr>
          <p:nvPr>
            <p:ph type="title"/>
          </p:nvPr>
        </p:nvSpPr>
        <p:spPr bwMode="auto">
          <a:xfrm>
            <a:off x="2008332" y="0"/>
            <a:ext cx="7135668"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Appendix master title</a:t>
            </a:r>
          </a:p>
        </p:txBody>
      </p:sp>
      <p:sp>
        <p:nvSpPr>
          <p:cNvPr id="206855" name="Rectangle 7"/>
          <p:cNvSpPr>
            <a:spLocks noGrp="1" noChangeArrowheads="1"/>
          </p:cNvSpPr>
          <p:nvPr>
            <p:ph type="sldNum" sz="quarter" idx="4"/>
          </p:nvPr>
        </p:nvSpPr>
        <p:spPr bwMode="auto">
          <a:xfrm>
            <a:off x="8658225" y="6488113"/>
            <a:ext cx="485775" cy="3698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200">
                <a:solidFill>
                  <a:srgbClr val="002060"/>
                </a:solidFill>
              </a:defRPr>
            </a:lvl1pPr>
          </a:lstStyle>
          <a:p>
            <a:pPr fontAlgn="base">
              <a:spcAft>
                <a:spcPct val="0"/>
              </a:spcAft>
              <a:defRPr/>
            </a:pPr>
            <a:fld id="{FCD5D5FD-C24C-4EC1-877A-4A06FFD43F54}" type="slidenum">
              <a:rPr lang="en-US"/>
              <a:pPr fontAlgn="base">
                <a:spcAft>
                  <a:spcPct val="0"/>
                </a:spcAft>
                <a:defRPr/>
              </a:pPr>
              <a:t>‹#›</a:t>
            </a:fld>
            <a:endParaRPr lang="en-US" dirty="0"/>
          </a:p>
        </p:txBody>
      </p:sp>
      <p:sp>
        <p:nvSpPr>
          <p:cNvPr id="10" name="Text Placeholder 9"/>
          <p:cNvSpPr>
            <a:spLocks noGrp="1"/>
          </p:cNvSpPr>
          <p:nvPr>
            <p:ph type="body" idx="1"/>
          </p:nvPr>
        </p:nvSpPr>
        <p:spPr bwMode="auto">
          <a:xfrm>
            <a:off x="457200" y="592138"/>
            <a:ext cx="8482013"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3" name="Group 2"/>
          <p:cNvGrpSpPr/>
          <p:nvPr userDrawn="1"/>
        </p:nvGrpSpPr>
        <p:grpSpPr>
          <a:xfrm>
            <a:off x="32017" y="72581"/>
            <a:ext cx="1976315" cy="6252019"/>
            <a:chOff x="26319" y="75430"/>
            <a:chExt cx="1976315" cy="6409508"/>
          </a:xfrm>
        </p:grpSpPr>
        <p:pic>
          <p:nvPicPr>
            <p:cNvPr id="6155" name="Picture 1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319" y="75430"/>
              <a:ext cx="1976315" cy="521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6"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319" y="563034"/>
              <a:ext cx="391023" cy="5921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grpSp>
        <p:nvGrpSpPr>
          <p:cNvPr id="2" name="Group 1"/>
          <p:cNvGrpSpPr/>
          <p:nvPr userDrawn="1"/>
        </p:nvGrpSpPr>
        <p:grpSpPr>
          <a:xfrm>
            <a:off x="8218204" y="750888"/>
            <a:ext cx="893380" cy="5573712"/>
            <a:chOff x="8229600" y="750888"/>
            <a:chExt cx="893380" cy="5734050"/>
          </a:xfrm>
        </p:grpSpPr>
        <p:pic>
          <p:nvPicPr>
            <p:cNvPr id="13" name="Picture 1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032905" y="750888"/>
              <a:ext cx="90075"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pic>
          <p:nvPicPr>
            <p:cNvPr id="6157" name="Picture 1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8229600" y="6434982"/>
              <a:ext cx="893380" cy="49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pic>
      </p:grpSp>
      <p:sp>
        <p:nvSpPr>
          <p:cNvPr id="5" name="Footer Placeholder 4"/>
          <p:cNvSpPr>
            <a:spLocks noGrp="1"/>
          </p:cNvSpPr>
          <p:nvPr>
            <p:ph type="ftr" sz="quarter" idx="3"/>
          </p:nvPr>
        </p:nvSpPr>
        <p:spPr>
          <a:xfrm>
            <a:off x="0" y="6324600"/>
            <a:ext cx="8637588" cy="533401"/>
          </a:xfrm>
          <a:prstGeom prst="rect">
            <a:avLst/>
          </a:prstGeom>
        </p:spPr>
        <p:txBody>
          <a:bodyPr vert="horz" lIns="91440" tIns="45720" rIns="91440" bIns="45720" rtlCol="0" anchor="ctr"/>
          <a:lstStyle>
            <a:lvl1pPr algn="l">
              <a:buNone/>
              <a:defRPr sz="1000">
                <a:solidFill>
                  <a:schemeClr val="tx1"/>
                </a:solidFill>
                <a:cs typeface="Arial" pitchFamily="34" charset="0"/>
              </a:defRPr>
            </a:lvl1pPr>
          </a:lstStyle>
          <a:p>
            <a:pPr fontAlgn="base">
              <a:spcBef>
                <a:spcPct val="20000"/>
              </a:spcBef>
              <a:spcAft>
                <a:spcPct val="0"/>
              </a:spcAft>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78277993"/>
      </p:ext>
    </p:extLst>
  </p:cSld>
  <p:clrMap bg1="lt1" tx1="dk1" bg2="lt2" tx2="dk2" accent1="accent1" accent2="accent2" accent3="accent3" accent4="accent4" accent5="accent5" accent6="accent6" hlink="hlink" folHlink="folHlink"/>
  <p:sldLayoutIdLst>
    <p:sldLayoutId id="2147483673"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left)">
                                      <p:cBhvr>
                                        <p:cTn id="11" dur="500"/>
                                        <p:tgtEl>
                                          <p:spTgt spid="10">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left)">
                                      <p:cBhvr>
                                        <p:cTn id="15" dur="500"/>
                                        <p:tgtEl>
                                          <p:spTgt spid="10">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wipe(left)">
                                      <p:cBhvr>
                                        <p:cTn id="19" dur="500"/>
                                        <p:tgtEl>
                                          <p:spTgt spid="10">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2">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3">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4">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 lvl="5">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hf hdr="0" dt="0"/>
  <p:txStyles>
    <p:titleStyle>
      <a:lvl1pPr algn="l" rtl="0" eaLnBrk="0" fontAlgn="base" hangingPunct="0">
        <a:spcBef>
          <a:spcPct val="0"/>
        </a:spcBef>
        <a:spcAft>
          <a:spcPct val="0"/>
        </a:spcAft>
        <a:defRPr sz="34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Arial" pitchFamily="34" charset="0"/>
        </a:defRPr>
      </a:lvl2pPr>
      <a:lvl3pPr algn="l" rtl="0" eaLnBrk="0" fontAlgn="base" hangingPunct="0">
        <a:spcBef>
          <a:spcPct val="0"/>
        </a:spcBef>
        <a:spcAft>
          <a:spcPct val="0"/>
        </a:spcAft>
        <a:defRPr sz="3400">
          <a:solidFill>
            <a:schemeClr val="tx1"/>
          </a:solidFill>
          <a:latin typeface="Arial" pitchFamily="34" charset="0"/>
        </a:defRPr>
      </a:lvl3pPr>
      <a:lvl4pPr algn="l" rtl="0" eaLnBrk="0" fontAlgn="base" hangingPunct="0">
        <a:spcBef>
          <a:spcPct val="0"/>
        </a:spcBef>
        <a:spcAft>
          <a:spcPct val="0"/>
        </a:spcAft>
        <a:defRPr sz="3400">
          <a:solidFill>
            <a:schemeClr val="tx1"/>
          </a:solidFill>
          <a:latin typeface="Arial" pitchFamily="34" charset="0"/>
        </a:defRPr>
      </a:lvl4pPr>
      <a:lvl5pPr algn="l" rtl="0" eaLnBrk="0" fontAlgn="base" hangingPunct="0">
        <a:spcBef>
          <a:spcPct val="0"/>
        </a:spcBef>
        <a:spcAft>
          <a:spcPct val="0"/>
        </a:spcAft>
        <a:defRPr sz="3400">
          <a:solidFill>
            <a:schemeClr val="tx1"/>
          </a:solidFill>
          <a:latin typeface="Arial" pitchFamily="34" charset="0"/>
        </a:defRPr>
      </a:lvl5pPr>
      <a:lvl6pPr marL="457200" algn="l" rtl="0" fontAlgn="base">
        <a:spcBef>
          <a:spcPct val="0"/>
        </a:spcBef>
        <a:spcAft>
          <a:spcPct val="0"/>
        </a:spcAft>
        <a:defRPr sz="3400">
          <a:solidFill>
            <a:srgbClr val="990000"/>
          </a:solidFill>
          <a:latin typeface="Arial" pitchFamily="34" charset="0"/>
        </a:defRPr>
      </a:lvl6pPr>
      <a:lvl7pPr marL="914400" algn="l" rtl="0" fontAlgn="base">
        <a:spcBef>
          <a:spcPct val="0"/>
        </a:spcBef>
        <a:spcAft>
          <a:spcPct val="0"/>
        </a:spcAft>
        <a:defRPr sz="3400">
          <a:solidFill>
            <a:srgbClr val="990000"/>
          </a:solidFill>
          <a:latin typeface="Arial" pitchFamily="34" charset="0"/>
        </a:defRPr>
      </a:lvl7pPr>
      <a:lvl8pPr marL="1371600" algn="l" rtl="0" fontAlgn="base">
        <a:spcBef>
          <a:spcPct val="0"/>
        </a:spcBef>
        <a:spcAft>
          <a:spcPct val="0"/>
        </a:spcAft>
        <a:defRPr sz="3400">
          <a:solidFill>
            <a:srgbClr val="990000"/>
          </a:solidFill>
          <a:latin typeface="Arial" pitchFamily="34" charset="0"/>
        </a:defRPr>
      </a:lvl8pPr>
      <a:lvl9pPr marL="1828800" algn="l" rtl="0" fontAlgn="base">
        <a:spcBef>
          <a:spcPct val="0"/>
        </a:spcBef>
        <a:spcAft>
          <a:spcPct val="0"/>
        </a:spcAft>
        <a:defRPr sz="3400">
          <a:solidFill>
            <a:srgbClr val="990000"/>
          </a:solidFill>
          <a:latin typeface="Arial" pitchFamily="34" charset="0"/>
        </a:defRPr>
      </a:lvl9pPr>
    </p:titleStyle>
    <p:bodyStyle>
      <a:lvl1pPr marL="342900" indent="-342900" algn="l" rtl="0" eaLnBrk="0" fontAlgn="base" hangingPunct="0">
        <a:spcBef>
          <a:spcPct val="20000"/>
        </a:spcBef>
        <a:spcAft>
          <a:spcPct val="0"/>
        </a:spcAft>
        <a:buChar char="•"/>
        <a:defRPr sz="3400">
          <a:solidFill>
            <a:srgbClr val="005EA4"/>
          </a:solidFill>
          <a:latin typeface="+mn-lt"/>
          <a:ea typeface="+mn-ea"/>
          <a:cs typeface="+mn-cs"/>
        </a:defRPr>
      </a:lvl1pPr>
      <a:lvl2pPr marL="742950" indent="-285750" algn="l" rtl="0" eaLnBrk="0" fontAlgn="base" hangingPunct="0">
        <a:spcBef>
          <a:spcPct val="20000"/>
        </a:spcBef>
        <a:spcAft>
          <a:spcPct val="0"/>
        </a:spcAft>
        <a:buChar char="–"/>
        <a:defRPr sz="3200">
          <a:solidFill>
            <a:schemeClr val="tx1"/>
          </a:solidFill>
          <a:latin typeface="+mn-lt"/>
        </a:defRPr>
      </a:lvl2pPr>
      <a:lvl3pPr marL="1143000" indent="-228600" algn="l" rtl="0" eaLnBrk="0" fontAlgn="base" hangingPunct="0">
        <a:spcBef>
          <a:spcPct val="20000"/>
        </a:spcBef>
        <a:spcAft>
          <a:spcPct val="0"/>
        </a:spcAft>
        <a:buChar char="•"/>
        <a:defRPr sz="2800">
          <a:solidFill>
            <a:schemeClr val="tx1"/>
          </a:solidFill>
          <a:latin typeface="+mn-lt"/>
        </a:defRPr>
      </a:lvl3pPr>
      <a:lvl4pPr marL="1600200" indent="-228600" algn="l" rtl="0" eaLnBrk="0" fontAlgn="base" hangingPunct="0">
        <a:spcBef>
          <a:spcPct val="20000"/>
        </a:spcBef>
        <a:spcAft>
          <a:spcPct val="0"/>
        </a:spcAft>
        <a:buChar char="–"/>
        <a:defRPr sz="2400">
          <a:solidFill>
            <a:schemeClr val="tx1"/>
          </a:solidFill>
          <a:latin typeface="+mn-lt"/>
        </a:defRPr>
      </a:lvl4pPr>
      <a:lvl5pPr marL="2057400" indent="-228600" algn="l" rtl="0" eaLnBrk="0" fontAlgn="base" hangingPunct="0">
        <a:spcBef>
          <a:spcPct val="20000"/>
        </a:spcBef>
        <a:spcAft>
          <a:spcPct val="0"/>
        </a:spcAft>
        <a:buChar char="»"/>
        <a:defRPr sz="2400">
          <a:solidFill>
            <a:schemeClr val="tx1"/>
          </a:solidFill>
          <a:latin typeface="+mn-lt"/>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Program%20Files/TurningPoint/2003/Questions.html"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2"/>
          </p:nvPr>
        </p:nvSpPr>
        <p:spPr>
          <a:xfrm>
            <a:off x="2133600" y="3276600"/>
            <a:ext cx="7010399" cy="1981200"/>
          </a:xfrm>
        </p:spPr>
        <p:txBody>
          <a:bodyPr/>
          <a:lstStyle/>
          <a:p>
            <a:pPr>
              <a:defRPr/>
            </a:pPr>
            <a:r>
              <a:rPr lang="en-US" sz="5400" dirty="0"/>
              <a:t>Application: </a:t>
            </a:r>
          </a:p>
          <a:p>
            <a:pPr>
              <a:defRPr/>
            </a:pPr>
            <a:r>
              <a:rPr lang="en-US" sz="5400" dirty="0"/>
              <a:t>International Trade</a:t>
            </a:r>
          </a:p>
        </p:txBody>
      </p:sp>
      <p:sp>
        <p:nvSpPr>
          <p:cNvPr id="11" name="Text Placeholder 10"/>
          <p:cNvSpPr>
            <a:spLocks noGrp="1"/>
          </p:cNvSpPr>
          <p:nvPr>
            <p:ph type="body" sz="quarter" idx="16"/>
          </p:nvPr>
        </p:nvSpPr>
        <p:spPr/>
        <p:txBody>
          <a:bodyPr/>
          <a:lstStyle/>
          <a:p>
            <a:r>
              <a:rPr lang="en-US" dirty="0"/>
              <a:t>CHAPTER</a:t>
            </a:r>
          </a:p>
          <a:p>
            <a:r>
              <a:rPr lang="en-US" sz="6600" dirty="0">
                <a:solidFill>
                  <a:schemeClr val="tx2"/>
                </a:solidFill>
                <a:latin typeface="Cambria Math" panose="02040503050406030204" pitchFamily="18" charset="0"/>
                <a:ea typeface="Cambria Math" panose="02040503050406030204" pitchFamily="18" charset="0"/>
              </a:rPr>
              <a:t>9</a:t>
            </a:r>
          </a:p>
        </p:txBody>
      </p:sp>
      <p:sp>
        <p:nvSpPr>
          <p:cNvPr id="5" name="Footer Placeholder 4"/>
          <p:cNvSpPr>
            <a:spLocks noGrp="1"/>
          </p:cNvSpPr>
          <p:nvPr>
            <p:ph type="ftr" sz="quarter" idx="15"/>
          </p:nvPr>
        </p:nvSpPr>
        <p:spPr/>
        <p:txBody>
          <a:bodyPr/>
          <a:lstStyle/>
          <a:p>
            <a:pPr>
              <a:defRPr/>
            </a:pPr>
            <a:r>
              <a:rPr lang="en-US" dirty="0">
                <a:solidFill>
                  <a:srgbClr val="FFFFFF"/>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Slide Number Placeholder 5"/>
          <p:cNvSpPr>
            <a:spLocks noGrp="1"/>
          </p:cNvSpPr>
          <p:nvPr>
            <p:ph type="sldNum" sz="quarter" idx="14"/>
          </p:nvPr>
        </p:nvSpPr>
        <p:spPr/>
        <p:txBody>
          <a:bodyPr/>
          <a:lstStyle/>
          <a:p>
            <a:pPr>
              <a:defRPr/>
            </a:pPr>
            <a:fld id="{CABCAE2A-3771-4BE5-9C85-74C66AABFB75}" type="slidenum">
              <a:rPr lang="en-US" smtClean="0">
                <a:solidFill>
                  <a:srgbClr val="FFFFFF"/>
                </a:solidFill>
              </a:rPr>
              <a:pPr>
                <a:defRPr/>
              </a:pPr>
              <a:t>1</a:t>
            </a:fld>
            <a:endParaRPr lang="en-US" dirty="0">
              <a:solidFill>
                <a:srgbClr val="FFFFFF"/>
              </a:solidFill>
            </a:endParaRPr>
          </a:p>
        </p:txBody>
      </p:sp>
    </p:spTree>
    <p:extLst>
      <p:ext uri="{BB962C8B-B14F-4D97-AF65-F5344CB8AC3E}">
        <p14:creationId xmlns:p14="http://schemas.microsoft.com/office/powerpoint/2010/main" val="2962300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Look for the answers to these questions:</a:t>
            </a:r>
          </a:p>
        </p:txBody>
      </p:sp>
      <p:sp>
        <p:nvSpPr>
          <p:cNvPr id="3" name="Content Placeholder 2"/>
          <p:cNvSpPr>
            <a:spLocks noGrp="1"/>
          </p:cNvSpPr>
          <p:nvPr>
            <p:ph idx="1"/>
          </p:nvPr>
        </p:nvSpPr>
        <p:spPr/>
        <p:txBody>
          <a:bodyPr/>
          <a:lstStyle/>
          <a:p>
            <a:r>
              <a:rPr lang="en-US" sz="3200" dirty="0"/>
              <a:t>What determines how much of a good a country will import or export?  </a:t>
            </a:r>
          </a:p>
          <a:p>
            <a:r>
              <a:rPr lang="en-US" sz="3200" dirty="0"/>
              <a:t>Who benefits from trade?  Who does trade harm?  Do the gains outweigh the losses? </a:t>
            </a:r>
          </a:p>
          <a:p>
            <a:r>
              <a:rPr lang="en-US" sz="3200" dirty="0"/>
              <a:t>If policymakers restrict imports, who benefits?  Who is harmed?  Do the gains from restricting imports outweigh the losses?  </a:t>
            </a:r>
          </a:p>
          <a:p>
            <a:r>
              <a:rPr lang="en-US" sz="3200" dirty="0"/>
              <a:t>What are some common arguments for restricting trade?  Do they have merit?</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2</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73833117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lstStyle/>
          <a:p>
            <a:r>
              <a:rPr lang="en-US" altLang="en-US" dirty="0"/>
              <a:t>A country has a comparative advantage in a good </a:t>
            </a:r>
          </a:p>
          <a:p>
            <a:pPr lvl="1"/>
            <a:r>
              <a:rPr lang="en-US" altLang="en-US" dirty="0"/>
              <a:t>If it produces the good at lower opportunity cost than other countries</a:t>
            </a:r>
          </a:p>
          <a:p>
            <a:r>
              <a:rPr lang="en-US" altLang="en-US" dirty="0"/>
              <a:t>Countries can gain from trade </a:t>
            </a:r>
          </a:p>
          <a:p>
            <a:pPr lvl="1"/>
            <a:r>
              <a:rPr lang="en-US" altLang="en-US" dirty="0"/>
              <a:t>If each exports the goods in which it has a comparative advantage  </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59799E4-073D-4DEE-ABB2-1331C6D87829}" type="slidenum">
              <a:rPr lang="en-US" altLang="en-US" sz="1200" smtClean="0">
                <a:solidFill>
                  <a:srgbClr val="002060"/>
                </a:solidFill>
              </a:rPr>
              <a:pPr algn="ctr" eaLnBrk="1" hangingPunct="1"/>
              <a:t>3</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2" name="Title 1">
            <a:extLst>
              <a:ext uri="{FF2B5EF4-FFF2-40B4-BE49-F238E27FC236}">
                <a16:creationId xmlns:a16="http://schemas.microsoft.com/office/drawing/2014/main" id="{FCA37E6A-E71B-B7B8-3255-57AC1FA5E6DA}"/>
              </a:ext>
            </a:extLst>
          </p:cNvPr>
          <p:cNvSpPr>
            <a:spLocks noGrp="1"/>
          </p:cNvSpPr>
          <p:nvPr>
            <p:ph type="title"/>
          </p:nvPr>
        </p:nvSpPr>
        <p:spPr/>
        <p:txBody>
          <a:bodyPr/>
          <a:lstStyle/>
          <a:p>
            <a:endParaRPr lang="en-IN"/>
          </a:p>
        </p:txBody>
      </p:sp>
    </p:spTree>
    <p:extLst>
      <p:ext uri="{BB962C8B-B14F-4D97-AF65-F5344CB8AC3E}">
        <p14:creationId xmlns:p14="http://schemas.microsoft.com/office/powerpoint/2010/main" val="1379119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wrap="square" anchor="t"/>
          <a:lstStyle/>
          <a:p>
            <a:r>
              <a:rPr lang="en-US" altLang="en-US"/>
              <a:t>The Determinants of Trade</a:t>
            </a:r>
          </a:p>
        </p:txBody>
      </p:sp>
      <p:sp>
        <p:nvSpPr>
          <p:cNvPr id="10243" name="Content Placeholder 2"/>
          <p:cNvSpPr>
            <a:spLocks noGrp="1"/>
          </p:cNvSpPr>
          <p:nvPr>
            <p:ph idx="1"/>
          </p:nvPr>
        </p:nvSpPr>
        <p:spPr/>
        <p:txBody>
          <a:bodyPr/>
          <a:lstStyle/>
          <a:p>
            <a:r>
              <a:rPr lang="en-US" altLang="en-US"/>
              <a:t>The equilibrium without trade</a:t>
            </a:r>
          </a:p>
          <a:p>
            <a:pPr lvl="1"/>
            <a:r>
              <a:rPr lang="en-US" altLang="en-US"/>
              <a:t>Only domestic buyers and sellers</a:t>
            </a:r>
          </a:p>
          <a:p>
            <a:pPr lvl="1"/>
            <a:r>
              <a:rPr lang="en-US" altLang="en-US"/>
              <a:t>Equilibrium price and quantity</a:t>
            </a:r>
          </a:p>
          <a:p>
            <a:pPr lvl="2"/>
            <a:r>
              <a:rPr lang="en-US" altLang="en-US"/>
              <a:t>Determined on the domestic market</a:t>
            </a:r>
          </a:p>
          <a:p>
            <a:pPr lvl="1"/>
            <a:r>
              <a:rPr lang="en-US" altLang="en-US"/>
              <a:t>Total benefits</a:t>
            </a:r>
          </a:p>
          <a:p>
            <a:pPr lvl="2"/>
            <a:r>
              <a:rPr lang="en-US" altLang="en-US"/>
              <a:t>Consumer surplus</a:t>
            </a:r>
          </a:p>
          <a:p>
            <a:pPr lvl="2"/>
            <a:r>
              <a:rPr lang="en-US" altLang="en-US"/>
              <a:t>Producer surplus</a:t>
            </a:r>
          </a:p>
        </p:txBody>
      </p:sp>
      <p:sp>
        <p:nvSpPr>
          <p:cNvPr id="1024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FC99A658-D100-490C-A3D2-DCF03A73E450}" type="slidenum">
              <a:rPr lang="en-US" altLang="en-US" sz="1200" smtClean="0">
                <a:solidFill>
                  <a:srgbClr val="002060"/>
                </a:solidFill>
              </a:rPr>
              <a:pPr algn="ctr" eaLnBrk="1" hangingPunct="1"/>
              <a:t>4</a:t>
            </a:fld>
            <a:endParaRPr lang="en-US" altLang="en-US" sz="1200">
              <a:solidFill>
                <a:srgbClr val="002060"/>
              </a:solidFill>
            </a:endParaRPr>
          </a:p>
        </p:txBody>
      </p:sp>
      <p:sp>
        <p:nvSpPr>
          <p:cNvPr id="102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chemeClr val="tx1"/>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150206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World Price and Comparative Advantage</a:t>
            </a:r>
          </a:p>
        </p:txBody>
      </p:sp>
      <p:sp>
        <p:nvSpPr>
          <p:cNvPr id="3" name="Content Placeholder 2"/>
          <p:cNvSpPr>
            <a:spLocks noGrp="1"/>
          </p:cNvSpPr>
          <p:nvPr>
            <p:ph idx="1"/>
          </p:nvPr>
        </p:nvSpPr>
        <p:spPr/>
        <p:txBody>
          <a:bodyPr/>
          <a:lstStyle/>
          <a:p>
            <a:pPr lvl="1">
              <a:buFont typeface="Wingdings" panose="05000000000000000000" pitchFamily="2" charset="2"/>
              <a:buChar char="Ø"/>
            </a:pPr>
            <a:r>
              <a:rPr lang="en-US" sz="2800" dirty="0"/>
              <a:t>P</a:t>
            </a:r>
            <a:r>
              <a:rPr lang="en-US" sz="2800" baseline="-25000" dirty="0"/>
              <a:t>W</a:t>
            </a:r>
            <a:r>
              <a:rPr lang="en-US" sz="2800" dirty="0"/>
              <a:t> = the world price of a good, the price that prevails in world markets </a:t>
            </a:r>
          </a:p>
          <a:p>
            <a:pPr lvl="1">
              <a:buFont typeface="Wingdings" panose="05000000000000000000" pitchFamily="2" charset="2"/>
              <a:buChar char="Ø"/>
            </a:pPr>
            <a:r>
              <a:rPr lang="en-US" sz="2800" dirty="0"/>
              <a:t>P</a:t>
            </a:r>
            <a:r>
              <a:rPr lang="en-US" sz="2800" baseline="-25000" dirty="0"/>
              <a:t>D</a:t>
            </a:r>
            <a:r>
              <a:rPr lang="en-US" sz="2800" dirty="0"/>
              <a:t> = domestic price without trade </a:t>
            </a:r>
          </a:p>
          <a:p>
            <a:r>
              <a:rPr lang="en-US" dirty="0"/>
              <a:t>If  P</a:t>
            </a:r>
            <a:r>
              <a:rPr lang="en-US" baseline="-25000" dirty="0"/>
              <a:t>D</a:t>
            </a:r>
            <a:r>
              <a:rPr lang="en-US" dirty="0"/>
              <a:t> &lt; P</a:t>
            </a:r>
            <a:r>
              <a:rPr lang="en-US" baseline="-25000" dirty="0"/>
              <a:t>W</a:t>
            </a:r>
            <a:r>
              <a:rPr lang="en-US" dirty="0"/>
              <a:t>, </a:t>
            </a:r>
          </a:p>
          <a:p>
            <a:pPr lvl="1"/>
            <a:r>
              <a:rPr lang="en-US" dirty="0"/>
              <a:t>Domestic country has comparative advantage, country exports the good</a:t>
            </a:r>
          </a:p>
          <a:p>
            <a:r>
              <a:rPr lang="en-US" dirty="0"/>
              <a:t>If  P</a:t>
            </a:r>
            <a:r>
              <a:rPr lang="en-US" baseline="-25000" dirty="0"/>
              <a:t>D</a:t>
            </a:r>
            <a:r>
              <a:rPr lang="en-US" dirty="0"/>
              <a:t> &gt; P</a:t>
            </a:r>
            <a:r>
              <a:rPr lang="en-US" baseline="-25000" dirty="0"/>
              <a:t>W</a:t>
            </a:r>
            <a:r>
              <a:rPr lang="en-US" dirty="0"/>
              <a:t>, </a:t>
            </a:r>
          </a:p>
          <a:p>
            <a:pPr lvl="1"/>
            <a:r>
              <a:rPr lang="en-US" dirty="0"/>
              <a:t>Domestic country does not have comparative advantage, country imports the good</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5</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10610004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Small Economy Assumption</a:t>
            </a:r>
          </a:p>
        </p:txBody>
      </p:sp>
      <p:sp>
        <p:nvSpPr>
          <p:cNvPr id="3" name="Content Placeholder 2"/>
          <p:cNvSpPr>
            <a:spLocks noGrp="1"/>
          </p:cNvSpPr>
          <p:nvPr>
            <p:ph idx="1"/>
          </p:nvPr>
        </p:nvSpPr>
        <p:spPr/>
        <p:txBody>
          <a:bodyPr/>
          <a:lstStyle/>
          <a:p>
            <a:r>
              <a:rPr lang="en-US" dirty="0"/>
              <a:t>A small economy is a price taker in world markets:  </a:t>
            </a:r>
          </a:p>
          <a:p>
            <a:pPr lvl="1"/>
            <a:r>
              <a:rPr lang="en-US" dirty="0"/>
              <a:t>Its actions have no effect on  P</a:t>
            </a:r>
            <a:r>
              <a:rPr lang="en-US" baseline="-25000" dirty="0"/>
              <a:t>W</a:t>
            </a:r>
            <a:r>
              <a:rPr lang="en-US" dirty="0"/>
              <a:t>  </a:t>
            </a:r>
          </a:p>
          <a:p>
            <a:pPr lvl="1"/>
            <a:r>
              <a:rPr lang="en-US" dirty="0"/>
              <a:t>When a small economy engages in free trade, P</a:t>
            </a:r>
            <a:r>
              <a:rPr lang="en-US" baseline="-25000" dirty="0"/>
              <a:t>W</a:t>
            </a:r>
            <a:r>
              <a:rPr lang="en-US" dirty="0"/>
              <a:t> is the only relevant price:  </a:t>
            </a:r>
          </a:p>
          <a:p>
            <a:pPr lvl="2"/>
            <a:r>
              <a:rPr lang="en-US" dirty="0"/>
              <a:t>No seller would accept less than P</a:t>
            </a:r>
            <a:r>
              <a:rPr lang="en-US" baseline="-25000" dirty="0"/>
              <a:t>W </a:t>
            </a:r>
            <a:r>
              <a:rPr lang="en-US" dirty="0"/>
              <a:t>(can sell the good for P</a:t>
            </a:r>
            <a:r>
              <a:rPr lang="en-US" baseline="-25000" dirty="0"/>
              <a:t>W</a:t>
            </a:r>
            <a:r>
              <a:rPr lang="en-US" dirty="0"/>
              <a:t> in world markets) </a:t>
            </a:r>
          </a:p>
          <a:p>
            <a:pPr lvl="2"/>
            <a:r>
              <a:rPr lang="en-US" dirty="0"/>
              <a:t>No buyer would pay more than P</a:t>
            </a:r>
            <a:r>
              <a:rPr lang="en-US" baseline="-25000" dirty="0"/>
              <a:t>W</a:t>
            </a:r>
            <a:r>
              <a:rPr lang="en-US" dirty="0"/>
              <a:t> (can buy the good for P</a:t>
            </a:r>
            <a:r>
              <a:rPr lang="en-US" baseline="-25000" dirty="0"/>
              <a:t>W</a:t>
            </a:r>
            <a:r>
              <a:rPr lang="en-US" dirty="0"/>
              <a:t> in world markets) </a:t>
            </a:r>
          </a:p>
          <a:p>
            <a:endParaRPr lang="en-US" dirty="0"/>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6</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1245463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p:txBody>
          <a:bodyPr/>
          <a:lstStyle/>
          <a:p>
            <a:pPr eaLnBrk="1" hangingPunct="1"/>
            <a:r>
              <a:rPr lang="en-US" sz="3600" dirty="0"/>
              <a:t>A Country That Exports Soybeans</a:t>
            </a:r>
          </a:p>
        </p:txBody>
      </p:sp>
      <p:sp>
        <p:nvSpPr>
          <p:cNvPr id="106499" name="Rectangle 3"/>
          <p:cNvSpPr>
            <a:spLocks noGrp="1" noChangeArrowheads="1"/>
          </p:cNvSpPr>
          <p:nvPr>
            <p:ph type="body" sz="quarter" idx="12"/>
          </p:nvPr>
        </p:nvSpPr>
        <p:spPr>
          <a:xfrm>
            <a:off x="381000" y="1166018"/>
            <a:ext cx="3365500" cy="5158581"/>
          </a:xfrm>
          <a:noFill/>
        </p:spPr>
        <p:txBody>
          <a:bodyPr/>
          <a:lstStyle/>
          <a:p>
            <a:pPr marL="0" indent="0" eaLnBrk="1" hangingPunct="1">
              <a:lnSpc>
                <a:spcPct val="110000"/>
              </a:lnSpc>
              <a:buFont typeface="Wingdings" pitchFamily="2" charset="2"/>
              <a:buNone/>
            </a:pPr>
            <a:r>
              <a:rPr lang="en-US" sz="2600" dirty="0"/>
              <a:t>Without trade,</a:t>
            </a:r>
            <a:br>
              <a:rPr lang="en-US" sz="2600" dirty="0"/>
            </a:br>
            <a:r>
              <a:rPr lang="en-US" sz="2600" dirty="0"/>
              <a:t>  </a:t>
            </a:r>
            <a:r>
              <a:rPr lang="en-US" sz="2600" b="1" i="1" dirty="0"/>
              <a:t>P</a:t>
            </a:r>
            <a:r>
              <a:rPr lang="en-US" sz="2600" b="1" baseline="-25000" dirty="0"/>
              <a:t>D</a:t>
            </a:r>
            <a:r>
              <a:rPr lang="en-US" sz="2600" dirty="0"/>
              <a:t> = $4</a:t>
            </a:r>
            <a:br>
              <a:rPr lang="en-US" sz="2600" dirty="0"/>
            </a:br>
            <a:r>
              <a:rPr lang="en-US" sz="2600" dirty="0"/>
              <a:t>  </a:t>
            </a:r>
            <a:r>
              <a:rPr lang="en-US" sz="2600" b="1" i="1" dirty="0"/>
              <a:t>Q</a:t>
            </a:r>
            <a:r>
              <a:rPr lang="en-US" sz="2600" dirty="0"/>
              <a:t>  = 500</a:t>
            </a:r>
          </a:p>
          <a:p>
            <a:pPr marL="0" indent="0" eaLnBrk="1" hangingPunct="1">
              <a:buFont typeface="Wingdings" pitchFamily="2" charset="2"/>
              <a:buNone/>
            </a:pPr>
            <a:r>
              <a:rPr lang="en-US" sz="2600" b="1" i="1" dirty="0"/>
              <a:t>P</a:t>
            </a:r>
            <a:r>
              <a:rPr lang="en-US" sz="2600" b="1" baseline="-25000" dirty="0"/>
              <a:t>W</a:t>
            </a:r>
            <a:r>
              <a:rPr lang="en-US" sz="2600" dirty="0"/>
              <a:t> = $6 </a:t>
            </a:r>
          </a:p>
          <a:p>
            <a:pPr marL="0" indent="0" eaLnBrk="1" hangingPunct="1">
              <a:spcBef>
                <a:spcPct val="35000"/>
              </a:spcBef>
              <a:buFont typeface="Wingdings" pitchFamily="2" charset="2"/>
              <a:buNone/>
            </a:pPr>
            <a:r>
              <a:rPr lang="en-US" sz="2600" dirty="0"/>
              <a:t>Under free trade, </a:t>
            </a:r>
          </a:p>
          <a:p>
            <a:pPr marL="400050" lvl="1" eaLnBrk="1" hangingPunct="1">
              <a:lnSpc>
                <a:spcPct val="105000"/>
              </a:lnSpc>
            </a:pPr>
            <a:r>
              <a:rPr lang="en-US" sz="2600" dirty="0"/>
              <a:t>domestic </a:t>
            </a:r>
            <a:br>
              <a:rPr lang="en-US" sz="2600" dirty="0"/>
            </a:br>
            <a:r>
              <a:rPr lang="en-US" sz="2600" dirty="0"/>
              <a:t>consumers </a:t>
            </a:r>
            <a:br>
              <a:rPr lang="en-US" sz="2600" dirty="0"/>
            </a:br>
            <a:r>
              <a:rPr lang="en-US" sz="2600" dirty="0"/>
              <a:t>demand 300 </a:t>
            </a:r>
          </a:p>
          <a:p>
            <a:pPr marL="400050" lvl="1" eaLnBrk="1" hangingPunct="1">
              <a:lnSpc>
                <a:spcPct val="105000"/>
              </a:lnSpc>
            </a:pPr>
            <a:r>
              <a:rPr lang="en-US" sz="2600" dirty="0"/>
              <a:t>domestic producers </a:t>
            </a:r>
            <a:br>
              <a:rPr lang="en-US" sz="2600" dirty="0"/>
            </a:br>
            <a:r>
              <a:rPr lang="en-US" sz="2600" dirty="0"/>
              <a:t>supply 750</a:t>
            </a:r>
          </a:p>
          <a:p>
            <a:pPr marL="400050" lvl="1" eaLnBrk="1" hangingPunct="1">
              <a:lnSpc>
                <a:spcPct val="105000"/>
              </a:lnSpc>
            </a:pPr>
            <a:r>
              <a:rPr lang="en-US" sz="2600" dirty="0"/>
              <a:t>exports = 450</a:t>
            </a:r>
          </a:p>
        </p:txBody>
      </p:sp>
      <p:grpSp>
        <p:nvGrpSpPr>
          <p:cNvPr id="2" name="Group 52"/>
          <p:cNvGrpSpPr>
            <a:grpSpLocks/>
          </p:cNvGrpSpPr>
          <p:nvPr/>
        </p:nvGrpSpPr>
        <p:grpSpPr bwMode="auto">
          <a:xfrm>
            <a:off x="4468813" y="1454150"/>
            <a:ext cx="3998912" cy="4064000"/>
            <a:chOff x="2766" y="902"/>
            <a:chExt cx="2519" cy="2560"/>
          </a:xfrm>
        </p:grpSpPr>
        <p:grpSp>
          <p:nvGrpSpPr>
            <p:cNvPr id="3" name="Group 5"/>
            <p:cNvGrpSpPr>
              <a:grpSpLocks/>
            </p:cNvGrpSpPr>
            <p:nvPr/>
          </p:nvGrpSpPr>
          <p:grpSpPr bwMode="auto">
            <a:xfrm>
              <a:off x="2885" y="1158"/>
              <a:ext cx="2208" cy="2165"/>
              <a:chOff x="2424" y="1167"/>
              <a:chExt cx="2400" cy="2079"/>
            </a:xfrm>
          </p:grpSpPr>
          <p:sp>
            <p:nvSpPr>
              <p:cNvPr id="11303" name="Line 6"/>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11304" name="Line 7"/>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11301" name="Text Box 8"/>
            <p:cNvSpPr txBox="1">
              <a:spLocks noChangeArrowheads="1"/>
            </p:cNvSpPr>
            <p:nvPr/>
          </p:nvSpPr>
          <p:spPr bwMode="auto">
            <a:xfrm>
              <a:off x="2766" y="902"/>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11302" name="Text Box 9"/>
            <p:cNvSpPr txBox="1">
              <a:spLocks noChangeArrowheads="1"/>
            </p:cNvSpPr>
            <p:nvPr/>
          </p:nvSpPr>
          <p:spPr bwMode="auto">
            <a:xfrm>
              <a:off x="5052" y="3183"/>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4" name="Group 39"/>
          <p:cNvGrpSpPr>
            <a:grpSpLocks/>
          </p:cNvGrpSpPr>
          <p:nvPr/>
        </p:nvGrpSpPr>
        <p:grpSpPr bwMode="auto">
          <a:xfrm>
            <a:off x="4660900" y="2082800"/>
            <a:ext cx="3176588" cy="3046413"/>
            <a:chOff x="2887" y="1298"/>
            <a:chExt cx="2001" cy="1919"/>
          </a:xfrm>
        </p:grpSpPr>
        <p:sp>
          <p:nvSpPr>
            <p:cNvPr id="11298" name="Text Box 11"/>
            <p:cNvSpPr txBox="1">
              <a:spLocks noChangeArrowheads="1"/>
            </p:cNvSpPr>
            <p:nvPr/>
          </p:nvSpPr>
          <p:spPr bwMode="auto">
            <a:xfrm>
              <a:off x="4655" y="2938"/>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11299" name="Line 12"/>
            <p:cNvSpPr>
              <a:spLocks noChangeShapeType="1"/>
            </p:cNvSpPr>
            <p:nvPr/>
          </p:nvSpPr>
          <p:spPr bwMode="auto">
            <a:xfrm>
              <a:off x="2887" y="1298"/>
              <a:ext cx="1805" cy="1766"/>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5" name="Group 38"/>
          <p:cNvGrpSpPr>
            <a:grpSpLocks/>
          </p:cNvGrpSpPr>
          <p:nvPr/>
        </p:nvGrpSpPr>
        <p:grpSpPr bwMode="auto">
          <a:xfrm>
            <a:off x="4662488" y="2220913"/>
            <a:ext cx="3486150" cy="3070225"/>
            <a:chOff x="2888" y="1385"/>
            <a:chExt cx="2196" cy="1934"/>
          </a:xfrm>
        </p:grpSpPr>
        <p:sp>
          <p:nvSpPr>
            <p:cNvPr id="11296" name="Text Box 14"/>
            <p:cNvSpPr txBox="1">
              <a:spLocks noChangeArrowheads="1"/>
            </p:cNvSpPr>
            <p:nvPr/>
          </p:nvSpPr>
          <p:spPr bwMode="auto">
            <a:xfrm>
              <a:off x="4851" y="138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11297" name="Line 15"/>
            <p:cNvSpPr>
              <a:spLocks noChangeShapeType="1"/>
            </p:cNvSpPr>
            <p:nvPr/>
          </p:nvSpPr>
          <p:spPr bwMode="auto">
            <a:xfrm flipV="1">
              <a:off x="2888" y="1594"/>
              <a:ext cx="2002" cy="1725"/>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6" name="Group 40"/>
          <p:cNvGrpSpPr>
            <a:grpSpLocks/>
          </p:cNvGrpSpPr>
          <p:nvPr/>
        </p:nvGrpSpPr>
        <p:grpSpPr bwMode="auto">
          <a:xfrm>
            <a:off x="4108450" y="2870200"/>
            <a:ext cx="4189413" cy="381000"/>
            <a:chOff x="2539" y="1842"/>
            <a:chExt cx="2639" cy="240"/>
          </a:xfrm>
        </p:grpSpPr>
        <p:sp>
          <p:nvSpPr>
            <p:cNvPr id="11294" name="Line 17"/>
            <p:cNvSpPr>
              <a:spLocks noChangeShapeType="1"/>
            </p:cNvSpPr>
            <p:nvPr/>
          </p:nvSpPr>
          <p:spPr bwMode="auto">
            <a:xfrm>
              <a:off x="2884" y="1965"/>
              <a:ext cx="2294" cy="0"/>
            </a:xfrm>
            <a:prstGeom prst="line">
              <a:avLst/>
            </a:prstGeom>
            <a:noFill/>
            <a:ln w="28575">
              <a:solidFill>
                <a:srgbClr val="CC0000"/>
              </a:solidFill>
              <a:round/>
              <a:headEnd/>
              <a:tailEnd/>
            </a:ln>
          </p:spPr>
          <p:txBody>
            <a:bodyPr/>
            <a:lstStyle/>
            <a:p>
              <a:endParaRPr lang="en-US">
                <a:latin typeface="Arial"/>
                <a:cs typeface="Arial"/>
              </a:endParaRPr>
            </a:p>
          </p:txBody>
        </p:sp>
        <p:sp>
          <p:nvSpPr>
            <p:cNvPr id="11295" name="Text Box 18"/>
            <p:cNvSpPr txBox="1">
              <a:spLocks noChangeArrowheads="1"/>
            </p:cNvSpPr>
            <p:nvPr/>
          </p:nvSpPr>
          <p:spPr bwMode="auto">
            <a:xfrm>
              <a:off x="2539" y="1842"/>
              <a:ext cx="334"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$6</a:t>
              </a:r>
            </a:p>
          </p:txBody>
        </p:sp>
      </p:grpSp>
      <p:grpSp>
        <p:nvGrpSpPr>
          <p:cNvPr id="7" name="Group 51"/>
          <p:cNvGrpSpPr>
            <a:grpSpLocks/>
          </p:cNvGrpSpPr>
          <p:nvPr/>
        </p:nvGrpSpPr>
        <p:grpSpPr bwMode="auto">
          <a:xfrm>
            <a:off x="4105275" y="3595688"/>
            <a:ext cx="2673350" cy="2098675"/>
            <a:chOff x="2537" y="2251"/>
            <a:chExt cx="1684" cy="1322"/>
          </a:xfrm>
        </p:grpSpPr>
        <p:grpSp>
          <p:nvGrpSpPr>
            <p:cNvPr id="8" name="Group 24"/>
            <p:cNvGrpSpPr>
              <a:grpSpLocks/>
            </p:cNvGrpSpPr>
            <p:nvPr/>
          </p:nvGrpSpPr>
          <p:grpSpPr bwMode="auto">
            <a:xfrm>
              <a:off x="2882" y="2373"/>
              <a:ext cx="1103" cy="948"/>
              <a:chOff x="3034" y="2356"/>
              <a:chExt cx="552" cy="560"/>
            </a:xfrm>
          </p:grpSpPr>
          <p:sp>
            <p:nvSpPr>
              <p:cNvPr id="11292" name="Line 25"/>
              <p:cNvSpPr>
                <a:spLocks noChangeShapeType="1"/>
              </p:cNvSpPr>
              <p:nvPr/>
            </p:nvSpPr>
            <p:spPr bwMode="auto">
              <a:xfrm>
                <a:off x="3034" y="2356"/>
                <a:ext cx="55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11293" name="Line 26"/>
              <p:cNvSpPr>
                <a:spLocks noChangeShapeType="1"/>
              </p:cNvSpPr>
              <p:nvPr/>
            </p:nvSpPr>
            <p:spPr bwMode="auto">
              <a:xfrm>
                <a:off x="3586" y="2356"/>
                <a:ext cx="0" cy="560"/>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11289" name="Oval 27"/>
            <p:cNvSpPr>
              <a:spLocks noChangeAspect="1" noChangeArrowheads="1"/>
            </p:cNvSpPr>
            <p:nvPr/>
          </p:nvSpPr>
          <p:spPr bwMode="auto">
            <a:xfrm>
              <a:off x="3942" y="2335"/>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1290" name="Text Box 28"/>
            <p:cNvSpPr txBox="1">
              <a:spLocks noChangeArrowheads="1"/>
            </p:cNvSpPr>
            <p:nvPr/>
          </p:nvSpPr>
          <p:spPr bwMode="auto">
            <a:xfrm>
              <a:off x="2537" y="2251"/>
              <a:ext cx="338"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$4</a:t>
              </a:r>
            </a:p>
          </p:txBody>
        </p:sp>
        <p:sp>
          <p:nvSpPr>
            <p:cNvPr id="11291" name="Text Box 29"/>
            <p:cNvSpPr txBox="1">
              <a:spLocks noChangeArrowheads="1"/>
            </p:cNvSpPr>
            <p:nvPr/>
          </p:nvSpPr>
          <p:spPr bwMode="auto">
            <a:xfrm>
              <a:off x="3750" y="3333"/>
              <a:ext cx="471"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500</a:t>
              </a:r>
            </a:p>
          </p:txBody>
        </p:sp>
      </p:grpSp>
      <p:grpSp>
        <p:nvGrpSpPr>
          <p:cNvPr id="9" name="Group 45"/>
          <p:cNvGrpSpPr>
            <a:grpSpLocks/>
          </p:cNvGrpSpPr>
          <p:nvPr/>
        </p:nvGrpSpPr>
        <p:grpSpPr bwMode="auto">
          <a:xfrm>
            <a:off x="5278438" y="2997200"/>
            <a:ext cx="757237" cy="2695575"/>
            <a:chOff x="3276" y="1874"/>
            <a:chExt cx="477" cy="1698"/>
          </a:xfrm>
        </p:grpSpPr>
        <p:sp>
          <p:nvSpPr>
            <p:cNvPr id="11285" name="Line 31"/>
            <p:cNvSpPr>
              <a:spLocks noChangeShapeType="1"/>
            </p:cNvSpPr>
            <p:nvPr/>
          </p:nvSpPr>
          <p:spPr bwMode="auto">
            <a:xfrm>
              <a:off x="3518" y="1922"/>
              <a:ext cx="0" cy="139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11286" name="Oval 32"/>
            <p:cNvSpPr>
              <a:spLocks noChangeAspect="1" noChangeArrowheads="1"/>
            </p:cNvSpPr>
            <p:nvPr/>
          </p:nvSpPr>
          <p:spPr bwMode="auto">
            <a:xfrm>
              <a:off x="3477" y="1874"/>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1287" name="Text Box 33"/>
            <p:cNvSpPr txBox="1">
              <a:spLocks noChangeArrowheads="1"/>
            </p:cNvSpPr>
            <p:nvPr/>
          </p:nvSpPr>
          <p:spPr bwMode="auto">
            <a:xfrm>
              <a:off x="3276" y="3332"/>
              <a:ext cx="47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300</a:t>
              </a:r>
            </a:p>
          </p:txBody>
        </p:sp>
      </p:grpSp>
      <p:sp>
        <p:nvSpPr>
          <p:cNvPr id="11276" name="Text Box 34"/>
          <p:cNvSpPr txBox="1">
            <a:spLocks noChangeArrowheads="1"/>
          </p:cNvSpPr>
          <p:nvPr/>
        </p:nvSpPr>
        <p:spPr bwMode="auto">
          <a:xfrm>
            <a:off x="5602288" y="14224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a:latin typeface="Arial"/>
                <a:cs typeface="Arial"/>
              </a:rPr>
              <a:t>Soybeans</a:t>
            </a:r>
          </a:p>
        </p:txBody>
      </p:sp>
      <p:grpSp>
        <p:nvGrpSpPr>
          <p:cNvPr id="10" name="Group 50"/>
          <p:cNvGrpSpPr>
            <a:grpSpLocks/>
          </p:cNvGrpSpPr>
          <p:nvPr/>
        </p:nvGrpSpPr>
        <p:grpSpPr bwMode="auto">
          <a:xfrm>
            <a:off x="5670550" y="2335213"/>
            <a:ext cx="1563688" cy="665162"/>
            <a:chOff x="3523" y="1457"/>
            <a:chExt cx="985" cy="419"/>
          </a:xfrm>
        </p:grpSpPr>
        <p:sp>
          <p:nvSpPr>
            <p:cNvPr id="11283" name="AutoShape 36"/>
            <p:cNvSpPr>
              <a:spLocks/>
            </p:cNvSpPr>
            <p:nvPr/>
          </p:nvSpPr>
          <p:spPr bwMode="auto">
            <a:xfrm rot="5400000" flipV="1">
              <a:off x="3938" y="1306"/>
              <a:ext cx="155" cy="985"/>
            </a:xfrm>
            <a:prstGeom prst="leftBrace">
              <a:avLst>
                <a:gd name="adj1" fmla="val 67756"/>
                <a:gd name="adj2" fmla="val 50000"/>
              </a:avLst>
            </a:prstGeom>
            <a:noFill/>
            <a:ln w="19050">
              <a:solidFill>
                <a:srgbClr val="996633"/>
              </a:solidFill>
              <a:round/>
              <a:headEnd/>
              <a:tailEnd/>
            </a:ln>
          </p:spPr>
          <p:txBody>
            <a:bodyPr wrap="none" anchor="ctr"/>
            <a:lstStyle/>
            <a:p>
              <a:endParaRPr lang="en-US">
                <a:latin typeface="Arial"/>
                <a:cs typeface="Arial"/>
              </a:endParaRPr>
            </a:p>
          </p:txBody>
        </p:sp>
        <p:sp>
          <p:nvSpPr>
            <p:cNvPr id="11284" name="Text Box 37"/>
            <p:cNvSpPr txBox="1">
              <a:spLocks noChangeArrowheads="1"/>
            </p:cNvSpPr>
            <p:nvPr/>
          </p:nvSpPr>
          <p:spPr bwMode="auto">
            <a:xfrm>
              <a:off x="3619" y="1457"/>
              <a:ext cx="795"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exports</a:t>
              </a:r>
            </a:p>
          </p:txBody>
        </p:sp>
      </p:grpSp>
      <p:grpSp>
        <p:nvGrpSpPr>
          <p:cNvPr id="11" name="Group 46"/>
          <p:cNvGrpSpPr>
            <a:grpSpLocks/>
          </p:cNvGrpSpPr>
          <p:nvPr/>
        </p:nvGrpSpPr>
        <p:grpSpPr bwMode="auto">
          <a:xfrm>
            <a:off x="6854825" y="3001963"/>
            <a:ext cx="757238" cy="2695575"/>
            <a:chOff x="3276" y="1874"/>
            <a:chExt cx="477" cy="1698"/>
          </a:xfrm>
        </p:grpSpPr>
        <p:sp>
          <p:nvSpPr>
            <p:cNvPr id="11280" name="Line 47"/>
            <p:cNvSpPr>
              <a:spLocks noChangeShapeType="1"/>
            </p:cNvSpPr>
            <p:nvPr/>
          </p:nvSpPr>
          <p:spPr bwMode="auto">
            <a:xfrm>
              <a:off x="3518" y="1922"/>
              <a:ext cx="0" cy="139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11281" name="Oval 48"/>
            <p:cNvSpPr>
              <a:spLocks noChangeAspect="1" noChangeArrowheads="1"/>
            </p:cNvSpPr>
            <p:nvPr/>
          </p:nvSpPr>
          <p:spPr bwMode="auto">
            <a:xfrm>
              <a:off x="3477" y="1874"/>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1282" name="Text Box 49"/>
            <p:cNvSpPr txBox="1">
              <a:spLocks noChangeArrowheads="1"/>
            </p:cNvSpPr>
            <p:nvPr/>
          </p:nvSpPr>
          <p:spPr bwMode="auto">
            <a:xfrm>
              <a:off x="3276" y="3332"/>
              <a:ext cx="47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750</a:t>
              </a:r>
            </a:p>
          </p:txBody>
        </p:sp>
      </p:grpSp>
      <p:sp>
        <p:nvSpPr>
          <p:cNvPr id="1127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12" name="Footer Placeholder 11"/>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3" name="Slide Number Placeholder 12"/>
          <p:cNvSpPr>
            <a:spLocks noGrp="1"/>
          </p:cNvSpPr>
          <p:nvPr>
            <p:ph type="sldNum" sz="quarter" idx="13"/>
          </p:nvPr>
        </p:nvSpPr>
        <p:spPr/>
        <p:txBody>
          <a:bodyPr/>
          <a:lstStyle/>
          <a:p>
            <a:pPr>
              <a:defRPr/>
            </a:pPr>
            <a:fld id="{2F37425F-5E17-4209-B948-B5CE2119E408}" type="slidenum">
              <a:rPr lang="en-US" smtClean="0"/>
              <a:pPr>
                <a:defRPr/>
              </a:pPr>
              <a:t>7</a:t>
            </a:fld>
            <a:endParaRPr lang="en-US" dirty="0"/>
          </a:p>
        </p:txBody>
      </p:sp>
    </p:spTree>
    <p:extLst>
      <p:ext uri="{BB962C8B-B14F-4D97-AF65-F5344CB8AC3E}">
        <p14:creationId xmlns:p14="http://schemas.microsoft.com/office/powerpoint/2010/main" val="350254850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wipe(left)">
                                      <p:cBhvr>
                                        <p:cTn id="7" dur="500"/>
                                        <p:tgtEl>
                                          <p:spTgt spid="106499">
                                            <p:txEl>
                                              <p:pRg st="0" end="0"/>
                                            </p:txEl>
                                          </p:spTgt>
                                        </p:tgtEl>
                                      </p:cBhvr>
                                    </p:animEffect>
                                  </p:childTnLst>
                                  <p:subTnLst>
                                    <p:animClr clrSpc="rgb" dir="cw">
                                      <p:cBhvr override="childStyle">
                                        <p:cTn dur="1" fill="hold" display="0" masterRel="nextClick" afterEffect="1"/>
                                        <p:tgtEl>
                                          <p:spTgt spid="106499">
                                            <p:txEl>
                                              <p:pRg st="0" end="0"/>
                                            </p:txEl>
                                          </p:spTgt>
                                        </p:tgtEl>
                                        <p:attrNameLst>
                                          <p:attrName>ppt_c</p:attrName>
                                        </p:attrNameLst>
                                      </p:cBhvr>
                                      <p:to>
                                        <a:srgbClr val="808080"/>
                                      </p:to>
                                    </p:animClr>
                                  </p:subTnLst>
                                </p:cTn>
                              </p:par>
                              <p:par>
                                <p:cTn id="8" presetID="18" presetClass="entr" presetSubtype="12"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strips(downLeft)">
                                      <p:cBhvr>
                                        <p:cTn id="10" dur="1000"/>
                                        <p:tgtEl>
                                          <p:spTgt spid="7"/>
                                        </p:tgtEl>
                                      </p:cBhvr>
                                    </p:animEffect>
                                  </p:childTnLst>
                                  <p:subTnLst>
                                    <p:animClr clrSpc="rgb" dir="cw">
                                      <p:cBhvr override="childStyle">
                                        <p:cTn dur="1" fill="hold" display="0" masterRel="nextClick" afterEffect="1"/>
                                        <p:tgtEl>
                                          <p:spTgt spid="7"/>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6499">
                                            <p:txEl>
                                              <p:pRg st="1" end="1"/>
                                            </p:txEl>
                                          </p:spTgt>
                                        </p:tgtEl>
                                        <p:attrNameLst>
                                          <p:attrName>style.visibility</p:attrName>
                                        </p:attrNameLst>
                                      </p:cBhvr>
                                      <p:to>
                                        <p:strVal val="visible"/>
                                      </p:to>
                                    </p:set>
                                    <p:animEffect transition="in" filter="wipe(left)">
                                      <p:cBhvr>
                                        <p:cTn id="15" dur="500"/>
                                        <p:tgtEl>
                                          <p:spTgt spid="106499">
                                            <p:txEl>
                                              <p:pRg st="1" end="1"/>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6499">
                                            <p:txEl>
                                              <p:pRg st="2" end="2"/>
                                            </p:txEl>
                                          </p:spTgt>
                                        </p:tgtEl>
                                        <p:attrNameLst>
                                          <p:attrName>style.visibility</p:attrName>
                                        </p:attrNameLst>
                                      </p:cBhvr>
                                      <p:to>
                                        <p:strVal val="visible"/>
                                      </p:to>
                                    </p:set>
                                    <p:animEffect transition="in" filter="wipe(left)">
                                      <p:cBhvr>
                                        <p:cTn id="23" dur="500"/>
                                        <p:tgtEl>
                                          <p:spTgt spid="106499">
                                            <p:txEl>
                                              <p:pRg st="2" end="2"/>
                                            </p:txEl>
                                          </p:spTgt>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06499">
                                            <p:txEl>
                                              <p:pRg st="3" end="3"/>
                                            </p:txEl>
                                          </p:spTgt>
                                        </p:tgtEl>
                                        <p:attrNameLst>
                                          <p:attrName>style.visibility</p:attrName>
                                        </p:attrNameLst>
                                      </p:cBhvr>
                                      <p:to>
                                        <p:strVal val="visible"/>
                                      </p:to>
                                    </p:set>
                                    <p:animEffect transition="in" filter="wipe(left)">
                                      <p:cBhvr>
                                        <p:cTn id="27" dur="500"/>
                                        <p:tgtEl>
                                          <p:spTgt spid="106499">
                                            <p:txEl>
                                              <p:pRg st="3" end="3"/>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6499">
                                            <p:txEl>
                                              <p:pRg st="4" end="4"/>
                                            </p:txEl>
                                          </p:spTgt>
                                        </p:tgtEl>
                                        <p:attrNameLst>
                                          <p:attrName>style.visibility</p:attrName>
                                        </p:attrNameLst>
                                      </p:cBhvr>
                                      <p:to>
                                        <p:strVal val="visible"/>
                                      </p:to>
                                    </p:set>
                                    <p:animEffect transition="in" filter="wipe(left)">
                                      <p:cBhvr>
                                        <p:cTn id="35" dur="500"/>
                                        <p:tgtEl>
                                          <p:spTgt spid="106499">
                                            <p:txEl>
                                              <p:pRg st="4" end="4"/>
                                            </p:txEl>
                                          </p:spTgt>
                                        </p:tgtEl>
                                      </p:cBhvr>
                                    </p:animEffect>
                                  </p:childTnLst>
                                </p:cTn>
                              </p:par>
                              <p:par>
                                <p:cTn id="36" presetID="22" presetClass="entr" presetSubtype="1"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6499">
                                            <p:txEl>
                                              <p:pRg st="5" end="5"/>
                                            </p:txEl>
                                          </p:spTgt>
                                        </p:tgtEl>
                                        <p:attrNameLst>
                                          <p:attrName>style.visibility</p:attrName>
                                        </p:attrNameLst>
                                      </p:cBhvr>
                                      <p:to>
                                        <p:strVal val="visible"/>
                                      </p:to>
                                    </p:set>
                                    <p:animEffect transition="in" filter="wipe(left)">
                                      <p:cBhvr>
                                        <p:cTn id="43" dur="500"/>
                                        <p:tgtEl>
                                          <p:spTgt spid="106499">
                                            <p:txEl>
                                              <p:pRg st="5" end="5"/>
                                            </p:txEl>
                                          </p:spTgt>
                                        </p:tgtEl>
                                      </p:cBhvr>
                                    </p:animEffect>
                                  </p:childTnLst>
                                </p:cTn>
                              </p:par>
                              <p:par>
                                <p:cTn id="44" presetID="18" presetClass="entr" presetSubtype="3"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strips(upRigh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uiExpand="1" build="p" bldLvl="5"/>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94" name="AutoShape 50"/>
          <p:cNvSpPr>
            <a:spLocks noChangeArrowheads="1"/>
          </p:cNvSpPr>
          <p:nvPr/>
        </p:nvSpPr>
        <p:spPr bwMode="auto">
          <a:xfrm flipV="1">
            <a:off x="4660900" y="3794125"/>
            <a:ext cx="1727200" cy="1476375"/>
          </a:xfrm>
          <a:prstGeom prst="rtTriangle">
            <a:avLst/>
          </a:prstGeom>
          <a:solidFill>
            <a:srgbClr val="FFFFCC"/>
          </a:solidFill>
          <a:ln w="28575">
            <a:noFill/>
            <a:miter lim="800000"/>
            <a:headEnd/>
            <a:tailEnd/>
          </a:ln>
        </p:spPr>
        <p:txBody>
          <a:bodyPr wrap="none" anchor="ctr"/>
          <a:lstStyle/>
          <a:p>
            <a:endParaRPr lang="en-US">
              <a:latin typeface="Arial"/>
              <a:cs typeface="Arial"/>
            </a:endParaRPr>
          </a:p>
        </p:txBody>
      </p:sp>
      <p:sp>
        <p:nvSpPr>
          <p:cNvPr id="108593" name="AutoShape 49"/>
          <p:cNvSpPr>
            <a:spLocks noChangeArrowheads="1"/>
          </p:cNvSpPr>
          <p:nvPr/>
        </p:nvSpPr>
        <p:spPr bwMode="auto">
          <a:xfrm>
            <a:off x="4664075" y="2111375"/>
            <a:ext cx="1722438" cy="1673225"/>
          </a:xfrm>
          <a:prstGeom prst="rtTriangle">
            <a:avLst/>
          </a:prstGeom>
          <a:solidFill>
            <a:srgbClr val="FFFFCC"/>
          </a:solidFill>
          <a:ln w="28575">
            <a:noFill/>
            <a:miter lim="800000"/>
            <a:headEnd/>
            <a:tailEnd/>
          </a:ln>
        </p:spPr>
        <p:txBody>
          <a:bodyPr wrap="none" anchor="ctr"/>
          <a:lstStyle/>
          <a:p>
            <a:endParaRPr lang="en-US">
              <a:latin typeface="Arial"/>
              <a:cs typeface="Arial"/>
            </a:endParaRPr>
          </a:p>
        </p:txBody>
      </p:sp>
      <p:sp>
        <p:nvSpPr>
          <p:cNvPr id="108591" name="AutoShape 47"/>
          <p:cNvSpPr>
            <a:spLocks noChangeArrowheads="1"/>
          </p:cNvSpPr>
          <p:nvPr/>
        </p:nvSpPr>
        <p:spPr bwMode="auto">
          <a:xfrm flipV="1">
            <a:off x="4664075" y="3074988"/>
            <a:ext cx="2541588" cy="2212975"/>
          </a:xfrm>
          <a:prstGeom prst="rtTriangle">
            <a:avLst/>
          </a:prstGeom>
          <a:solidFill>
            <a:srgbClr val="92D050"/>
          </a:solidFill>
          <a:ln w="28575">
            <a:noFill/>
            <a:miter lim="800000"/>
            <a:headEnd/>
            <a:tailEnd/>
          </a:ln>
        </p:spPr>
        <p:txBody>
          <a:bodyPr wrap="none" anchor="ctr"/>
          <a:lstStyle/>
          <a:p>
            <a:endParaRPr lang="en-US">
              <a:latin typeface="Arial"/>
              <a:cs typeface="Arial"/>
            </a:endParaRPr>
          </a:p>
        </p:txBody>
      </p:sp>
      <p:sp>
        <p:nvSpPr>
          <p:cNvPr id="108592" name="AutoShape 48"/>
          <p:cNvSpPr>
            <a:spLocks noChangeArrowheads="1"/>
          </p:cNvSpPr>
          <p:nvPr/>
        </p:nvSpPr>
        <p:spPr bwMode="auto">
          <a:xfrm>
            <a:off x="4659313" y="2090738"/>
            <a:ext cx="985837" cy="969962"/>
          </a:xfrm>
          <a:prstGeom prst="rtTriangle">
            <a:avLst/>
          </a:prstGeom>
          <a:solidFill>
            <a:srgbClr val="92D050"/>
          </a:solidFill>
          <a:ln w="28575">
            <a:noFill/>
            <a:miter lim="800000"/>
            <a:headEnd/>
            <a:tailEnd/>
          </a:ln>
        </p:spPr>
        <p:txBody>
          <a:bodyPr wrap="none" anchor="ctr"/>
          <a:lstStyle/>
          <a:p>
            <a:endParaRPr lang="en-US">
              <a:latin typeface="Arial"/>
              <a:cs typeface="Arial"/>
            </a:endParaRPr>
          </a:p>
        </p:txBody>
      </p:sp>
      <p:sp>
        <p:nvSpPr>
          <p:cNvPr id="108586" name="AutoShape 42"/>
          <p:cNvSpPr>
            <a:spLocks noChangeArrowheads="1"/>
          </p:cNvSpPr>
          <p:nvPr/>
        </p:nvSpPr>
        <p:spPr bwMode="auto">
          <a:xfrm flipV="1">
            <a:off x="5678488" y="3070225"/>
            <a:ext cx="1536700" cy="698500"/>
          </a:xfrm>
          <a:prstGeom prst="triangle">
            <a:avLst>
              <a:gd name="adj" fmla="val 47620"/>
            </a:avLst>
          </a:prstGeom>
          <a:solidFill>
            <a:srgbClr val="FF99CC"/>
          </a:solidFill>
          <a:ln w="9525">
            <a:noFill/>
            <a:miter lim="800000"/>
            <a:headEnd/>
            <a:tailEnd/>
          </a:ln>
        </p:spPr>
        <p:txBody>
          <a:bodyPr wrap="none" anchor="ctr"/>
          <a:lstStyle/>
          <a:p>
            <a:endParaRPr lang="en-US">
              <a:latin typeface="Arial"/>
              <a:cs typeface="Arial"/>
            </a:endParaRPr>
          </a:p>
        </p:txBody>
      </p:sp>
      <p:sp>
        <p:nvSpPr>
          <p:cNvPr id="12297" name="Rectangle 2"/>
          <p:cNvSpPr>
            <a:spLocks noGrp="1" noChangeArrowheads="1"/>
          </p:cNvSpPr>
          <p:nvPr>
            <p:ph type="title"/>
          </p:nvPr>
        </p:nvSpPr>
        <p:spPr/>
        <p:txBody>
          <a:bodyPr/>
          <a:lstStyle/>
          <a:p>
            <a:pPr eaLnBrk="1" hangingPunct="1"/>
            <a:r>
              <a:rPr lang="en-US" sz="3600"/>
              <a:t>A Country That Exports Soybeans</a:t>
            </a:r>
          </a:p>
        </p:txBody>
      </p:sp>
      <p:sp>
        <p:nvSpPr>
          <p:cNvPr id="108547" name="Rectangle 3"/>
          <p:cNvSpPr>
            <a:spLocks noGrp="1" noChangeArrowheads="1"/>
          </p:cNvSpPr>
          <p:nvPr>
            <p:ph type="body" sz="quarter" idx="12"/>
          </p:nvPr>
        </p:nvSpPr>
        <p:spPr>
          <a:xfrm>
            <a:off x="457200" y="1144588"/>
            <a:ext cx="3365500" cy="4826000"/>
          </a:xfrm>
          <a:noFill/>
        </p:spPr>
        <p:txBody>
          <a:bodyPr/>
          <a:lstStyle/>
          <a:p>
            <a:pPr marL="0" indent="0" eaLnBrk="1" hangingPunct="1">
              <a:lnSpc>
                <a:spcPct val="110000"/>
              </a:lnSpc>
              <a:buFont typeface="Wingdings" pitchFamily="2" charset="2"/>
              <a:buNone/>
            </a:pPr>
            <a:r>
              <a:rPr lang="en-US" sz="2600" dirty="0"/>
              <a:t>Without trade,</a:t>
            </a:r>
          </a:p>
          <a:p>
            <a:pPr marL="400050" lvl="1" eaLnBrk="1" hangingPunct="1">
              <a:lnSpc>
                <a:spcPct val="110000"/>
              </a:lnSpc>
              <a:buFont typeface="Wingdings" pitchFamily="2" charset="2"/>
              <a:buNone/>
            </a:pPr>
            <a:r>
              <a:rPr lang="en-US" sz="2600" dirty="0"/>
              <a:t>CS = A + B</a:t>
            </a:r>
          </a:p>
          <a:p>
            <a:pPr marL="400050" lvl="1" eaLnBrk="1" hangingPunct="1">
              <a:lnSpc>
                <a:spcPct val="110000"/>
              </a:lnSpc>
              <a:spcBef>
                <a:spcPct val="10000"/>
              </a:spcBef>
              <a:buFont typeface="Wingdings" pitchFamily="2" charset="2"/>
              <a:buNone/>
            </a:pPr>
            <a:r>
              <a:rPr lang="en-US" sz="2600" dirty="0"/>
              <a:t>PS = C</a:t>
            </a:r>
          </a:p>
          <a:p>
            <a:pPr marL="400050" lvl="1" eaLnBrk="1" hangingPunct="1">
              <a:lnSpc>
                <a:spcPct val="110000"/>
              </a:lnSpc>
              <a:spcBef>
                <a:spcPct val="10000"/>
              </a:spcBef>
              <a:buFont typeface="Wingdings" pitchFamily="2" charset="2"/>
              <a:buNone/>
            </a:pPr>
            <a:r>
              <a:rPr lang="en-US" sz="2600" dirty="0"/>
              <a:t>Total surplus </a:t>
            </a:r>
            <a:br>
              <a:rPr lang="en-US" sz="2600" dirty="0"/>
            </a:br>
            <a:r>
              <a:rPr lang="en-US" sz="2600" dirty="0"/>
              <a:t>= A + B + C</a:t>
            </a:r>
          </a:p>
          <a:p>
            <a:pPr marL="0" indent="0" eaLnBrk="1" hangingPunct="1">
              <a:lnSpc>
                <a:spcPct val="110000"/>
              </a:lnSpc>
              <a:buFont typeface="Wingdings" pitchFamily="2" charset="2"/>
              <a:buNone/>
            </a:pPr>
            <a:r>
              <a:rPr lang="en-US" sz="2600" u="sng" dirty="0"/>
              <a:t>With trade</a:t>
            </a:r>
            <a:r>
              <a:rPr lang="en-US" sz="2600" dirty="0"/>
              <a:t>, </a:t>
            </a:r>
          </a:p>
          <a:p>
            <a:pPr marL="400050" lvl="1" eaLnBrk="1" hangingPunct="1">
              <a:lnSpc>
                <a:spcPct val="110000"/>
              </a:lnSpc>
              <a:spcBef>
                <a:spcPct val="10000"/>
              </a:spcBef>
              <a:buFont typeface="Wingdings" pitchFamily="2" charset="2"/>
              <a:buNone/>
            </a:pPr>
            <a:r>
              <a:rPr lang="en-US" sz="2600" dirty="0"/>
              <a:t>CS = A</a:t>
            </a:r>
          </a:p>
          <a:p>
            <a:pPr marL="400050" lvl="1" eaLnBrk="1" hangingPunct="1">
              <a:lnSpc>
                <a:spcPct val="110000"/>
              </a:lnSpc>
              <a:spcBef>
                <a:spcPct val="10000"/>
              </a:spcBef>
              <a:buFont typeface="Wingdings" pitchFamily="2" charset="2"/>
              <a:buNone/>
            </a:pPr>
            <a:r>
              <a:rPr lang="en-US" sz="2600" dirty="0"/>
              <a:t>PS = B + C + D</a:t>
            </a:r>
          </a:p>
          <a:p>
            <a:pPr marL="400050" lvl="1" eaLnBrk="1" hangingPunct="1">
              <a:lnSpc>
                <a:spcPct val="110000"/>
              </a:lnSpc>
              <a:spcBef>
                <a:spcPct val="10000"/>
              </a:spcBef>
              <a:buFont typeface="Wingdings" pitchFamily="2" charset="2"/>
              <a:buNone/>
            </a:pPr>
            <a:r>
              <a:rPr lang="en-US" sz="2600" dirty="0"/>
              <a:t>Total surplus </a:t>
            </a:r>
            <a:br>
              <a:rPr lang="en-US" sz="2600" dirty="0"/>
            </a:br>
            <a:r>
              <a:rPr lang="en-US" sz="2600" dirty="0"/>
              <a:t>= A + B + C + D</a:t>
            </a:r>
          </a:p>
          <a:p>
            <a:pPr marL="400050" lvl="1" eaLnBrk="1" hangingPunct="1">
              <a:lnSpc>
                <a:spcPct val="110000"/>
              </a:lnSpc>
              <a:spcBef>
                <a:spcPct val="10000"/>
              </a:spcBef>
              <a:buFont typeface="Wingdings" pitchFamily="2" charset="2"/>
              <a:buNone/>
            </a:pPr>
            <a:endParaRPr lang="en-US" sz="2600" dirty="0"/>
          </a:p>
        </p:txBody>
      </p:sp>
      <p:grpSp>
        <p:nvGrpSpPr>
          <p:cNvPr id="2" name="Group 4"/>
          <p:cNvGrpSpPr>
            <a:grpSpLocks/>
          </p:cNvGrpSpPr>
          <p:nvPr/>
        </p:nvGrpSpPr>
        <p:grpSpPr bwMode="auto">
          <a:xfrm>
            <a:off x="4468813" y="1454150"/>
            <a:ext cx="3998912" cy="4064000"/>
            <a:chOff x="2766" y="902"/>
            <a:chExt cx="2519" cy="2560"/>
          </a:xfrm>
        </p:grpSpPr>
        <p:grpSp>
          <p:nvGrpSpPr>
            <p:cNvPr id="3" name="Group 5"/>
            <p:cNvGrpSpPr>
              <a:grpSpLocks/>
            </p:cNvGrpSpPr>
            <p:nvPr/>
          </p:nvGrpSpPr>
          <p:grpSpPr bwMode="auto">
            <a:xfrm>
              <a:off x="2885" y="1158"/>
              <a:ext cx="2208" cy="2165"/>
              <a:chOff x="2424" y="1167"/>
              <a:chExt cx="2400" cy="2079"/>
            </a:xfrm>
          </p:grpSpPr>
          <p:sp>
            <p:nvSpPr>
              <p:cNvPr id="12329" name="Line 6"/>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12330" name="Line 7"/>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12327" name="Text Box 8"/>
            <p:cNvSpPr txBox="1">
              <a:spLocks noChangeArrowheads="1"/>
            </p:cNvSpPr>
            <p:nvPr/>
          </p:nvSpPr>
          <p:spPr bwMode="auto">
            <a:xfrm>
              <a:off x="2766" y="902"/>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12328" name="Text Box 9"/>
            <p:cNvSpPr txBox="1">
              <a:spLocks noChangeArrowheads="1"/>
            </p:cNvSpPr>
            <p:nvPr/>
          </p:nvSpPr>
          <p:spPr bwMode="auto">
            <a:xfrm>
              <a:off x="5052" y="3183"/>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4" name="Group 10"/>
          <p:cNvGrpSpPr>
            <a:grpSpLocks/>
          </p:cNvGrpSpPr>
          <p:nvPr/>
        </p:nvGrpSpPr>
        <p:grpSpPr bwMode="auto">
          <a:xfrm>
            <a:off x="4660900" y="2082800"/>
            <a:ext cx="3176588" cy="3046413"/>
            <a:chOff x="2887" y="1298"/>
            <a:chExt cx="2001" cy="1919"/>
          </a:xfrm>
        </p:grpSpPr>
        <p:sp>
          <p:nvSpPr>
            <p:cNvPr id="12324" name="Text Box 11"/>
            <p:cNvSpPr txBox="1">
              <a:spLocks noChangeArrowheads="1"/>
            </p:cNvSpPr>
            <p:nvPr/>
          </p:nvSpPr>
          <p:spPr bwMode="auto">
            <a:xfrm>
              <a:off x="4655" y="2938"/>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12325" name="Line 12"/>
            <p:cNvSpPr>
              <a:spLocks noChangeShapeType="1"/>
            </p:cNvSpPr>
            <p:nvPr/>
          </p:nvSpPr>
          <p:spPr bwMode="auto">
            <a:xfrm>
              <a:off x="2887" y="1298"/>
              <a:ext cx="1805" cy="1766"/>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5" name="Group 13"/>
          <p:cNvGrpSpPr>
            <a:grpSpLocks/>
          </p:cNvGrpSpPr>
          <p:nvPr/>
        </p:nvGrpSpPr>
        <p:grpSpPr bwMode="auto">
          <a:xfrm>
            <a:off x="4662488" y="2220913"/>
            <a:ext cx="3486150" cy="3070225"/>
            <a:chOff x="2888" y="1385"/>
            <a:chExt cx="2196" cy="1934"/>
          </a:xfrm>
        </p:grpSpPr>
        <p:sp>
          <p:nvSpPr>
            <p:cNvPr id="12322" name="Text Box 14"/>
            <p:cNvSpPr txBox="1">
              <a:spLocks noChangeArrowheads="1"/>
            </p:cNvSpPr>
            <p:nvPr/>
          </p:nvSpPr>
          <p:spPr bwMode="auto">
            <a:xfrm>
              <a:off x="4851" y="138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12323" name="Line 15"/>
            <p:cNvSpPr>
              <a:spLocks noChangeShapeType="1"/>
            </p:cNvSpPr>
            <p:nvPr/>
          </p:nvSpPr>
          <p:spPr bwMode="auto">
            <a:xfrm flipV="1">
              <a:off x="2888" y="1594"/>
              <a:ext cx="2002" cy="1725"/>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6" name="Group 16"/>
          <p:cNvGrpSpPr>
            <a:grpSpLocks/>
          </p:cNvGrpSpPr>
          <p:nvPr/>
        </p:nvGrpSpPr>
        <p:grpSpPr bwMode="auto">
          <a:xfrm>
            <a:off x="4108450" y="2870200"/>
            <a:ext cx="4189413" cy="381000"/>
            <a:chOff x="2539" y="1842"/>
            <a:chExt cx="2639" cy="240"/>
          </a:xfrm>
        </p:grpSpPr>
        <p:sp>
          <p:nvSpPr>
            <p:cNvPr id="12320" name="Line 17"/>
            <p:cNvSpPr>
              <a:spLocks noChangeShapeType="1"/>
            </p:cNvSpPr>
            <p:nvPr/>
          </p:nvSpPr>
          <p:spPr bwMode="auto">
            <a:xfrm>
              <a:off x="2884" y="1965"/>
              <a:ext cx="2294" cy="0"/>
            </a:xfrm>
            <a:prstGeom prst="line">
              <a:avLst/>
            </a:prstGeom>
            <a:noFill/>
            <a:ln w="28575">
              <a:solidFill>
                <a:srgbClr val="CC0000"/>
              </a:solidFill>
              <a:round/>
              <a:headEnd/>
              <a:tailEnd/>
            </a:ln>
          </p:spPr>
          <p:txBody>
            <a:bodyPr/>
            <a:lstStyle/>
            <a:p>
              <a:endParaRPr lang="en-US">
                <a:latin typeface="Arial"/>
                <a:cs typeface="Arial"/>
              </a:endParaRPr>
            </a:p>
          </p:txBody>
        </p:sp>
        <p:sp>
          <p:nvSpPr>
            <p:cNvPr id="12321" name="Text Box 18"/>
            <p:cNvSpPr txBox="1">
              <a:spLocks noChangeArrowheads="1"/>
            </p:cNvSpPr>
            <p:nvPr/>
          </p:nvSpPr>
          <p:spPr bwMode="auto">
            <a:xfrm>
              <a:off x="2539" y="1842"/>
              <a:ext cx="334"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$6</a:t>
              </a:r>
            </a:p>
          </p:txBody>
        </p:sp>
      </p:grpSp>
      <p:sp>
        <p:nvSpPr>
          <p:cNvPr id="12303" name="Line 21"/>
          <p:cNvSpPr>
            <a:spLocks noChangeShapeType="1"/>
          </p:cNvSpPr>
          <p:nvPr/>
        </p:nvSpPr>
        <p:spPr bwMode="auto">
          <a:xfrm>
            <a:off x="4652963" y="3789363"/>
            <a:ext cx="175101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12304" name="Oval 23"/>
          <p:cNvSpPr>
            <a:spLocks noChangeAspect="1" noChangeArrowheads="1"/>
          </p:cNvSpPr>
          <p:nvPr/>
        </p:nvSpPr>
        <p:spPr bwMode="auto">
          <a:xfrm>
            <a:off x="6335713" y="3729038"/>
            <a:ext cx="128587" cy="12700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2305" name="Text Box 24"/>
          <p:cNvSpPr txBox="1">
            <a:spLocks noChangeArrowheads="1"/>
          </p:cNvSpPr>
          <p:nvPr/>
        </p:nvSpPr>
        <p:spPr bwMode="auto">
          <a:xfrm>
            <a:off x="4105275" y="3595688"/>
            <a:ext cx="536575" cy="38100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$4</a:t>
            </a:r>
          </a:p>
        </p:txBody>
      </p:sp>
      <p:sp>
        <p:nvSpPr>
          <p:cNvPr id="12306" name="Oval 28"/>
          <p:cNvSpPr>
            <a:spLocks noChangeAspect="1" noChangeArrowheads="1"/>
          </p:cNvSpPr>
          <p:nvPr/>
        </p:nvSpPr>
        <p:spPr bwMode="auto">
          <a:xfrm>
            <a:off x="5597525" y="2997200"/>
            <a:ext cx="128588" cy="12700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2307" name="Text Box 30"/>
          <p:cNvSpPr txBox="1">
            <a:spLocks noChangeArrowheads="1"/>
          </p:cNvSpPr>
          <p:nvPr/>
        </p:nvSpPr>
        <p:spPr bwMode="auto">
          <a:xfrm>
            <a:off x="5602288" y="14224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dirty="0">
                <a:latin typeface="Arial"/>
                <a:cs typeface="Arial"/>
              </a:rPr>
              <a:t>Soybeans</a:t>
            </a:r>
          </a:p>
        </p:txBody>
      </p:sp>
      <p:grpSp>
        <p:nvGrpSpPr>
          <p:cNvPr id="7" name="Group 31"/>
          <p:cNvGrpSpPr>
            <a:grpSpLocks/>
          </p:cNvGrpSpPr>
          <p:nvPr/>
        </p:nvGrpSpPr>
        <p:grpSpPr bwMode="auto">
          <a:xfrm>
            <a:off x="5670550" y="2335213"/>
            <a:ext cx="1563688" cy="665162"/>
            <a:chOff x="3523" y="1457"/>
            <a:chExt cx="985" cy="419"/>
          </a:xfrm>
        </p:grpSpPr>
        <p:sp>
          <p:nvSpPr>
            <p:cNvPr id="12318" name="AutoShape 32"/>
            <p:cNvSpPr>
              <a:spLocks/>
            </p:cNvSpPr>
            <p:nvPr/>
          </p:nvSpPr>
          <p:spPr bwMode="auto">
            <a:xfrm rot="5400000" flipV="1">
              <a:off x="3938" y="1306"/>
              <a:ext cx="155" cy="985"/>
            </a:xfrm>
            <a:prstGeom prst="leftBrace">
              <a:avLst>
                <a:gd name="adj1" fmla="val 67756"/>
                <a:gd name="adj2" fmla="val 50000"/>
              </a:avLst>
            </a:prstGeom>
            <a:noFill/>
            <a:ln w="19050">
              <a:solidFill>
                <a:srgbClr val="996633"/>
              </a:solidFill>
              <a:round/>
              <a:headEnd/>
              <a:tailEnd/>
            </a:ln>
          </p:spPr>
          <p:txBody>
            <a:bodyPr wrap="none" anchor="ctr"/>
            <a:lstStyle/>
            <a:p>
              <a:endParaRPr lang="en-US">
                <a:latin typeface="Arial"/>
                <a:cs typeface="Arial"/>
              </a:endParaRPr>
            </a:p>
          </p:txBody>
        </p:sp>
        <p:sp>
          <p:nvSpPr>
            <p:cNvPr id="12319" name="Text Box 33"/>
            <p:cNvSpPr txBox="1">
              <a:spLocks noChangeArrowheads="1"/>
            </p:cNvSpPr>
            <p:nvPr/>
          </p:nvSpPr>
          <p:spPr bwMode="auto">
            <a:xfrm>
              <a:off x="3619" y="1457"/>
              <a:ext cx="795"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exports</a:t>
              </a:r>
            </a:p>
          </p:txBody>
        </p:sp>
      </p:grpSp>
      <p:sp>
        <p:nvSpPr>
          <p:cNvPr id="12309" name="Oval 36"/>
          <p:cNvSpPr>
            <a:spLocks noChangeAspect="1" noChangeArrowheads="1"/>
          </p:cNvSpPr>
          <p:nvPr/>
        </p:nvSpPr>
        <p:spPr bwMode="auto">
          <a:xfrm>
            <a:off x="7173913" y="3001963"/>
            <a:ext cx="128587" cy="12700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108582" name="Text Box 38"/>
          <p:cNvSpPr txBox="1">
            <a:spLocks noChangeArrowheads="1"/>
          </p:cNvSpPr>
          <p:nvPr/>
        </p:nvSpPr>
        <p:spPr bwMode="auto">
          <a:xfrm>
            <a:off x="4738688" y="2568575"/>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A</a:t>
            </a:r>
          </a:p>
        </p:txBody>
      </p:sp>
      <p:sp>
        <p:nvSpPr>
          <p:cNvPr id="108583" name="Text Box 39"/>
          <p:cNvSpPr txBox="1">
            <a:spLocks noChangeArrowheads="1"/>
          </p:cNvSpPr>
          <p:nvPr/>
        </p:nvSpPr>
        <p:spPr bwMode="auto">
          <a:xfrm>
            <a:off x="5126038" y="3249613"/>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B</a:t>
            </a:r>
          </a:p>
        </p:txBody>
      </p:sp>
      <p:sp>
        <p:nvSpPr>
          <p:cNvPr id="108584" name="Text Box 40"/>
          <p:cNvSpPr txBox="1">
            <a:spLocks noChangeArrowheads="1"/>
          </p:cNvSpPr>
          <p:nvPr/>
        </p:nvSpPr>
        <p:spPr bwMode="auto">
          <a:xfrm>
            <a:off x="6245225" y="3176588"/>
            <a:ext cx="344488"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D</a:t>
            </a:r>
          </a:p>
        </p:txBody>
      </p:sp>
      <p:sp>
        <p:nvSpPr>
          <p:cNvPr id="108585" name="Text Box 41"/>
          <p:cNvSpPr txBox="1">
            <a:spLocks noChangeArrowheads="1"/>
          </p:cNvSpPr>
          <p:nvPr/>
        </p:nvSpPr>
        <p:spPr bwMode="auto">
          <a:xfrm>
            <a:off x="5013325" y="4029075"/>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C</a:t>
            </a:r>
          </a:p>
        </p:txBody>
      </p:sp>
      <p:grpSp>
        <p:nvGrpSpPr>
          <p:cNvPr id="8" name="Group 46"/>
          <p:cNvGrpSpPr>
            <a:grpSpLocks/>
          </p:cNvGrpSpPr>
          <p:nvPr/>
        </p:nvGrpSpPr>
        <p:grpSpPr bwMode="auto">
          <a:xfrm>
            <a:off x="6426200" y="3370263"/>
            <a:ext cx="2055813" cy="1131887"/>
            <a:chOff x="4048" y="2123"/>
            <a:chExt cx="1295" cy="713"/>
          </a:xfrm>
        </p:grpSpPr>
        <p:sp>
          <p:nvSpPr>
            <p:cNvPr id="12316" name="Arc 44"/>
            <p:cNvSpPr>
              <a:spLocks/>
            </p:cNvSpPr>
            <p:nvPr/>
          </p:nvSpPr>
          <p:spPr bwMode="auto">
            <a:xfrm>
              <a:off x="4048" y="2123"/>
              <a:ext cx="563" cy="278"/>
            </a:xfrm>
            <a:custGeom>
              <a:avLst/>
              <a:gdLst>
                <a:gd name="T0" fmla="*/ 0 w 21600"/>
                <a:gd name="T1" fmla="*/ 0 h 21174"/>
                <a:gd name="T2" fmla="*/ 0 w 21600"/>
                <a:gd name="T3" fmla="*/ 0 h 21174"/>
                <a:gd name="T4" fmla="*/ 0 w 21600"/>
                <a:gd name="T5" fmla="*/ 0 h 21174"/>
                <a:gd name="T6" fmla="*/ 0 60000 65536"/>
                <a:gd name="T7" fmla="*/ 0 60000 65536"/>
                <a:gd name="T8" fmla="*/ 0 60000 65536"/>
                <a:gd name="T9" fmla="*/ 0 w 21600"/>
                <a:gd name="T10" fmla="*/ 0 h 21174"/>
                <a:gd name="T11" fmla="*/ 21600 w 21600"/>
                <a:gd name="T12" fmla="*/ 21174 h 21174"/>
              </a:gdLst>
              <a:ahLst/>
              <a:cxnLst>
                <a:cxn ang="T6">
                  <a:pos x="T0" y="T1"/>
                </a:cxn>
                <a:cxn ang="T7">
                  <a:pos x="T2" y="T3"/>
                </a:cxn>
                <a:cxn ang="T8">
                  <a:pos x="T4" y="T5"/>
                </a:cxn>
              </a:cxnLst>
              <a:rect l="T9" t="T10" r="T11" b="T12"/>
              <a:pathLst>
                <a:path w="21600" h="21174" fill="none" extrusionOk="0">
                  <a:moveTo>
                    <a:pt x="4266" y="-1"/>
                  </a:moveTo>
                  <a:cubicBezTo>
                    <a:pt x="14348" y="2030"/>
                    <a:pt x="21600" y="10889"/>
                    <a:pt x="21600" y="21174"/>
                  </a:cubicBezTo>
                </a:path>
                <a:path w="21600" h="21174" stroke="0" extrusionOk="0">
                  <a:moveTo>
                    <a:pt x="4266" y="-1"/>
                  </a:moveTo>
                  <a:cubicBezTo>
                    <a:pt x="14348" y="2030"/>
                    <a:pt x="21600" y="10889"/>
                    <a:pt x="21600" y="21174"/>
                  </a:cubicBezTo>
                  <a:lnTo>
                    <a:pt x="0" y="21174"/>
                  </a:lnTo>
                  <a:close/>
                </a:path>
              </a:pathLst>
            </a:custGeom>
            <a:noFill/>
            <a:ln w="38100">
              <a:solidFill>
                <a:srgbClr val="FF0066"/>
              </a:solidFill>
              <a:round/>
              <a:headEnd type="triangle" w="lg" len="med"/>
              <a:tailEnd/>
            </a:ln>
          </p:spPr>
          <p:txBody>
            <a:bodyPr wrap="none" anchor="ctr"/>
            <a:lstStyle/>
            <a:p>
              <a:endParaRPr lang="en-US">
                <a:latin typeface="Arial"/>
                <a:cs typeface="Arial"/>
              </a:endParaRPr>
            </a:p>
          </p:txBody>
        </p:sp>
        <p:sp>
          <p:nvSpPr>
            <p:cNvPr id="12317" name="Text Box 45"/>
            <p:cNvSpPr txBox="1">
              <a:spLocks noChangeArrowheads="1"/>
            </p:cNvSpPr>
            <p:nvPr/>
          </p:nvSpPr>
          <p:spPr bwMode="auto">
            <a:xfrm>
              <a:off x="4304" y="2292"/>
              <a:ext cx="1039" cy="544"/>
            </a:xfrm>
            <a:prstGeom prst="rect">
              <a:avLst/>
            </a:prstGeom>
            <a:solidFill>
              <a:schemeClr val="bg1"/>
            </a:solidFill>
            <a:ln w="9525">
              <a:solidFill>
                <a:srgbClr val="FF0066"/>
              </a:solidFill>
              <a:miter lim="800000"/>
              <a:headEnd/>
              <a:tailEnd/>
            </a:ln>
          </p:spPr>
          <p:txBody>
            <a:bodyPr anchor="ctr">
              <a:spAutoFit/>
            </a:bodyPr>
            <a:lstStyle/>
            <a:p>
              <a:pPr algn="ctr">
                <a:spcBef>
                  <a:spcPct val="50000"/>
                </a:spcBef>
              </a:pPr>
              <a:r>
                <a:rPr lang="en-US" sz="2500">
                  <a:latin typeface="Arial"/>
                  <a:cs typeface="Arial"/>
                </a:rPr>
                <a:t>gains from trade</a:t>
              </a:r>
            </a:p>
          </p:txBody>
        </p:sp>
      </p:grpSp>
      <p:sp>
        <p:nvSpPr>
          <p:cNvPr id="12315"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9" name="Footer Placeholder 8"/>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0" name="Slide Number Placeholder 9"/>
          <p:cNvSpPr>
            <a:spLocks noGrp="1"/>
          </p:cNvSpPr>
          <p:nvPr>
            <p:ph type="sldNum" sz="quarter" idx="13"/>
          </p:nvPr>
        </p:nvSpPr>
        <p:spPr/>
        <p:txBody>
          <a:bodyPr/>
          <a:lstStyle/>
          <a:p>
            <a:pPr>
              <a:defRPr/>
            </a:pPr>
            <a:fld id="{2F37425F-5E17-4209-B948-B5CE2119E408}" type="slidenum">
              <a:rPr lang="en-US" smtClean="0"/>
              <a:pPr>
                <a:defRPr/>
              </a:pPr>
              <a:t>8</a:t>
            </a:fld>
            <a:endParaRPr lang="en-US" dirty="0"/>
          </a:p>
        </p:txBody>
      </p:sp>
    </p:spTree>
    <p:extLst>
      <p:ext uri="{BB962C8B-B14F-4D97-AF65-F5344CB8AC3E}">
        <p14:creationId xmlns:p14="http://schemas.microsoft.com/office/powerpoint/2010/main" val="34148520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08582"/>
                                        </p:tgtEl>
                                        <p:attrNameLst>
                                          <p:attrName>style.visibility</p:attrName>
                                        </p:attrNameLst>
                                      </p:cBhvr>
                                      <p:to>
                                        <p:strVal val="visible"/>
                                      </p:to>
                                    </p:set>
                                    <p:animEffect transition="in" filter="strips(downRight)">
                                      <p:cBhvr>
                                        <p:cTn id="7" dur="500"/>
                                        <p:tgtEl>
                                          <p:spTgt spid="108582"/>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08583"/>
                                        </p:tgtEl>
                                        <p:attrNameLst>
                                          <p:attrName>style.visibility</p:attrName>
                                        </p:attrNameLst>
                                      </p:cBhvr>
                                      <p:to>
                                        <p:strVal val="visible"/>
                                      </p:to>
                                    </p:set>
                                    <p:animEffect transition="in" filter="strips(downRight)">
                                      <p:cBhvr>
                                        <p:cTn id="11" dur="500"/>
                                        <p:tgtEl>
                                          <p:spTgt spid="108583"/>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108585"/>
                                        </p:tgtEl>
                                        <p:attrNameLst>
                                          <p:attrName>style.visibility</p:attrName>
                                        </p:attrNameLst>
                                      </p:cBhvr>
                                      <p:to>
                                        <p:strVal val="visible"/>
                                      </p:to>
                                    </p:set>
                                    <p:animEffect transition="in" filter="strips(downRight)">
                                      <p:cBhvr>
                                        <p:cTn id="15" dur="500"/>
                                        <p:tgtEl>
                                          <p:spTgt spid="108585"/>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108584"/>
                                        </p:tgtEl>
                                        <p:attrNameLst>
                                          <p:attrName>style.visibility</p:attrName>
                                        </p:attrNameLst>
                                      </p:cBhvr>
                                      <p:to>
                                        <p:strVal val="visible"/>
                                      </p:to>
                                    </p:set>
                                    <p:animEffect transition="in" filter="strips(downRight)">
                                      <p:cBhvr>
                                        <p:cTn id="19" dur="500"/>
                                        <p:tgtEl>
                                          <p:spTgt spid="10858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08547">
                                            <p:txEl>
                                              <p:pRg st="0" end="0"/>
                                            </p:txEl>
                                          </p:spTgt>
                                        </p:tgtEl>
                                        <p:attrNameLst>
                                          <p:attrName>style.visibility</p:attrName>
                                        </p:attrNameLst>
                                      </p:cBhvr>
                                      <p:to>
                                        <p:strVal val="visible"/>
                                      </p:to>
                                    </p:set>
                                    <p:animEffect transition="in" filter="wipe(left)">
                                      <p:cBhvr>
                                        <p:cTn id="24" dur="500"/>
                                        <p:tgtEl>
                                          <p:spTgt spid="108547">
                                            <p:txEl>
                                              <p:pRg st="0" end="0"/>
                                            </p:txEl>
                                          </p:spTgt>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108547">
                                            <p:txEl>
                                              <p:pRg st="1" end="1"/>
                                            </p:txEl>
                                          </p:spTgt>
                                        </p:tgtEl>
                                        <p:attrNameLst>
                                          <p:attrName>style.visibility</p:attrName>
                                        </p:attrNameLst>
                                      </p:cBhvr>
                                      <p:to>
                                        <p:strVal val="visible"/>
                                      </p:to>
                                    </p:set>
                                    <p:animEffect transition="in" filter="wipe(left)">
                                      <p:cBhvr>
                                        <p:cTn id="28" dur="500"/>
                                        <p:tgtEl>
                                          <p:spTgt spid="108547">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8593"/>
                                        </p:tgtEl>
                                        <p:attrNameLst>
                                          <p:attrName>style.visibility</p:attrName>
                                        </p:attrNameLst>
                                      </p:cBhvr>
                                      <p:to>
                                        <p:strVal val="visible"/>
                                      </p:to>
                                    </p:set>
                                    <p:animEffect transition="in" filter="fade">
                                      <p:cBhvr>
                                        <p:cTn id="31" dur="500"/>
                                        <p:tgtEl>
                                          <p:spTgt spid="10859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8547">
                                            <p:txEl>
                                              <p:pRg st="2" end="2"/>
                                            </p:txEl>
                                          </p:spTgt>
                                        </p:tgtEl>
                                        <p:attrNameLst>
                                          <p:attrName>style.visibility</p:attrName>
                                        </p:attrNameLst>
                                      </p:cBhvr>
                                      <p:to>
                                        <p:strVal val="visible"/>
                                      </p:to>
                                    </p:set>
                                    <p:animEffect transition="in" filter="wipe(left)">
                                      <p:cBhvr>
                                        <p:cTn id="36" dur="500"/>
                                        <p:tgtEl>
                                          <p:spTgt spid="108547">
                                            <p:txEl>
                                              <p:pRg st="2" end="2"/>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108593"/>
                                        </p:tgtEl>
                                      </p:cBhvr>
                                    </p:animEffect>
                                    <p:set>
                                      <p:cBhvr>
                                        <p:cTn id="39" dur="1" fill="hold">
                                          <p:stCondLst>
                                            <p:cond delay="499"/>
                                          </p:stCondLst>
                                        </p:cTn>
                                        <p:tgtEl>
                                          <p:spTgt spid="108593"/>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108594"/>
                                        </p:tgtEl>
                                        <p:attrNameLst>
                                          <p:attrName>style.visibility</p:attrName>
                                        </p:attrNameLst>
                                      </p:cBhvr>
                                      <p:to>
                                        <p:strVal val="visible"/>
                                      </p:to>
                                    </p:set>
                                    <p:animEffect transition="in" filter="fade">
                                      <p:cBhvr>
                                        <p:cTn id="42" dur="500"/>
                                        <p:tgtEl>
                                          <p:spTgt spid="10859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8547">
                                            <p:txEl>
                                              <p:pRg st="3" end="3"/>
                                            </p:txEl>
                                          </p:spTgt>
                                        </p:tgtEl>
                                        <p:attrNameLst>
                                          <p:attrName>style.visibility</p:attrName>
                                        </p:attrNameLst>
                                      </p:cBhvr>
                                      <p:to>
                                        <p:strVal val="visible"/>
                                      </p:to>
                                    </p:set>
                                    <p:animEffect transition="in" filter="wipe(left)">
                                      <p:cBhvr>
                                        <p:cTn id="47" dur="500"/>
                                        <p:tgtEl>
                                          <p:spTgt spid="108547">
                                            <p:txEl>
                                              <p:pRg st="3" end="3"/>
                                            </p:txEl>
                                          </p:spTgt>
                                        </p:tgtEl>
                                      </p:cBhvr>
                                    </p:animEffect>
                                  </p:childTnLst>
                                </p:cTn>
                              </p:par>
                            </p:childTnLst>
                          </p:cTn>
                        </p:par>
                        <p:par>
                          <p:cTn id="48" fill="hold">
                            <p:stCondLst>
                              <p:cond delay="500"/>
                            </p:stCondLst>
                            <p:childTnLst>
                              <p:par>
                                <p:cTn id="49" presetID="10" presetClass="entr" presetSubtype="0" fill="hold" grpId="2" nodeType="afterEffect">
                                  <p:stCondLst>
                                    <p:cond delay="0"/>
                                  </p:stCondLst>
                                  <p:childTnLst>
                                    <p:set>
                                      <p:cBhvr>
                                        <p:cTn id="50" dur="1" fill="hold">
                                          <p:stCondLst>
                                            <p:cond delay="0"/>
                                          </p:stCondLst>
                                        </p:cTn>
                                        <p:tgtEl>
                                          <p:spTgt spid="108593"/>
                                        </p:tgtEl>
                                        <p:attrNameLst>
                                          <p:attrName>style.visibility</p:attrName>
                                        </p:attrNameLst>
                                      </p:cBhvr>
                                      <p:to>
                                        <p:strVal val="visible"/>
                                      </p:to>
                                    </p:set>
                                    <p:animEffect transition="in" filter="fade">
                                      <p:cBhvr>
                                        <p:cTn id="51" dur="500"/>
                                        <p:tgtEl>
                                          <p:spTgt spid="10859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08547">
                                            <p:txEl>
                                              <p:pRg st="4" end="4"/>
                                            </p:txEl>
                                          </p:spTgt>
                                        </p:tgtEl>
                                        <p:attrNameLst>
                                          <p:attrName>style.visibility</p:attrName>
                                        </p:attrNameLst>
                                      </p:cBhvr>
                                      <p:to>
                                        <p:strVal val="visible"/>
                                      </p:to>
                                    </p:set>
                                    <p:animEffect transition="in" filter="wipe(left)">
                                      <p:cBhvr>
                                        <p:cTn id="56" dur="500"/>
                                        <p:tgtEl>
                                          <p:spTgt spid="108547">
                                            <p:txEl>
                                              <p:pRg st="4" end="4"/>
                                            </p:txEl>
                                          </p:spTgt>
                                        </p:tgtEl>
                                      </p:cBhvr>
                                    </p:animEffect>
                                  </p:childTnLst>
                                </p:cTn>
                              </p:par>
                              <p:par>
                                <p:cTn id="57" presetID="10" presetClass="exit" presetSubtype="0" fill="hold" grpId="3" nodeType="withEffect">
                                  <p:stCondLst>
                                    <p:cond delay="0"/>
                                  </p:stCondLst>
                                  <p:childTnLst>
                                    <p:animEffect transition="out" filter="fade">
                                      <p:cBhvr>
                                        <p:cTn id="58" dur="500"/>
                                        <p:tgtEl>
                                          <p:spTgt spid="108593"/>
                                        </p:tgtEl>
                                      </p:cBhvr>
                                    </p:animEffect>
                                    <p:set>
                                      <p:cBhvr>
                                        <p:cTn id="59" dur="1" fill="hold">
                                          <p:stCondLst>
                                            <p:cond delay="499"/>
                                          </p:stCondLst>
                                        </p:cTn>
                                        <p:tgtEl>
                                          <p:spTgt spid="108593"/>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108594"/>
                                        </p:tgtEl>
                                      </p:cBhvr>
                                    </p:animEffect>
                                    <p:set>
                                      <p:cBhvr>
                                        <p:cTn id="62" dur="1" fill="hold">
                                          <p:stCondLst>
                                            <p:cond delay="499"/>
                                          </p:stCondLst>
                                        </p:cTn>
                                        <p:tgtEl>
                                          <p:spTgt spid="108594"/>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08547">
                                            <p:txEl>
                                              <p:pRg st="5" end="5"/>
                                            </p:txEl>
                                          </p:spTgt>
                                        </p:tgtEl>
                                        <p:attrNameLst>
                                          <p:attrName>style.visibility</p:attrName>
                                        </p:attrNameLst>
                                      </p:cBhvr>
                                      <p:to>
                                        <p:strVal val="visible"/>
                                      </p:to>
                                    </p:set>
                                    <p:animEffect transition="in" filter="wipe(left)">
                                      <p:cBhvr>
                                        <p:cTn id="67" dur="500"/>
                                        <p:tgtEl>
                                          <p:spTgt spid="108547">
                                            <p:txEl>
                                              <p:pRg st="5" end="5"/>
                                            </p:txEl>
                                          </p:spTgt>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08592"/>
                                        </p:tgtEl>
                                        <p:attrNameLst>
                                          <p:attrName>style.visibility</p:attrName>
                                        </p:attrNameLst>
                                      </p:cBhvr>
                                      <p:to>
                                        <p:strVal val="visible"/>
                                      </p:to>
                                    </p:set>
                                    <p:animEffect transition="in" filter="fade">
                                      <p:cBhvr>
                                        <p:cTn id="70" dur="500"/>
                                        <p:tgtEl>
                                          <p:spTgt spid="108592"/>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08547">
                                            <p:txEl>
                                              <p:pRg st="6" end="6"/>
                                            </p:txEl>
                                          </p:spTgt>
                                        </p:tgtEl>
                                        <p:attrNameLst>
                                          <p:attrName>style.visibility</p:attrName>
                                        </p:attrNameLst>
                                      </p:cBhvr>
                                      <p:to>
                                        <p:strVal val="visible"/>
                                      </p:to>
                                    </p:set>
                                    <p:animEffect transition="in" filter="wipe(left)">
                                      <p:cBhvr>
                                        <p:cTn id="75" dur="500"/>
                                        <p:tgtEl>
                                          <p:spTgt spid="108547">
                                            <p:txEl>
                                              <p:pRg st="6" end="6"/>
                                            </p:txEl>
                                          </p:spTgt>
                                        </p:tgtEl>
                                      </p:cBhvr>
                                    </p:animEffect>
                                  </p:childTnLst>
                                </p:cTn>
                              </p:par>
                              <p:par>
                                <p:cTn id="76" presetID="10" presetClass="exit" presetSubtype="0" fill="hold" grpId="1" nodeType="withEffect">
                                  <p:stCondLst>
                                    <p:cond delay="0"/>
                                  </p:stCondLst>
                                  <p:childTnLst>
                                    <p:animEffect transition="out" filter="fade">
                                      <p:cBhvr>
                                        <p:cTn id="77" dur="500"/>
                                        <p:tgtEl>
                                          <p:spTgt spid="108592"/>
                                        </p:tgtEl>
                                      </p:cBhvr>
                                    </p:animEffect>
                                    <p:set>
                                      <p:cBhvr>
                                        <p:cTn id="78" dur="1" fill="hold">
                                          <p:stCondLst>
                                            <p:cond delay="499"/>
                                          </p:stCondLst>
                                        </p:cTn>
                                        <p:tgtEl>
                                          <p:spTgt spid="108592"/>
                                        </p:tgtEl>
                                        <p:attrNameLst>
                                          <p:attrName>style.visibility</p:attrName>
                                        </p:attrNameLst>
                                      </p:cBhvr>
                                      <p:to>
                                        <p:strVal val="hidden"/>
                                      </p:to>
                                    </p:set>
                                  </p:childTnLst>
                                </p:cTn>
                              </p:par>
                              <p:par>
                                <p:cTn id="79" presetID="10" presetClass="entr" presetSubtype="0" fill="hold" grpId="0" nodeType="withEffect">
                                  <p:stCondLst>
                                    <p:cond delay="0"/>
                                  </p:stCondLst>
                                  <p:childTnLst>
                                    <p:set>
                                      <p:cBhvr>
                                        <p:cTn id="80" dur="1" fill="hold">
                                          <p:stCondLst>
                                            <p:cond delay="0"/>
                                          </p:stCondLst>
                                        </p:cTn>
                                        <p:tgtEl>
                                          <p:spTgt spid="108591"/>
                                        </p:tgtEl>
                                        <p:attrNameLst>
                                          <p:attrName>style.visibility</p:attrName>
                                        </p:attrNameLst>
                                      </p:cBhvr>
                                      <p:to>
                                        <p:strVal val="visible"/>
                                      </p:to>
                                    </p:set>
                                    <p:animEffect transition="in" filter="fade">
                                      <p:cBhvr>
                                        <p:cTn id="81" dur="500"/>
                                        <p:tgtEl>
                                          <p:spTgt spid="108591"/>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08547">
                                            <p:txEl>
                                              <p:pRg st="7" end="7"/>
                                            </p:txEl>
                                          </p:spTgt>
                                        </p:tgtEl>
                                        <p:attrNameLst>
                                          <p:attrName>style.visibility</p:attrName>
                                        </p:attrNameLst>
                                      </p:cBhvr>
                                      <p:to>
                                        <p:strVal val="visible"/>
                                      </p:to>
                                    </p:set>
                                    <p:animEffect transition="in" filter="wipe(left)">
                                      <p:cBhvr>
                                        <p:cTn id="86" dur="500"/>
                                        <p:tgtEl>
                                          <p:spTgt spid="108547">
                                            <p:txEl>
                                              <p:pRg st="7" end="7"/>
                                            </p:txEl>
                                          </p:spTgt>
                                        </p:tgtEl>
                                      </p:cBhvr>
                                    </p:animEffect>
                                  </p:childTnLst>
                                </p:cTn>
                              </p:par>
                              <p:par>
                                <p:cTn id="87" presetID="10" presetClass="entr" presetSubtype="0" fill="hold" grpId="2" nodeType="withEffect">
                                  <p:stCondLst>
                                    <p:cond delay="0"/>
                                  </p:stCondLst>
                                  <p:childTnLst>
                                    <p:set>
                                      <p:cBhvr>
                                        <p:cTn id="88" dur="1" fill="hold">
                                          <p:stCondLst>
                                            <p:cond delay="0"/>
                                          </p:stCondLst>
                                        </p:cTn>
                                        <p:tgtEl>
                                          <p:spTgt spid="108592"/>
                                        </p:tgtEl>
                                        <p:attrNameLst>
                                          <p:attrName>style.visibility</p:attrName>
                                        </p:attrNameLst>
                                      </p:cBhvr>
                                      <p:to>
                                        <p:strVal val="visible"/>
                                      </p:to>
                                    </p:set>
                                    <p:animEffect transition="in" filter="fade">
                                      <p:cBhvr>
                                        <p:cTn id="89" dur="500"/>
                                        <p:tgtEl>
                                          <p:spTgt spid="108592"/>
                                        </p:tgtEl>
                                      </p:cBhvr>
                                    </p:animEffect>
                                  </p:childTnLst>
                                </p:cTn>
                              </p:par>
                            </p:childTnLst>
                          </p:cTn>
                        </p:par>
                      </p:childTnLst>
                    </p:cTn>
                  </p:par>
                  <p:par>
                    <p:cTn id="90" fill="hold">
                      <p:stCondLst>
                        <p:cond delay="indefinite"/>
                      </p:stCondLst>
                      <p:childTnLst>
                        <p:par>
                          <p:cTn id="91" fill="hold">
                            <p:stCondLst>
                              <p:cond delay="0"/>
                            </p:stCondLst>
                            <p:childTnLst>
                              <p:par>
                                <p:cTn id="92" presetID="18" presetClass="entr" presetSubtype="9" fill="hold" nodeType="click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strips(upLeft)">
                                      <p:cBhvr>
                                        <p:cTn id="94" dur="500"/>
                                        <p:tgtEl>
                                          <p:spTgt spid="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08586"/>
                                        </p:tgtEl>
                                        <p:attrNameLst>
                                          <p:attrName>style.visibility</p:attrName>
                                        </p:attrNameLst>
                                      </p:cBhvr>
                                      <p:to>
                                        <p:strVal val="visible"/>
                                      </p:to>
                                    </p:set>
                                    <p:animEffect transition="in" filter="fade">
                                      <p:cBhvr>
                                        <p:cTn id="97" dur="500"/>
                                        <p:tgtEl>
                                          <p:spTgt spid="108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94" grpId="0" animBg="1"/>
      <p:bldP spid="108594" grpId="1" animBg="1"/>
      <p:bldP spid="108593" grpId="0" uiExpand="1" animBg="1"/>
      <p:bldP spid="108593" grpId="1" animBg="1"/>
      <p:bldP spid="108593" grpId="2" animBg="1"/>
      <p:bldP spid="108593" grpId="3" animBg="1"/>
      <p:bldP spid="108591" grpId="0" animBg="1"/>
      <p:bldP spid="108592" grpId="0" animBg="1"/>
      <p:bldP spid="108592" grpId="1" animBg="1"/>
      <p:bldP spid="108592" grpId="2" animBg="1"/>
      <p:bldP spid="108586" grpId="0" animBg="1"/>
      <p:bldP spid="108547" grpId="0" uiExpand="1" build="p" bldLvl="5"/>
      <p:bldP spid="108582" grpId="0"/>
      <p:bldP spid="108583" grpId="0"/>
      <p:bldP spid="108584" grpId="0"/>
      <p:bldP spid="10858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p:nvPr>
        </p:nvSpPr>
        <p:spPr>
          <a:xfrm>
            <a:off x="74723" y="34159"/>
            <a:ext cx="9069277" cy="661061"/>
          </a:xfrm>
        </p:spPr>
        <p:txBody>
          <a:bodyPr>
            <a:normAutofit/>
          </a:bodyPr>
          <a:lstStyle/>
          <a:p>
            <a:pPr algn="l" eaLnBrk="1" hangingPunct="1">
              <a:defRPr/>
            </a:pPr>
            <a:r>
              <a:rPr lang="en-US" dirty="0">
                <a:solidFill>
                  <a:schemeClr val="accent6">
                    <a:lumMod val="50000"/>
                  </a:schemeClr>
                </a:solidFill>
              </a:rPr>
              <a:t>Active Learning 1 			</a:t>
            </a:r>
            <a:r>
              <a:rPr lang="en-US" dirty="0">
                <a:solidFill>
                  <a:srgbClr val="AE1221"/>
                </a:solidFill>
              </a:rPr>
              <a:t>Analysis of Trade</a:t>
            </a:r>
            <a:endParaRPr lang="en-US" sz="4800" dirty="0">
              <a:solidFill>
                <a:srgbClr val="CC9900"/>
              </a:solidFill>
              <a:cs typeface="Arial" charset="0"/>
            </a:endParaRPr>
          </a:p>
        </p:txBody>
      </p:sp>
      <p:sp>
        <p:nvSpPr>
          <p:cNvPr id="73728" name="Content Placeholder 73727"/>
          <p:cNvSpPr>
            <a:spLocks noGrp="1"/>
          </p:cNvSpPr>
          <p:nvPr>
            <p:ph idx="1"/>
          </p:nvPr>
        </p:nvSpPr>
        <p:spPr>
          <a:xfrm>
            <a:off x="347241" y="914400"/>
            <a:ext cx="4043784" cy="5534025"/>
          </a:xfrm>
        </p:spPr>
        <p:txBody>
          <a:bodyPr>
            <a:normAutofit/>
          </a:bodyPr>
          <a:lstStyle/>
          <a:p>
            <a:pPr marL="0" indent="0">
              <a:buNone/>
            </a:pPr>
            <a:r>
              <a:rPr lang="en-US" sz="2800" dirty="0">
                <a:solidFill>
                  <a:schemeClr val="accent6">
                    <a:lumMod val="50000"/>
                  </a:schemeClr>
                </a:solidFill>
              </a:rPr>
              <a:t>Without trade,</a:t>
            </a:r>
            <a:br>
              <a:rPr lang="en-US" sz="2800" dirty="0">
                <a:solidFill>
                  <a:schemeClr val="accent6">
                    <a:lumMod val="50000"/>
                  </a:schemeClr>
                </a:solidFill>
              </a:rPr>
            </a:br>
            <a:r>
              <a:rPr lang="en-US" sz="2800" dirty="0">
                <a:solidFill>
                  <a:schemeClr val="accent6">
                    <a:lumMod val="50000"/>
                  </a:schemeClr>
                </a:solidFill>
              </a:rPr>
              <a:t>P</a:t>
            </a:r>
            <a:r>
              <a:rPr lang="en-US" sz="2800" baseline="-25000" dirty="0">
                <a:solidFill>
                  <a:schemeClr val="accent6">
                    <a:lumMod val="50000"/>
                  </a:schemeClr>
                </a:solidFill>
              </a:rPr>
              <a:t>D</a:t>
            </a:r>
            <a:r>
              <a:rPr lang="en-US" sz="2800" dirty="0">
                <a:solidFill>
                  <a:schemeClr val="accent6">
                    <a:lumMod val="50000"/>
                  </a:schemeClr>
                </a:solidFill>
              </a:rPr>
              <a:t> = $3000, Q = 400</a:t>
            </a:r>
          </a:p>
          <a:p>
            <a:pPr marL="0" indent="0">
              <a:buNone/>
            </a:pPr>
            <a:r>
              <a:rPr lang="en-US" sz="2800" dirty="0">
                <a:solidFill>
                  <a:schemeClr val="accent6">
                    <a:lumMod val="50000"/>
                  </a:schemeClr>
                </a:solidFill>
              </a:rPr>
              <a:t>In world markets, </a:t>
            </a:r>
            <a:br>
              <a:rPr lang="en-US" sz="2800" dirty="0">
                <a:solidFill>
                  <a:schemeClr val="accent6">
                    <a:lumMod val="50000"/>
                  </a:schemeClr>
                </a:solidFill>
              </a:rPr>
            </a:br>
            <a:r>
              <a:rPr lang="en-US" sz="2800" dirty="0">
                <a:solidFill>
                  <a:schemeClr val="accent6">
                    <a:lumMod val="50000"/>
                  </a:schemeClr>
                </a:solidFill>
              </a:rPr>
              <a:t>P</a:t>
            </a:r>
            <a:r>
              <a:rPr lang="en-US" sz="2800" baseline="-25000" dirty="0">
                <a:solidFill>
                  <a:schemeClr val="accent6">
                    <a:lumMod val="50000"/>
                  </a:schemeClr>
                </a:solidFill>
              </a:rPr>
              <a:t>W</a:t>
            </a:r>
            <a:r>
              <a:rPr lang="en-US" sz="2800" dirty="0">
                <a:solidFill>
                  <a:schemeClr val="accent6">
                    <a:lumMod val="50000"/>
                  </a:schemeClr>
                </a:solidFill>
              </a:rPr>
              <a:t> = $1500 </a:t>
            </a:r>
          </a:p>
          <a:p>
            <a:r>
              <a:rPr lang="en-US" sz="2700" dirty="0"/>
              <a:t>Under free trade, </a:t>
            </a:r>
            <a:br>
              <a:rPr lang="en-US" sz="2700" dirty="0"/>
            </a:br>
            <a:r>
              <a:rPr lang="en-US" sz="2700" dirty="0"/>
              <a:t>how many TVs </a:t>
            </a:r>
            <a:br>
              <a:rPr lang="en-US" sz="2700" dirty="0"/>
            </a:br>
            <a:r>
              <a:rPr lang="en-US" sz="2700" dirty="0"/>
              <a:t>will the country </a:t>
            </a:r>
            <a:br>
              <a:rPr lang="en-US" sz="2700" dirty="0"/>
            </a:br>
            <a:r>
              <a:rPr lang="en-US" sz="2700" dirty="0"/>
              <a:t>import or export?</a:t>
            </a:r>
          </a:p>
          <a:p>
            <a:endParaRPr lang="en-US" sz="2700" dirty="0"/>
          </a:p>
          <a:p>
            <a:r>
              <a:rPr lang="en-US" sz="2700" dirty="0"/>
              <a:t>Identify CS, PS, and total surplus without trade, and with trade. </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9</a:t>
            </a:fld>
            <a:endParaRPr lang="en-US"/>
          </a:p>
        </p:txBody>
      </p:sp>
      <p:sp>
        <p:nvSpPr>
          <p:cNvPr id="3" name="Footer Placeholder 2"/>
          <p:cNvSpPr>
            <a:spLocks noGrp="1"/>
          </p:cNvSpPr>
          <p:nvPr>
            <p:ph type="ftr" sz="quarter" idx="11"/>
          </p:nvPr>
        </p:nvSpPr>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grpSp>
        <p:nvGrpSpPr>
          <p:cNvPr id="7" name="Group 7"/>
          <p:cNvGrpSpPr>
            <a:grpSpLocks/>
          </p:cNvGrpSpPr>
          <p:nvPr/>
        </p:nvGrpSpPr>
        <p:grpSpPr bwMode="auto">
          <a:xfrm>
            <a:off x="4391025" y="1520825"/>
            <a:ext cx="4298950" cy="4086225"/>
            <a:chOff x="2563" y="1070"/>
            <a:chExt cx="2708" cy="2574"/>
          </a:xfrm>
        </p:grpSpPr>
        <p:grpSp>
          <p:nvGrpSpPr>
            <p:cNvPr id="8" name="Group 8"/>
            <p:cNvGrpSpPr>
              <a:grpSpLocks/>
            </p:cNvGrpSpPr>
            <p:nvPr/>
          </p:nvGrpSpPr>
          <p:grpSpPr bwMode="auto">
            <a:xfrm>
              <a:off x="2682" y="1303"/>
              <a:ext cx="2382" cy="2202"/>
              <a:chOff x="2424" y="1167"/>
              <a:chExt cx="2400" cy="2079"/>
            </a:xfrm>
          </p:grpSpPr>
          <p:sp>
            <p:nvSpPr>
              <p:cNvPr id="11" name="Line 9"/>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12" name="Line 10"/>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9" name="Text Box 11"/>
            <p:cNvSpPr txBox="1">
              <a:spLocks noChangeArrowheads="1"/>
            </p:cNvSpPr>
            <p:nvPr/>
          </p:nvSpPr>
          <p:spPr bwMode="auto">
            <a:xfrm>
              <a:off x="2563" y="1070"/>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10" name="Text Box 12"/>
            <p:cNvSpPr txBox="1">
              <a:spLocks noChangeArrowheads="1"/>
            </p:cNvSpPr>
            <p:nvPr/>
          </p:nvSpPr>
          <p:spPr bwMode="auto">
            <a:xfrm>
              <a:off x="5038" y="336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13" name="Group 13"/>
          <p:cNvGrpSpPr>
            <a:grpSpLocks/>
          </p:cNvGrpSpPr>
          <p:nvPr/>
        </p:nvGrpSpPr>
        <p:grpSpPr bwMode="auto">
          <a:xfrm>
            <a:off x="4583113" y="2149475"/>
            <a:ext cx="3821112" cy="2962275"/>
            <a:chOff x="2680" y="1462"/>
            <a:chExt cx="2407" cy="1866"/>
          </a:xfrm>
        </p:grpSpPr>
        <p:sp>
          <p:nvSpPr>
            <p:cNvPr id="14" name="Text Box 14"/>
            <p:cNvSpPr txBox="1">
              <a:spLocks noChangeArrowheads="1"/>
            </p:cNvSpPr>
            <p:nvPr/>
          </p:nvSpPr>
          <p:spPr bwMode="auto">
            <a:xfrm>
              <a:off x="4854" y="3049"/>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15" name="Line 15"/>
            <p:cNvSpPr>
              <a:spLocks noChangeShapeType="1"/>
            </p:cNvSpPr>
            <p:nvPr/>
          </p:nvSpPr>
          <p:spPr bwMode="auto">
            <a:xfrm>
              <a:off x="2680" y="1462"/>
              <a:ext cx="2213" cy="1715"/>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16" name="Group 16"/>
          <p:cNvGrpSpPr>
            <a:grpSpLocks/>
          </p:cNvGrpSpPr>
          <p:nvPr/>
        </p:nvGrpSpPr>
        <p:grpSpPr bwMode="auto">
          <a:xfrm>
            <a:off x="4584700" y="2232025"/>
            <a:ext cx="3879850" cy="3148013"/>
            <a:chOff x="2685" y="1518"/>
            <a:chExt cx="2444" cy="1983"/>
          </a:xfrm>
        </p:grpSpPr>
        <p:sp>
          <p:nvSpPr>
            <p:cNvPr id="17" name="Text Box 17"/>
            <p:cNvSpPr txBox="1">
              <a:spLocks noChangeArrowheads="1"/>
            </p:cNvSpPr>
            <p:nvPr/>
          </p:nvSpPr>
          <p:spPr bwMode="auto">
            <a:xfrm>
              <a:off x="4896" y="1518"/>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18" name="Line 18"/>
            <p:cNvSpPr>
              <a:spLocks noChangeShapeType="1"/>
            </p:cNvSpPr>
            <p:nvPr/>
          </p:nvSpPr>
          <p:spPr bwMode="auto">
            <a:xfrm flipV="1">
              <a:off x="2685" y="1740"/>
              <a:ext cx="2280" cy="1761"/>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19" name="Group 19"/>
          <p:cNvGrpSpPr>
            <a:grpSpLocks/>
          </p:cNvGrpSpPr>
          <p:nvPr/>
        </p:nvGrpSpPr>
        <p:grpSpPr bwMode="auto">
          <a:xfrm>
            <a:off x="3503613" y="4391025"/>
            <a:ext cx="4716462" cy="381000"/>
            <a:chOff x="2207" y="2731"/>
            <a:chExt cx="2971" cy="240"/>
          </a:xfrm>
        </p:grpSpPr>
        <p:sp>
          <p:nvSpPr>
            <p:cNvPr id="20" name="Line 20"/>
            <p:cNvSpPr>
              <a:spLocks noChangeShapeType="1"/>
            </p:cNvSpPr>
            <p:nvPr/>
          </p:nvSpPr>
          <p:spPr bwMode="auto">
            <a:xfrm>
              <a:off x="2884" y="2854"/>
              <a:ext cx="2294" cy="0"/>
            </a:xfrm>
            <a:prstGeom prst="line">
              <a:avLst/>
            </a:prstGeom>
            <a:noFill/>
            <a:ln w="28575">
              <a:solidFill>
                <a:srgbClr val="CC0000"/>
              </a:solidFill>
              <a:round/>
              <a:headEnd/>
              <a:tailEnd/>
            </a:ln>
          </p:spPr>
          <p:txBody>
            <a:bodyPr/>
            <a:lstStyle/>
            <a:p>
              <a:endParaRPr lang="en-US">
                <a:latin typeface="Arial"/>
                <a:cs typeface="Arial"/>
              </a:endParaRPr>
            </a:p>
          </p:txBody>
        </p:sp>
        <p:sp>
          <p:nvSpPr>
            <p:cNvPr id="21" name="Text Box 21"/>
            <p:cNvSpPr txBox="1">
              <a:spLocks noChangeArrowheads="1"/>
            </p:cNvSpPr>
            <p:nvPr/>
          </p:nvSpPr>
          <p:spPr bwMode="auto">
            <a:xfrm>
              <a:off x="2207" y="2731"/>
              <a:ext cx="669"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$1500</a:t>
              </a:r>
            </a:p>
          </p:txBody>
        </p:sp>
      </p:grpSp>
      <p:grpSp>
        <p:nvGrpSpPr>
          <p:cNvPr id="22" name="Group 22"/>
          <p:cNvGrpSpPr>
            <a:grpSpLocks/>
          </p:cNvGrpSpPr>
          <p:nvPr/>
        </p:nvGrpSpPr>
        <p:grpSpPr bwMode="auto">
          <a:xfrm>
            <a:off x="5251450" y="4524375"/>
            <a:ext cx="731838" cy="1258888"/>
            <a:chOff x="3308" y="2815"/>
            <a:chExt cx="461" cy="793"/>
          </a:xfrm>
        </p:grpSpPr>
        <p:sp>
          <p:nvSpPr>
            <p:cNvPr id="23" name="Line 23"/>
            <p:cNvSpPr>
              <a:spLocks noChangeShapeType="1"/>
            </p:cNvSpPr>
            <p:nvPr/>
          </p:nvSpPr>
          <p:spPr bwMode="auto">
            <a:xfrm>
              <a:off x="3537" y="2852"/>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4" name="Oval 24"/>
            <p:cNvSpPr>
              <a:spLocks noChangeAspect="1" noChangeArrowheads="1"/>
            </p:cNvSpPr>
            <p:nvPr/>
          </p:nvSpPr>
          <p:spPr bwMode="auto">
            <a:xfrm>
              <a:off x="3496" y="2815"/>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5" name="Text Box 25"/>
            <p:cNvSpPr txBox="1">
              <a:spLocks noChangeArrowheads="1"/>
            </p:cNvSpPr>
            <p:nvPr/>
          </p:nvSpPr>
          <p:spPr bwMode="auto">
            <a:xfrm>
              <a:off x="3308" y="3368"/>
              <a:ext cx="461"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200</a:t>
              </a:r>
            </a:p>
          </p:txBody>
        </p:sp>
      </p:grpSp>
      <p:grpSp>
        <p:nvGrpSpPr>
          <p:cNvPr id="26" name="Group 26"/>
          <p:cNvGrpSpPr>
            <a:grpSpLocks/>
          </p:cNvGrpSpPr>
          <p:nvPr/>
        </p:nvGrpSpPr>
        <p:grpSpPr bwMode="auto">
          <a:xfrm>
            <a:off x="3536950" y="3584575"/>
            <a:ext cx="3511550" cy="2200275"/>
            <a:chOff x="2228" y="2223"/>
            <a:chExt cx="2212" cy="1386"/>
          </a:xfrm>
        </p:grpSpPr>
        <p:grpSp>
          <p:nvGrpSpPr>
            <p:cNvPr id="27" name="Group 27"/>
            <p:cNvGrpSpPr>
              <a:grpSpLocks/>
            </p:cNvGrpSpPr>
            <p:nvPr/>
          </p:nvGrpSpPr>
          <p:grpSpPr bwMode="auto">
            <a:xfrm>
              <a:off x="2883" y="2343"/>
              <a:ext cx="1321" cy="1012"/>
              <a:chOff x="3034" y="2356"/>
              <a:chExt cx="552" cy="560"/>
            </a:xfrm>
          </p:grpSpPr>
          <p:sp>
            <p:nvSpPr>
              <p:cNvPr id="31" name="Line 28"/>
              <p:cNvSpPr>
                <a:spLocks noChangeShapeType="1"/>
              </p:cNvSpPr>
              <p:nvPr/>
            </p:nvSpPr>
            <p:spPr bwMode="auto">
              <a:xfrm>
                <a:off x="3034" y="2356"/>
                <a:ext cx="552"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2" name="Line 29"/>
              <p:cNvSpPr>
                <a:spLocks noChangeShapeType="1"/>
              </p:cNvSpPr>
              <p:nvPr/>
            </p:nvSpPr>
            <p:spPr bwMode="auto">
              <a:xfrm>
                <a:off x="3586" y="2356"/>
                <a:ext cx="0" cy="560"/>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8" name="Oval 30"/>
            <p:cNvSpPr>
              <a:spLocks noChangeAspect="1" noChangeArrowheads="1"/>
            </p:cNvSpPr>
            <p:nvPr/>
          </p:nvSpPr>
          <p:spPr bwMode="auto">
            <a:xfrm>
              <a:off x="4161" y="2304"/>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9" name="Text Box 31"/>
            <p:cNvSpPr txBox="1">
              <a:spLocks noChangeArrowheads="1"/>
            </p:cNvSpPr>
            <p:nvPr/>
          </p:nvSpPr>
          <p:spPr bwMode="auto">
            <a:xfrm>
              <a:off x="2228" y="2223"/>
              <a:ext cx="646"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$3000</a:t>
              </a:r>
            </a:p>
          </p:txBody>
        </p:sp>
        <p:sp>
          <p:nvSpPr>
            <p:cNvPr id="30" name="Text Box 32"/>
            <p:cNvSpPr txBox="1">
              <a:spLocks noChangeArrowheads="1"/>
            </p:cNvSpPr>
            <p:nvPr/>
          </p:nvSpPr>
          <p:spPr bwMode="auto">
            <a:xfrm>
              <a:off x="3969" y="3369"/>
              <a:ext cx="471"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400</a:t>
              </a:r>
            </a:p>
          </p:txBody>
        </p:sp>
      </p:grpSp>
      <p:grpSp>
        <p:nvGrpSpPr>
          <p:cNvPr id="33" name="Group 33"/>
          <p:cNvGrpSpPr>
            <a:grpSpLocks/>
          </p:cNvGrpSpPr>
          <p:nvPr/>
        </p:nvGrpSpPr>
        <p:grpSpPr bwMode="auto">
          <a:xfrm>
            <a:off x="7353300" y="4519613"/>
            <a:ext cx="757238" cy="1263650"/>
            <a:chOff x="4632" y="2812"/>
            <a:chExt cx="477" cy="796"/>
          </a:xfrm>
        </p:grpSpPr>
        <p:sp>
          <p:nvSpPr>
            <p:cNvPr id="34" name="Line 34"/>
            <p:cNvSpPr>
              <a:spLocks noChangeShapeType="1"/>
            </p:cNvSpPr>
            <p:nvPr/>
          </p:nvSpPr>
          <p:spPr bwMode="auto">
            <a:xfrm>
              <a:off x="4870" y="2853"/>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5" name="Oval 35"/>
            <p:cNvSpPr>
              <a:spLocks noChangeAspect="1" noChangeArrowheads="1"/>
            </p:cNvSpPr>
            <p:nvPr/>
          </p:nvSpPr>
          <p:spPr bwMode="auto">
            <a:xfrm>
              <a:off x="4828" y="2812"/>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6" name="Text Box 36"/>
            <p:cNvSpPr txBox="1">
              <a:spLocks noChangeArrowheads="1"/>
            </p:cNvSpPr>
            <p:nvPr/>
          </p:nvSpPr>
          <p:spPr bwMode="auto">
            <a:xfrm>
              <a:off x="4632" y="3368"/>
              <a:ext cx="47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600</a:t>
              </a:r>
            </a:p>
          </p:txBody>
        </p:sp>
      </p:grpSp>
      <p:sp>
        <p:nvSpPr>
          <p:cNvPr id="37" name="Text Box 37"/>
          <p:cNvSpPr txBox="1">
            <a:spLocks noChangeArrowheads="1"/>
          </p:cNvSpPr>
          <p:nvPr/>
        </p:nvSpPr>
        <p:spPr bwMode="auto">
          <a:xfrm>
            <a:off x="5646738" y="16002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a:latin typeface="Arial"/>
                <a:cs typeface="Arial"/>
              </a:rPr>
              <a:t>Plasma TVs</a:t>
            </a:r>
          </a:p>
        </p:txBody>
      </p:sp>
      <p:sp>
        <p:nvSpPr>
          <p:cNvPr id="38" name="Rectangle 44"/>
          <p:cNvSpPr>
            <a:spLocks noChangeArrowheads="1"/>
          </p:cNvSpPr>
          <p:nvPr/>
        </p:nvSpPr>
        <p:spPr bwMode="auto">
          <a:xfrm>
            <a:off x="6351588" y="5416550"/>
            <a:ext cx="630237" cy="377825"/>
          </a:xfrm>
          <a:prstGeom prst="rect">
            <a:avLst/>
          </a:prstGeom>
          <a:noFill/>
          <a:ln w="12700">
            <a:solidFill>
              <a:srgbClr val="FF6600"/>
            </a:solidFill>
            <a:miter lim="800000"/>
            <a:headEnd/>
            <a:tailEnd/>
          </a:ln>
        </p:spPr>
        <p:txBody>
          <a:bodyPr wrap="none" anchor="ctr"/>
          <a:lstStyle/>
          <a:p>
            <a:endParaRPr lang="en-US">
              <a:latin typeface="Arial"/>
              <a:cs typeface="Arial"/>
            </a:endParaRPr>
          </a:p>
        </p:txBody>
      </p:sp>
      <p:sp>
        <p:nvSpPr>
          <p:cNvPr id="39" name="Rectangle 45"/>
          <p:cNvSpPr>
            <a:spLocks noChangeArrowheads="1"/>
          </p:cNvSpPr>
          <p:nvPr/>
        </p:nvSpPr>
        <p:spPr bwMode="auto">
          <a:xfrm>
            <a:off x="3532188" y="3587750"/>
            <a:ext cx="977900" cy="377825"/>
          </a:xfrm>
          <a:prstGeom prst="rect">
            <a:avLst/>
          </a:prstGeom>
          <a:noFill/>
          <a:ln w="12700">
            <a:solidFill>
              <a:srgbClr val="FF6600"/>
            </a:solidFill>
            <a:miter lim="800000"/>
            <a:headEnd/>
            <a:tailEnd/>
          </a:ln>
        </p:spPr>
        <p:txBody>
          <a:bodyPr wrap="none" anchor="ctr"/>
          <a:lstStyle/>
          <a:p>
            <a:endParaRPr lang="en-US">
              <a:latin typeface="Arial"/>
              <a:cs typeface="Arial"/>
            </a:endParaRPr>
          </a:p>
        </p:txBody>
      </p:sp>
      <p:sp>
        <p:nvSpPr>
          <p:cNvPr id="40" name="Rectangle 46"/>
          <p:cNvSpPr>
            <a:spLocks noChangeArrowheads="1"/>
          </p:cNvSpPr>
          <p:nvPr/>
        </p:nvSpPr>
        <p:spPr bwMode="auto">
          <a:xfrm>
            <a:off x="3541713" y="4397375"/>
            <a:ext cx="977900" cy="377825"/>
          </a:xfrm>
          <a:prstGeom prst="rect">
            <a:avLst/>
          </a:prstGeom>
          <a:noFill/>
          <a:ln w="12700">
            <a:solidFill>
              <a:srgbClr val="FF6600"/>
            </a:solidFill>
            <a:miter lim="800000"/>
            <a:headEn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414584236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idx="4294967295"/>
          </p:nvPr>
        </p:nvSpPr>
        <p:spPr>
          <a:xfrm>
            <a:off x="373063" y="0"/>
            <a:ext cx="8770937" cy="444500"/>
          </a:xfrm>
        </p:spPr>
        <p:txBody>
          <a:bodyPr>
            <a:noAutofit/>
          </a:bodyPr>
          <a:lstStyle/>
          <a:p>
            <a:pPr algn="l" eaLnBrk="1" hangingPunct="1">
              <a:defRPr/>
            </a:pPr>
            <a:r>
              <a:rPr lang="en-US" sz="3200" dirty="0">
                <a:solidFill>
                  <a:schemeClr val="accent6">
                    <a:lumMod val="50000"/>
                  </a:schemeClr>
                </a:solidFill>
              </a:rPr>
              <a:t>Active Learning 1 			</a:t>
            </a:r>
            <a:r>
              <a:rPr lang="en-US" sz="3200" dirty="0">
                <a:solidFill>
                  <a:srgbClr val="AE1221"/>
                </a:solidFill>
              </a:rPr>
              <a:t>Answers</a:t>
            </a:r>
            <a:endParaRPr lang="en-US" sz="5400" dirty="0">
              <a:solidFill>
                <a:srgbClr val="CC9900"/>
              </a:solidFill>
              <a:cs typeface="Arial" charset="0"/>
            </a:endParaRPr>
          </a:p>
        </p:txBody>
      </p:sp>
      <p:sp>
        <p:nvSpPr>
          <p:cNvPr id="4" name="Slide Number Placeholder 3"/>
          <p:cNvSpPr>
            <a:spLocks noGrp="1"/>
          </p:cNvSpPr>
          <p:nvPr>
            <p:ph type="sldNum" sz="quarter" idx="4294967295"/>
          </p:nvPr>
        </p:nvSpPr>
        <p:spPr>
          <a:xfrm>
            <a:off x="8623300" y="6473825"/>
            <a:ext cx="520700" cy="379413"/>
          </a:xfrm>
        </p:spPr>
        <p:txBody>
          <a:bodyPr/>
          <a:lstStyle/>
          <a:p>
            <a:pPr>
              <a:defRPr/>
            </a:pPr>
            <a:fld id="{073C29DC-2178-4274-9150-45F8EBD31C2D}" type="slidenum">
              <a:rPr lang="en-US" smtClean="0"/>
              <a:pPr>
                <a:defRPr/>
              </a:pPr>
              <a:t>10</a:t>
            </a:fld>
            <a:endParaRPr lang="en-US"/>
          </a:p>
        </p:txBody>
      </p:sp>
      <p:sp>
        <p:nvSpPr>
          <p:cNvPr id="3" name="Footer Placeholder 2"/>
          <p:cNvSpPr>
            <a:spLocks noGrp="1"/>
          </p:cNvSpPr>
          <p:nvPr>
            <p:ph type="ftr" sz="quarter" idx="4294967295"/>
          </p:nvPr>
        </p:nvSpPr>
        <p:spPr>
          <a:xfrm>
            <a:off x="0" y="6400800"/>
            <a:ext cx="8615363" cy="515938"/>
          </a:xfrm>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Rectangle 43"/>
          <p:cNvSpPr>
            <a:spLocks noChangeArrowheads="1"/>
          </p:cNvSpPr>
          <p:nvPr/>
        </p:nvSpPr>
        <p:spPr bwMode="auto">
          <a:xfrm>
            <a:off x="601663" y="1143000"/>
            <a:ext cx="2935287" cy="4059238"/>
          </a:xfrm>
          <a:prstGeom prst="rect">
            <a:avLst/>
          </a:prstGeom>
          <a:noFill/>
          <a:ln w="9525">
            <a:noFill/>
            <a:miter lim="800000"/>
            <a:headEnd/>
            <a:tailEnd/>
          </a:ln>
        </p:spPr>
        <p:txBody>
          <a:bodyPr/>
          <a:lstStyle/>
          <a:p>
            <a:pPr>
              <a:lnSpc>
                <a:spcPct val="105000"/>
              </a:lnSpc>
              <a:spcBef>
                <a:spcPct val="45000"/>
              </a:spcBef>
              <a:buClr>
                <a:srgbClr val="339966"/>
              </a:buClr>
              <a:buSzPct val="120000"/>
              <a:buFont typeface="Wingdings" pitchFamily="2" charset="2"/>
              <a:buNone/>
            </a:pPr>
            <a:r>
              <a:rPr lang="en-US" sz="2800" dirty="0">
                <a:latin typeface="Arial"/>
                <a:cs typeface="Arial"/>
              </a:rPr>
              <a:t>Under free trade, </a:t>
            </a:r>
          </a:p>
          <a:p>
            <a:pPr marL="400050" lvl="1" indent="-285750">
              <a:lnSpc>
                <a:spcPct val="105000"/>
              </a:lnSpc>
              <a:spcBef>
                <a:spcPct val="15000"/>
              </a:spcBef>
              <a:buClr>
                <a:schemeClr val="tx1"/>
              </a:buClr>
              <a:buSzPct val="100000"/>
              <a:buFont typeface="Wingdings" pitchFamily="2" charset="2"/>
              <a:buChar char="§"/>
            </a:pPr>
            <a:r>
              <a:rPr lang="en-US" sz="2800" dirty="0">
                <a:latin typeface="Arial"/>
                <a:cs typeface="Arial"/>
              </a:rPr>
              <a:t>domestic </a:t>
            </a:r>
            <a:br>
              <a:rPr lang="en-US" sz="2800" dirty="0">
                <a:latin typeface="Arial"/>
                <a:cs typeface="Arial"/>
              </a:rPr>
            </a:br>
            <a:r>
              <a:rPr lang="en-US" sz="2800" dirty="0">
                <a:latin typeface="Arial"/>
                <a:cs typeface="Arial"/>
              </a:rPr>
              <a:t>consumers </a:t>
            </a:r>
            <a:br>
              <a:rPr lang="en-US" sz="2800" dirty="0">
                <a:latin typeface="Arial"/>
                <a:cs typeface="Arial"/>
              </a:rPr>
            </a:br>
            <a:r>
              <a:rPr lang="en-US" sz="2800" dirty="0">
                <a:latin typeface="Arial"/>
                <a:cs typeface="Arial"/>
              </a:rPr>
              <a:t>demand 600</a:t>
            </a:r>
          </a:p>
          <a:p>
            <a:pPr marL="400050" lvl="1" indent="-285750">
              <a:lnSpc>
                <a:spcPct val="105000"/>
              </a:lnSpc>
              <a:spcBef>
                <a:spcPct val="15000"/>
              </a:spcBef>
              <a:buClr>
                <a:schemeClr val="tx1"/>
              </a:buClr>
              <a:buSzPct val="100000"/>
              <a:buFont typeface="Wingdings" pitchFamily="2" charset="2"/>
              <a:buChar char="§"/>
            </a:pPr>
            <a:r>
              <a:rPr lang="en-US" sz="2800" dirty="0">
                <a:latin typeface="Arial"/>
                <a:cs typeface="Arial"/>
              </a:rPr>
              <a:t>domestic </a:t>
            </a:r>
            <a:br>
              <a:rPr lang="en-US" sz="2800" dirty="0">
                <a:latin typeface="Arial"/>
                <a:cs typeface="Arial"/>
              </a:rPr>
            </a:br>
            <a:r>
              <a:rPr lang="en-US" sz="2800" dirty="0">
                <a:latin typeface="Arial"/>
                <a:cs typeface="Arial"/>
              </a:rPr>
              <a:t>producers </a:t>
            </a:r>
            <a:br>
              <a:rPr lang="en-US" sz="2800" dirty="0">
                <a:latin typeface="Arial"/>
                <a:cs typeface="Arial"/>
              </a:rPr>
            </a:br>
            <a:r>
              <a:rPr lang="en-US" sz="2800" dirty="0">
                <a:latin typeface="Arial"/>
                <a:cs typeface="Arial"/>
              </a:rPr>
              <a:t>supply 200</a:t>
            </a:r>
          </a:p>
          <a:p>
            <a:pPr marL="400050" lvl="1" indent="-285750">
              <a:lnSpc>
                <a:spcPct val="105000"/>
              </a:lnSpc>
              <a:spcBef>
                <a:spcPct val="15000"/>
              </a:spcBef>
              <a:buClr>
                <a:schemeClr val="tx1"/>
              </a:buClr>
              <a:buSzPct val="100000"/>
              <a:buFont typeface="Wingdings" pitchFamily="2" charset="2"/>
              <a:buChar char="§"/>
            </a:pPr>
            <a:r>
              <a:rPr lang="en-US" sz="2800" dirty="0">
                <a:latin typeface="Arial"/>
                <a:cs typeface="Arial"/>
              </a:rPr>
              <a:t>imports = 400</a:t>
            </a:r>
          </a:p>
        </p:txBody>
      </p:sp>
      <p:grpSp>
        <p:nvGrpSpPr>
          <p:cNvPr id="7" name="Group 44"/>
          <p:cNvGrpSpPr>
            <a:grpSpLocks/>
          </p:cNvGrpSpPr>
          <p:nvPr/>
        </p:nvGrpSpPr>
        <p:grpSpPr bwMode="auto">
          <a:xfrm>
            <a:off x="4391025" y="1520825"/>
            <a:ext cx="4298950" cy="4086225"/>
            <a:chOff x="2563" y="1070"/>
            <a:chExt cx="2708" cy="2574"/>
          </a:xfrm>
        </p:grpSpPr>
        <p:grpSp>
          <p:nvGrpSpPr>
            <p:cNvPr id="8" name="Group 45"/>
            <p:cNvGrpSpPr>
              <a:grpSpLocks/>
            </p:cNvGrpSpPr>
            <p:nvPr/>
          </p:nvGrpSpPr>
          <p:grpSpPr bwMode="auto">
            <a:xfrm>
              <a:off x="2682" y="1303"/>
              <a:ext cx="2382" cy="2202"/>
              <a:chOff x="2424" y="1167"/>
              <a:chExt cx="2400" cy="2079"/>
            </a:xfrm>
          </p:grpSpPr>
          <p:sp>
            <p:nvSpPr>
              <p:cNvPr id="11" name="Line 46"/>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12" name="Line 47"/>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9" name="Text Box 48"/>
            <p:cNvSpPr txBox="1">
              <a:spLocks noChangeArrowheads="1"/>
            </p:cNvSpPr>
            <p:nvPr/>
          </p:nvSpPr>
          <p:spPr bwMode="auto">
            <a:xfrm>
              <a:off x="2563" y="1070"/>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10" name="Text Box 49"/>
            <p:cNvSpPr txBox="1">
              <a:spLocks noChangeArrowheads="1"/>
            </p:cNvSpPr>
            <p:nvPr/>
          </p:nvSpPr>
          <p:spPr bwMode="auto">
            <a:xfrm>
              <a:off x="5038" y="336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13" name="Group 50"/>
          <p:cNvGrpSpPr>
            <a:grpSpLocks/>
          </p:cNvGrpSpPr>
          <p:nvPr/>
        </p:nvGrpSpPr>
        <p:grpSpPr bwMode="auto">
          <a:xfrm>
            <a:off x="4583113" y="2149475"/>
            <a:ext cx="3821112" cy="2962275"/>
            <a:chOff x="2680" y="1462"/>
            <a:chExt cx="2407" cy="1866"/>
          </a:xfrm>
        </p:grpSpPr>
        <p:sp>
          <p:nvSpPr>
            <p:cNvPr id="14" name="Text Box 51"/>
            <p:cNvSpPr txBox="1">
              <a:spLocks noChangeArrowheads="1"/>
            </p:cNvSpPr>
            <p:nvPr/>
          </p:nvSpPr>
          <p:spPr bwMode="auto">
            <a:xfrm>
              <a:off x="4854" y="3049"/>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15" name="Line 52"/>
            <p:cNvSpPr>
              <a:spLocks noChangeShapeType="1"/>
            </p:cNvSpPr>
            <p:nvPr/>
          </p:nvSpPr>
          <p:spPr bwMode="auto">
            <a:xfrm>
              <a:off x="2680" y="1462"/>
              <a:ext cx="2213" cy="1715"/>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16" name="Group 53"/>
          <p:cNvGrpSpPr>
            <a:grpSpLocks/>
          </p:cNvGrpSpPr>
          <p:nvPr/>
        </p:nvGrpSpPr>
        <p:grpSpPr bwMode="auto">
          <a:xfrm>
            <a:off x="4584700" y="2232025"/>
            <a:ext cx="3879850" cy="3148013"/>
            <a:chOff x="2685" y="1518"/>
            <a:chExt cx="2444" cy="1983"/>
          </a:xfrm>
        </p:grpSpPr>
        <p:sp>
          <p:nvSpPr>
            <p:cNvPr id="17" name="Text Box 54"/>
            <p:cNvSpPr txBox="1">
              <a:spLocks noChangeArrowheads="1"/>
            </p:cNvSpPr>
            <p:nvPr/>
          </p:nvSpPr>
          <p:spPr bwMode="auto">
            <a:xfrm>
              <a:off x="4896" y="1518"/>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18" name="Line 55"/>
            <p:cNvSpPr>
              <a:spLocks noChangeShapeType="1"/>
            </p:cNvSpPr>
            <p:nvPr/>
          </p:nvSpPr>
          <p:spPr bwMode="auto">
            <a:xfrm flipV="1">
              <a:off x="2685" y="1740"/>
              <a:ext cx="2280" cy="1761"/>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19" name="Group 56"/>
          <p:cNvGrpSpPr>
            <a:grpSpLocks/>
          </p:cNvGrpSpPr>
          <p:nvPr/>
        </p:nvGrpSpPr>
        <p:grpSpPr bwMode="auto">
          <a:xfrm>
            <a:off x="3503613" y="4391025"/>
            <a:ext cx="4716462" cy="381000"/>
            <a:chOff x="2207" y="2731"/>
            <a:chExt cx="2971" cy="240"/>
          </a:xfrm>
        </p:grpSpPr>
        <p:sp>
          <p:nvSpPr>
            <p:cNvPr id="20" name="Line 57"/>
            <p:cNvSpPr>
              <a:spLocks noChangeShapeType="1"/>
            </p:cNvSpPr>
            <p:nvPr/>
          </p:nvSpPr>
          <p:spPr bwMode="auto">
            <a:xfrm>
              <a:off x="2884" y="2854"/>
              <a:ext cx="2294" cy="0"/>
            </a:xfrm>
            <a:prstGeom prst="line">
              <a:avLst/>
            </a:prstGeom>
            <a:noFill/>
            <a:ln w="28575">
              <a:solidFill>
                <a:srgbClr val="CC0000"/>
              </a:solidFill>
              <a:round/>
              <a:headEnd/>
              <a:tailEnd/>
            </a:ln>
          </p:spPr>
          <p:txBody>
            <a:bodyPr/>
            <a:lstStyle/>
            <a:p>
              <a:endParaRPr lang="en-US">
                <a:latin typeface="Arial"/>
                <a:cs typeface="Arial"/>
              </a:endParaRPr>
            </a:p>
          </p:txBody>
        </p:sp>
        <p:sp>
          <p:nvSpPr>
            <p:cNvPr id="21" name="Text Box 58"/>
            <p:cNvSpPr txBox="1">
              <a:spLocks noChangeArrowheads="1"/>
            </p:cNvSpPr>
            <p:nvPr/>
          </p:nvSpPr>
          <p:spPr bwMode="auto">
            <a:xfrm>
              <a:off x="2207" y="2731"/>
              <a:ext cx="669"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$1500</a:t>
              </a:r>
            </a:p>
          </p:txBody>
        </p:sp>
      </p:grpSp>
      <p:grpSp>
        <p:nvGrpSpPr>
          <p:cNvPr id="22" name="Group 59"/>
          <p:cNvGrpSpPr>
            <a:grpSpLocks/>
          </p:cNvGrpSpPr>
          <p:nvPr/>
        </p:nvGrpSpPr>
        <p:grpSpPr bwMode="auto">
          <a:xfrm>
            <a:off x="5251450" y="4524375"/>
            <a:ext cx="731838" cy="1258888"/>
            <a:chOff x="3308" y="2815"/>
            <a:chExt cx="461" cy="793"/>
          </a:xfrm>
        </p:grpSpPr>
        <p:sp>
          <p:nvSpPr>
            <p:cNvPr id="23" name="Line 60"/>
            <p:cNvSpPr>
              <a:spLocks noChangeShapeType="1"/>
            </p:cNvSpPr>
            <p:nvPr/>
          </p:nvSpPr>
          <p:spPr bwMode="auto">
            <a:xfrm>
              <a:off x="3537" y="2852"/>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4" name="Oval 61"/>
            <p:cNvSpPr>
              <a:spLocks noChangeAspect="1" noChangeArrowheads="1"/>
            </p:cNvSpPr>
            <p:nvPr/>
          </p:nvSpPr>
          <p:spPr bwMode="auto">
            <a:xfrm>
              <a:off x="3496" y="2815"/>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5" name="Text Box 62"/>
            <p:cNvSpPr txBox="1">
              <a:spLocks noChangeArrowheads="1"/>
            </p:cNvSpPr>
            <p:nvPr/>
          </p:nvSpPr>
          <p:spPr bwMode="auto">
            <a:xfrm>
              <a:off x="3308" y="3368"/>
              <a:ext cx="461"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200</a:t>
              </a:r>
            </a:p>
          </p:txBody>
        </p:sp>
      </p:grpSp>
      <p:grpSp>
        <p:nvGrpSpPr>
          <p:cNvPr id="26" name="Group 83"/>
          <p:cNvGrpSpPr>
            <a:grpSpLocks/>
          </p:cNvGrpSpPr>
          <p:nvPr/>
        </p:nvGrpSpPr>
        <p:grpSpPr bwMode="auto">
          <a:xfrm>
            <a:off x="3536950" y="3584575"/>
            <a:ext cx="3136900" cy="381000"/>
            <a:chOff x="2228" y="2188"/>
            <a:chExt cx="1976" cy="240"/>
          </a:xfrm>
        </p:grpSpPr>
        <p:sp>
          <p:nvSpPr>
            <p:cNvPr id="27" name="Line 65"/>
            <p:cNvSpPr>
              <a:spLocks noChangeShapeType="1"/>
            </p:cNvSpPr>
            <p:nvPr/>
          </p:nvSpPr>
          <p:spPr bwMode="auto">
            <a:xfrm>
              <a:off x="2883" y="2308"/>
              <a:ext cx="1321"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8" name="Text Box 68"/>
            <p:cNvSpPr txBox="1">
              <a:spLocks noChangeArrowheads="1"/>
            </p:cNvSpPr>
            <p:nvPr/>
          </p:nvSpPr>
          <p:spPr bwMode="auto">
            <a:xfrm>
              <a:off x="2228" y="2188"/>
              <a:ext cx="646" cy="240"/>
            </a:xfrm>
            <a:prstGeom prst="rect">
              <a:avLst/>
            </a:prstGeom>
            <a:noFill/>
            <a:ln w="9525">
              <a:noFill/>
              <a:miter lim="800000"/>
              <a:headEnd/>
              <a:tailEnd/>
            </a:ln>
          </p:spPr>
          <p:txBody>
            <a:bodyPr lIns="0" tIns="0" bIns="0" anchor="ctr">
              <a:spAutoFit/>
            </a:bodyPr>
            <a:lstStyle/>
            <a:p>
              <a:pPr algn="r">
                <a:spcBef>
                  <a:spcPct val="50000"/>
                </a:spcBef>
              </a:pPr>
              <a:r>
                <a:rPr lang="en-US" sz="2500" dirty="0">
                  <a:solidFill>
                    <a:srgbClr val="777777"/>
                  </a:solidFill>
                  <a:latin typeface="Arial"/>
                  <a:cs typeface="Arial"/>
                </a:rPr>
                <a:t>$3000</a:t>
              </a:r>
            </a:p>
          </p:txBody>
        </p:sp>
      </p:grpSp>
      <p:sp>
        <p:nvSpPr>
          <p:cNvPr id="29" name="Oval 67"/>
          <p:cNvSpPr>
            <a:spLocks noChangeAspect="1" noChangeArrowheads="1"/>
          </p:cNvSpPr>
          <p:nvPr/>
        </p:nvSpPr>
        <p:spPr bwMode="auto">
          <a:xfrm>
            <a:off x="6605588" y="3713163"/>
            <a:ext cx="128587" cy="12700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grpSp>
        <p:nvGrpSpPr>
          <p:cNvPr id="30" name="Group 70"/>
          <p:cNvGrpSpPr>
            <a:grpSpLocks/>
          </p:cNvGrpSpPr>
          <p:nvPr/>
        </p:nvGrpSpPr>
        <p:grpSpPr bwMode="auto">
          <a:xfrm>
            <a:off x="7353300" y="4519613"/>
            <a:ext cx="757238" cy="1263650"/>
            <a:chOff x="4632" y="2812"/>
            <a:chExt cx="477" cy="796"/>
          </a:xfrm>
        </p:grpSpPr>
        <p:sp>
          <p:nvSpPr>
            <p:cNvPr id="31" name="Line 71"/>
            <p:cNvSpPr>
              <a:spLocks noChangeShapeType="1"/>
            </p:cNvSpPr>
            <p:nvPr/>
          </p:nvSpPr>
          <p:spPr bwMode="auto">
            <a:xfrm>
              <a:off x="4870" y="2853"/>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32" name="Oval 72"/>
            <p:cNvSpPr>
              <a:spLocks noChangeAspect="1" noChangeArrowheads="1"/>
            </p:cNvSpPr>
            <p:nvPr/>
          </p:nvSpPr>
          <p:spPr bwMode="auto">
            <a:xfrm>
              <a:off x="4828" y="2812"/>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3" name="Text Box 73"/>
            <p:cNvSpPr txBox="1">
              <a:spLocks noChangeArrowheads="1"/>
            </p:cNvSpPr>
            <p:nvPr/>
          </p:nvSpPr>
          <p:spPr bwMode="auto">
            <a:xfrm>
              <a:off x="4632" y="3368"/>
              <a:ext cx="47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600</a:t>
              </a:r>
            </a:p>
          </p:txBody>
        </p:sp>
      </p:grpSp>
      <p:sp>
        <p:nvSpPr>
          <p:cNvPr id="34" name="Text Box 74"/>
          <p:cNvSpPr txBox="1">
            <a:spLocks noChangeArrowheads="1"/>
          </p:cNvSpPr>
          <p:nvPr/>
        </p:nvSpPr>
        <p:spPr bwMode="auto">
          <a:xfrm>
            <a:off x="5646738" y="16002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a:latin typeface="Arial"/>
                <a:cs typeface="Arial"/>
              </a:rPr>
              <a:t>Plasma TVs</a:t>
            </a:r>
          </a:p>
        </p:txBody>
      </p:sp>
      <p:grpSp>
        <p:nvGrpSpPr>
          <p:cNvPr id="35" name="Group 75"/>
          <p:cNvGrpSpPr>
            <a:grpSpLocks/>
          </p:cNvGrpSpPr>
          <p:nvPr/>
        </p:nvGrpSpPr>
        <p:grpSpPr bwMode="auto">
          <a:xfrm>
            <a:off x="5621338" y="4651375"/>
            <a:ext cx="2101850" cy="581025"/>
            <a:chOff x="3541" y="2860"/>
            <a:chExt cx="1324" cy="366"/>
          </a:xfrm>
        </p:grpSpPr>
        <p:sp>
          <p:nvSpPr>
            <p:cNvPr id="36" name="AutoShape 76"/>
            <p:cNvSpPr>
              <a:spLocks/>
            </p:cNvSpPr>
            <p:nvPr/>
          </p:nvSpPr>
          <p:spPr bwMode="auto">
            <a:xfrm rot="-5400000">
              <a:off x="4128" y="2273"/>
              <a:ext cx="149" cy="1324"/>
            </a:xfrm>
            <a:prstGeom prst="leftBrace">
              <a:avLst>
                <a:gd name="adj1" fmla="val 94742"/>
                <a:gd name="adj2" fmla="val 50000"/>
              </a:avLst>
            </a:prstGeom>
            <a:noFill/>
            <a:ln w="19050">
              <a:solidFill>
                <a:srgbClr val="996633"/>
              </a:solidFill>
              <a:round/>
              <a:headEnd/>
              <a:tailEnd/>
            </a:ln>
          </p:spPr>
          <p:txBody>
            <a:bodyPr vert="eaVert" wrap="none" anchor="ctr"/>
            <a:lstStyle/>
            <a:p>
              <a:endParaRPr lang="en-US">
                <a:latin typeface="Arial"/>
                <a:cs typeface="Arial"/>
              </a:endParaRPr>
            </a:p>
          </p:txBody>
        </p:sp>
        <p:sp>
          <p:nvSpPr>
            <p:cNvPr id="37" name="Text Box 77"/>
            <p:cNvSpPr txBox="1">
              <a:spLocks noChangeArrowheads="1"/>
            </p:cNvSpPr>
            <p:nvPr/>
          </p:nvSpPr>
          <p:spPr bwMode="auto">
            <a:xfrm>
              <a:off x="3807" y="2928"/>
              <a:ext cx="795"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imports</a:t>
              </a:r>
            </a:p>
          </p:txBody>
        </p:sp>
      </p:grpSp>
      <p:sp>
        <p:nvSpPr>
          <p:cNvPr id="38" name="Rectangle 81"/>
          <p:cNvSpPr>
            <a:spLocks noChangeArrowheads="1"/>
          </p:cNvSpPr>
          <p:nvPr/>
        </p:nvSpPr>
        <p:spPr bwMode="auto">
          <a:xfrm>
            <a:off x="7404100" y="5416550"/>
            <a:ext cx="630238" cy="377825"/>
          </a:xfrm>
          <a:prstGeom prst="rect">
            <a:avLst/>
          </a:prstGeom>
          <a:noFill/>
          <a:ln w="12700">
            <a:solidFill>
              <a:srgbClr val="FF6600"/>
            </a:solidFill>
            <a:miter lim="800000"/>
            <a:headEnd/>
            <a:tailEnd/>
          </a:ln>
        </p:spPr>
        <p:txBody>
          <a:bodyPr wrap="none" anchor="ctr"/>
          <a:lstStyle/>
          <a:p>
            <a:endParaRPr lang="en-US">
              <a:latin typeface="Arial"/>
              <a:cs typeface="Arial"/>
            </a:endParaRPr>
          </a:p>
        </p:txBody>
      </p:sp>
      <p:sp>
        <p:nvSpPr>
          <p:cNvPr id="39" name="Rectangle 82"/>
          <p:cNvSpPr>
            <a:spLocks noChangeArrowheads="1"/>
          </p:cNvSpPr>
          <p:nvPr/>
        </p:nvSpPr>
        <p:spPr bwMode="auto">
          <a:xfrm>
            <a:off x="5292725" y="5408613"/>
            <a:ext cx="630238" cy="377825"/>
          </a:xfrm>
          <a:prstGeom prst="rect">
            <a:avLst/>
          </a:prstGeom>
          <a:noFill/>
          <a:ln w="12700">
            <a:solidFill>
              <a:srgbClr val="FF6600"/>
            </a:solidFill>
            <a:miter lim="800000"/>
            <a:headEnd/>
            <a:tailEnd/>
          </a:ln>
        </p:spPr>
        <p:txBody>
          <a:bodyPr wrap="none" anchor="ctr"/>
          <a:lstStyle/>
          <a:p>
            <a:endParaRPr lang="en-US">
              <a:latin typeface="Arial"/>
              <a:cs typeface="Arial"/>
            </a:endParaRPr>
          </a:p>
        </p:txBody>
      </p:sp>
    </p:spTree>
    <p:extLst>
      <p:ext uri="{BB962C8B-B14F-4D97-AF65-F5344CB8AC3E}">
        <p14:creationId xmlns:p14="http://schemas.microsoft.com/office/powerpoint/2010/main" val="41226834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wipe(left)">
                                      <p:cBhvr>
                                        <p:cTn id="11" dur="500"/>
                                        <p:tgtEl>
                                          <p:spTgt spid="6">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wipe(left)">
                                      <p:cBhvr>
                                        <p:cTn id="15" dur="500"/>
                                        <p:tgtEl>
                                          <p:spTgt spid="6">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wipe(left)">
                                      <p:cBhvr>
                                        <p:cTn id="19" dur="500"/>
                                        <p:tgtEl>
                                          <p:spTgt spid="6">
                                            <p:txEl>
                                              <p:pRg st="3" end="3"/>
                                            </p:txEl>
                                          </p:spTgt>
                                        </p:tgtEl>
                                      </p:cBhvr>
                                    </p:animEffect>
                                  </p:childTnLst>
                                </p:cTn>
                              </p:par>
                            </p:childTnLst>
                          </p:cTn>
                        </p:par>
                        <p:par>
                          <p:cTn id="20" fill="hold">
                            <p:stCondLst>
                              <p:cond delay="2000"/>
                            </p:stCondLst>
                            <p:childTnLst>
                              <p:par>
                                <p:cTn id="21" presetID="23" presetClass="entr" presetSubtype="28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strVal val="4/3*#ppt_w"/>
                                          </p:val>
                                        </p:tav>
                                        <p:tav tm="100000">
                                          <p:val>
                                            <p:strVal val="#ppt_w"/>
                                          </p:val>
                                        </p:tav>
                                      </p:tavLst>
                                    </p:anim>
                                    <p:anim calcmode="lin" valueType="num">
                                      <p:cBhvr>
                                        <p:cTn id="24" dur="500" fill="hold"/>
                                        <p:tgtEl>
                                          <p:spTgt spid="38"/>
                                        </p:tgtEl>
                                        <p:attrNameLst>
                                          <p:attrName>ppt_h</p:attrName>
                                        </p:attrNameLst>
                                      </p:cBhvr>
                                      <p:tavLst>
                                        <p:tav tm="0">
                                          <p:val>
                                            <p:strVal val="4/3*#ppt_h"/>
                                          </p:val>
                                        </p:tav>
                                        <p:tav tm="100000">
                                          <p:val>
                                            <p:strVal val="#ppt_h"/>
                                          </p:val>
                                        </p:tav>
                                      </p:tavLst>
                                    </p:anim>
                                  </p:childTnLst>
                                  <p:subTnLst>
                                    <p:set>
                                      <p:cBhvr override="childStyle">
                                        <p:cTn dur="1" fill="hold" display="0" masterRel="nextClick" afterEffect="1"/>
                                        <p:tgtEl>
                                          <p:spTgt spid="38"/>
                                        </p:tgtEl>
                                        <p:attrNameLst>
                                          <p:attrName>style.visibility</p:attrName>
                                        </p:attrNameLst>
                                      </p:cBhvr>
                                      <p:to>
                                        <p:strVal val="hidden"/>
                                      </p:to>
                                    </p:set>
                                  </p:subTnLst>
                                </p:cTn>
                              </p:par>
                            </p:childTnLst>
                          </p:cTn>
                        </p:par>
                        <p:par>
                          <p:cTn id="25" fill="hold">
                            <p:stCondLst>
                              <p:cond delay="2500"/>
                            </p:stCondLst>
                            <p:childTnLst>
                              <p:par>
                                <p:cTn id="26" presetID="23" presetClass="entr" presetSubtype="288"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strVal val="4/3*#ppt_w"/>
                                          </p:val>
                                        </p:tav>
                                        <p:tav tm="100000">
                                          <p:val>
                                            <p:strVal val="#ppt_w"/>
                                          </p:val>
                                        </p:tav>
                                      </p:tavLst>
                                    </p:anim>
                                    <p:anim calcmode="lin" valueType="num">
                                      <p:cBhvr>
                                        <p:cTn id="29" dur="500" fill="hold"/>
                                        <p:tgtEl>
                                          <p:spTgt spid="39"/>
                                        </p:tgtEl>
                                        <p:attrNameLst>
                                          <p:attrName>ppt_h</p:attrName>
                                        </p:attrNameLst>
                                      </p:cBhvr>
                                      <p:tavLst>
                                        <p:tav tm="0">
                                          <p:val>
                                            <p:strVal val="4/3*#ppt_h"/>
                                          </p:val>
                                        </p:tav>
                                        <p:tav tm="100000">
                                          <p:val>
                                            <p:strVal val="#ppt_h"/>
                                          </p:val>
                                        </p:tav>
                                      </p:tavLst>
                                    </p:anim>
                                  </p:childTnLst>
                                  <p:subTnLst>
                                    <p:set>
                                      <p:cBhvr override="childStyle">
                                        <p:cTn dur="1" fill="hold" display="0" masterRel="nextClick" afterEffect="1"/>
                                        <p:tgtEl>
                                          <p:spTgt spid="39"/>
                                        </p:tgtEl>
                                        <p:attrNameLst>
                                          <p:attrName>style.visibility</p:attrName>
                                        </p:attrNameLst>
                                      </p:cBhvr>
                                      <p:to>
                                        <p:strVal val="hidden"/>
                                      </p:to>
                                    </p:set>
                                  </p:subTnLst>
                                </p:cTn>
                              </p:par>
                              <p:par>
                                <p:cTn id="30" presetID="18" presetClass="entr" presetSubtype="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trips(downRight)">
                                      <p:cBhvr>
                                        <p:cTn id="3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bldLvl="5"/>
      <p:bldP spid="38"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Rectangle 4"/>
          <p:cNvSpPr>
            <a:spLocks noGrp="1" noChangeArrowheads="1"/>
          </p:cNvSpPr>
          <p:nvPr>
            <p:ph type="title" idx="4294967295"/>
          </p:nvPr>
        </p:nvSpPr>
        <p:spPr>
          <a:xfrm>
            <a:off x="373063" y="0"/>
            <a:ext cx="8770937" cy="444500"/>
          </a:xfrm>
        </p:spPr>
        <p:txBody>
          <a:bodyPr>
            <a:noAutofit/>
          </a:bodyPr>
          <a:lstStyle/>
          <a:p>
            <a:pPr algn="l" eaLnBrk="1" hangingPunct="1">
              <a:defRPr/>
            </a:pPr>
            <a:r>
              <a:rPr lang="en-US" sz="3200" dirty="0">
                <a:solidFill>
                  <a:schemeClr val="accent6">
                    <a:lumMod val="50000"/>
                  </a:schemeClr>
                </a:solidFill>
              </a:rPr>
              <a:t>Active Learning 1 			</a:t>
            </a:r>
            <a:r>
              <a:rPr lang="en-US" sz="3200" dirty="0">
                <a:solidFill>
                  <a:srgbClr val="AE1221"/>
                </a:solidFill>
              </a:rPr>
              <a:t>Answers</a:t>
            </a:r>
            <a:endParaRPr lang="en-US" sz="4800" dirty="0">
              <a:solidFill>
                <a:srgbClr val="CC9900"/>
              </a:solidFill>
              <a:cs typeface="Arial" charset="0"/>
            </a:endParaRPr>
          </a:p>
        </p:txBody>
      </p:sp>
      <p:sp>
        <p:nvSpPr>
          <p:cNvPr id="4" name="Slide Number Placeholder 3"/>
          <p:cNvSpPr>
            <a:spLocks noGrp="1"/>
          </p:cNvSpPr>
          <p:nvPr>
            <p:ph type="sldNum" sz="quarter" idx="4294967295"/>
          </p:nvPr>
        </p:nvSpPr>
        <p:spPr>
          <a:xfrm>
            <a:off x="8623300" y="6473825"/>
            <a:ext cx="520700" cy="379413"/>
          </a:xfrm>
        </p:spPr>
        <p:txBody>
          <a:bodyPr/>
          <a:lstStyle/>
          <a:p>
            <a:pPr>
              <a:defRPr/>
            </a:pPr>
            <a:fld id="{073C29DC-2178-4274-9150-45F8EBD31C2D}" type="slidenum">
              <a:rPr lang="en-US" smtClean="0"/>
              <a:pPr>
                <a:defRPr/>
              </a:pPr>
              <a:t>11</a:t>
            </a:fld>
            <a:endParaRPr lang="en-US"/>
          </a:p>
        </p:txBody>
      </p:sp>
      <p:sp>
        <p:nvSpPr>
          <p:cNvPr id="3" name="Footer Placeholder 2"/>
          <p:cNvSpPr>
            <a:spLocks noGrp="1"/>
          </p:cNvSpPr>
          <p:nvPr>
            <p:ph type="ftr" sz="quarter" idx="4294967295"/>
          </p:nvPr>
        </p:nvSpPr>
        <p:spPr>
          <a:xfrm>
            <a:off x="0" y="6400800"/>
            <a:ext cx="8615363" cy="515938"/>
          </a:xfrm>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6" name="AutoShape 46"/>
          <p:cNvSpPr>
            <a:spLocks noChangeArrowheads="1"/>
          </p:cNvSpPr>
          <p:nvPr/>
        </p:nvSpPr>
        <p:spPr bwMode="auto">
          <a:xfrm flipV="1">
            <a:off x="4589463" y="3771900"/>
            <a:ext cx="2051050" cy="1581150"/>
          </a:xfrm>
          <a:prstGeom prst="rtTriangle">
            <a:avLst/>
          </a:prstGeom>
          <a:solidFill>
            <a:srgbClr val="FFF68E"/>
          </a:solidFill>
          <a:ln w="28575">
            <a:noFill/>
            <a:miter lim="800000"/>
            <a:headEnd/>
            <a:tailEnd/>
          </a:ln>
        </p:spPr>
        <p:txBody>
          <a:bodyPr rot="10800000" wrap="none" anchor="ctr"/>
          <a:lstStyle/>
          <a:p>
            <a:endParaRPr lang="en-US">
              <a:latin typeface="Arial"/>
              <a:cs typeface="Arial"/>
            </a:endParaRPr>
          </a:p>
        </p:txBody>
      </p:sp>
      <p:sp>
        <p:nvSpPr>
          <p:cNvPr id="7" name="AutoShape 47"/>
          <p:cNvSpPr>
            <a:spLocks noChangeArrowheads="1"/>
          </p:cNvSpPr>
          <p:nvPr/>
        </p:nvSpPr>
        <p:spPr bwMode="auto">
          <a:xfrm>
            <a:off x="4592638" y="2170113"/>
            <a:ext cx="2041525" cy="1597025"/>
          </a:xfrm>
          <a:prstGeom prst="rtTriangle">
            <a:avLst/>
          </a:prstGeom>
          <a:solidFill>
            <a:srgbClr val="FFF68E"/>
          </a:solidFill>
          <a:ln w="28575">
            <a:noFill/>
            <a:miter lim="800000"/>
            <a:headEnd/>
            <a:tailEnd/>
          </a:ln>
        </p:spPr>
        <p:txBody>
          <a:bodyPr wrap="none" anchor="ctr"/>
          <a:lstStyle/>
          <a:p>
            <a:endParaRPr lang="en-US">
              <a:latin typeface="Arial"/>
              <a:cs typeface="Arial"/>
            </a:endParaRPr>
          </a:p>
        </p:txBody>
      </p:sp>
      <p:sp>
        <p:nvSpPr>
          <p:cNvPr id="8" name="AutoShape 48"/>
          <p:cNvSpPr>
            <a:spLocks noChangeArrowheads="1"/>
          </p:cNvSpPr>
          <p:nvPr/>
        </p:nvSpPr>
        <p:spPr bwMode="auto">
          <a:xfrm>
            <a:off x="4587875" y="2168525"/>
            <a:ext cx="3086100" cy="2403475"/>
          </a:xfrm>
          <a:prstGeom prst="rtTriangle">
            <a:avLst/>
          </a:prstGeom>
          <a:solidFill>
            <a:srgbClr val="92D050"/>
          </a:solidFill>
          <a:ln w="28575">
            <a:noFill/>
            <a:miter lim="800000"/>
            <a:headEnd/>
            <a:tailEnd/>
          </a:ln>
        </p:spPr>
        <p:txBody>
          <a:bodyPr wrap="none" anchor="ctr"/>
          <a:lstStyle/>
          <a:p>
            <a:endParaRPr lang="en-US">
              <a:latin typeface="Arial"/>
              <a:cs typeface="Arial"/>
            </a:endParaRPr>
          </a:p>
        </p:txBody>
      </p:sp>
      <p:sp>
        <p:nvSpPr>
          <p:cNvPr id="9" name="AutoShape 49"/>
          <p:cNvSpPr>
            <a:spLocks noChangeArrowheads="1"/>
          </p:cNvSpPr>
          <p:nvPr/>
        </p:nvSpPr>
        <p:spPr bwMode="auto">
          <a:xfrm>
            <a:off x="5622925" y="3770313"/>
            <a:ext cx="2085975" cy="811212"/>
          </a:xfrm>
          <a:prstGeom prst="triangle">
            <a:avLst>
              <a:gd name="adj" fmla="val 50000"/>
            </a:avLst>
          </a:prstGeom>
          <a:solidFill>
            <a:srgbClr val="FFCC99"/>
          </a:solidFill>
          <a:ln w="9525">
            <a:noFill/>
            <a:miter lim="800000"/>
            <a:headEnd/>
            <a:tailEnd/>
          </a:ln>
        </p:spPr>
        <p:txBody>
          <a:bodyPr wrap="none" anchor="ctr"/>
          <a:lstStyle/>
          <a:p>
            <a:pPr algn="ctr"/>
            <a:endParaRPr lang="en-US">
              <a:latin typeface="Arial"/>
              <a:cs typeface="Arial"/>
            </a:endParaRPr>
          </a:p>
        </p:txBody>
      </p:sp>
      <p:sp>
        <p:nvSpPr>
          <p:cNvPr id="10" name="AutoShape 50"/>
          <p:cNvSpPr>
            <a:spLocks noChangeArrowheads="1"/>
          </p:cNvSpPr>
          <p:nvPr/>
        </p:nvSpPr>
        <p:spPr bwMode="auto">
          <a:xfrm flipV="1">
            <a:off x="4583113" y="4591050"/>
            <a:ext cx="1000125" cy="781050"/>
          </a:xfrm>
          <a:prstGeom prst="rtTriangle">
            <a:avLst/>
          </a:prstGeom>
          <a:solidFill>
            <a:srgbClr val="92D050"/>
          </a:solidFill>
          <a:ln w="28575">
            <a:noFill/>
            <a:miter lim="800000"/>
            <a:headEnd/>
            <a:tailEnd/>
          </a:ln>
        </p:spPr>
        <p:txBody>
          <a:bodyPr rot="10800000" wrap="none" anchor="ctr"/>
          <a:lstStyle/>
          <a:p>
            <a:endParaRPr lang="en-US">
              <a:latin typeface="Arial"/>
              <a:cs typeface="Arial"/>
            </a:endParaRPr>
          </a:p>
        </p:txBody>
      </p:sp>
      <p:sp>
        <p:nvSpPr>
          <p:cNvPr id="11" name="Rectangle 51"/>
          <p:cNvSpPr>
            <a:spLocks noChangeArrowheads="1"/>
          </p:cNvSpPr>
          <p:nvPr/>
        </p:nvSpPr>
        <p:spPr bwMode="auto">
          <a:xfrm>
            <a:off x="381001" y="838201"/>
            <a:ext cx="3811588" cy="5943600"/>
          </a:xfrm>
          <a:prstGeom prst="rect">
            <a:avLst/>
          </a:prstGeom>
          <a:noFill/>
          <a:ln w="9525">
            <a:noFill/>
            <a:miter lim="800000"/>
            <a:headEnd/>
            <a:tailEnd/>
          </a:ln>
        </p:spPr>
        <p:txBody>
          <a:bodyPr/>
          <a:lstStyle/>
          <a:p>
            <a:pPr>
              <a:lnSpc>
                <a:spcPct val="110000"/>
              </a:lnSpc>
              <a:spcBef>
                <a:spcPct val="45000"/>
              </a:spcBef>
              <a:buClr>
                <a:srgbClr val="339966"/>
              </a:buClr>
              <a:buSzPct val="120000"/>
              <a:buFont typeface="Wingdings" pitchFamily="2" charset="2"/>
              <a:buNone/>
            </a:pPr>
            <a:r>
              <a:rPr lang="en-US" sz="2800" dirty="0">
                <a:latin typeface="Arial"/>
                <a:cs typeface="Arial"/>
              </a:rPr>
              <a:t>Without trade, </a:t>
            </a:r>
          </a:p>
          <a:p>
            <a:pPr marL="690563" lvl="1" indent="-576263">
              <a:lnSpc>
                <a:spcPct val="110000"/>
              </a:lnSpc>
              <a:spcBef>
                <a:spcPct val="10000"/>
              </a:spcBef>
              <a:buClr>
                <a:srgbClr val="996633"/>
              </a:buClr>
              <a:buSzPct val="120000"/>
              <a:buFont typeface="Wingdings" pitchFamily="2" charset="2"/>
              <a:buNone/>
            </a:pPr>
            <a:r>
              <a:rPr lang="en-US" sz="2800" dirty="0">
                <a:latin typeface="Arial"/>
                <a:cs typeface="Arial"/>
              </a:rPr>
              <a:t>CS = A</a:t>
            </a:r>
          </a:p>
          <a:p>
            <a:pPr marL="690563" lvl="1" indent="-576263">
              <a:lnSpc>
                <a:spcPct val="110000"/>
              </a:lnSpc>
              <a:spcBef>
                <a:spcPct val="10000"/>
              </a:spcBef>
              <a:buClr>
                <a:srgbClr val="996633"/>
              </a:buClr>
              <a:buSzPct val="120000"/>
              <a:buFont typeface="Wingdings" pitchFamily="2" charset="2"/>
              <a:buNone/>
            </a:pPr>
            <a:r>
              <a:rPr lang="en-US" sz="2800" dirty="0">
                <a:latin typeface="Arial"/>
                <a:cs typeface="Arial"/>
              </a:rPr>
              <a:t>PS = B + C</a:t>
            </a:r>
          </a:p>
          <a:p>
            <a:pPr marL="690563" lvl="1" indent="-576263">
              <a:lnSpc>
                <a:spcPct val="110000"/>
              </a:lnSpc>
              <a:spcBef>
                <a:spcPct val="10000"/>
              </a:spcBef>
              <a:buClr>
                <a:srgbClr val="996633"/>
              </a:buClr>
              <a:buSzPct val="120000"/>
              <a:buFont typeface="Wingdings" pitchFamily="2" charset="2"/>
              <a:buNone/>
            </a:pPr>
            <a:r>
              <a:rPr lang="en-US" sz="2800" dirty="0">
                <a:latin typeface="Arial"/>
                <a:cs typeface="Arial"/>
              </a:rPr>
              <a:t>Total surplus </a:t>
            </a:r>
            <a:br>
              <a:rPr lang="en-US" sz="2800" dirty="0">
                <a:latin typeface="Arial"/>
                <a:cs typeface="Arial"/>
              </a:rPr>
            </a:br>
            <a:r>
              <a:rPr lang="en-US" sz="2800" dirty="0">
                <a:latin typeface="Arial"/>
                <a:cs typeface="Arial"/>
              </a:rPr>
              <a:t>= A + B + C</a:t>
            </a:r>
          </a:p>
          <a:p>
            <a:pPr>
              <a:lnSpc>
                <a:spcPct val="110000"/>
              </a:lnSpc>
              <a:spcBef>
                <a:spcPct val="45000"/>
              </a:spcBef>
              <a:buClr>
                <a:srgbClr val="339966"/>
              </a:buClr>
              <a:buSzPct val="120000"/>
              <a:buFont typeface="Wingdings" pitchFamily="2" charset="2"/>
              <a:buNone/>
            </a:pPr>
            <a:r>
              <a:rPr lang="en-US" sz="2800" u="sng" dirty="0">
                <a:latin typeface="Arial"/>
                <a:cs typeface="Arial"/>
              </a:rPr>
              <a:t>With trade</a:t>
            </a:r>
            <a:r>
              <a:rPr lang="en-US" sz="2800" dirty="0">
                <a:latin typeface="Arial"/>
                <a:cs typeface="Arial"/>
              </a:rPr>
              <a:t>, </a:t>
            </a:r>
          </a:p>
          <a:p>
            <a:pPr marL="690563" lvl="1" indent="-576263">
              <a:lnSpc>
                <a:spcPct val="110000"/>
              </a:lnSpc>
              <a:spcBef>
                <a:spcPct val="10000"/>
              </a:spcBef>
              <a:buClr>
                <a:srgbClr val="996633"/>
              </a:buClr>
              <a:buSzPct val="120000"/>
              <a:buFont typeface="Wingdings" pitchFamily="2" charset="2"/>
              <a:buNone/>
            </a:pPr>
            <a:r>
              <a:rPr lang="en-US" sz="2800" dirty="0">
                <a:latin typeface="Arial"/>
                <a:cs typeface="Arial"/>
              </a:rPr>
              <a:t>CS = A + B + D</a:t>
            </a:r>
          </a:p>
          <a:p>
            <a:pPr marL="690563" lvl="1" indent="-576263">
              <a:lnSpc>
                <a:spcPct val="110000"/>
              </a:lnSpc>
              <a:spcBef>
                <a:spcPct val="10000"/>
              </a:spcBef>
              <a:buClr>
                <a:srgbClr val="996633"/>
              </a:buClr>
              <a:buSzPct val="120000"/>
              <a:buFont typeface="Wingdings" pitchFamily="2" charset="2"/>
              <a:buNone/>
            </a:pPr>
            <a:r>
              <a:rPr lang="en-US" sz="2800" dirty="0">
                <a:latin typeface="Arial"/>
                <a:cs typeface="Arial"/>
              </a:rPr>
              <a:t>PS = C</a:t>
            </a:r>
          </a:p>
          <a:p>
            <a:pPr marL="690563" lvl="1" indent="-576263">
              <a:lnSpc>
                <a:spcPct val="110000"/>
              </a:lnSpc>
              <a:spcBef>
                <a:spcPct val="10000"/>
              </a:spcBef>
              <a:buClr>
                <a:srgbClr val="996633"/>
              </a:buClr>
              <a:buSzPct val="120000"/>
              <a:buFont typeface="Wingdings" pitchFamily="2" charset="2"/>
              <a:buNone/>
            </a:pPr>
            <a:r>
              <a:rPr lang="en-US" sz="2800" dirty="0">
                <a:latin typeface="Arial"/>
                <a:cs typeface="Arial"/>
              </a:rPr>
              <a:t>Total surplus </a:t>
            </a:r>
            <a:br>
              <a:rPr lang="en-US" sz="2800" dirty="0">
                <a:latin typeface="Arial"/>
                <a:cs typeface="Arial"/>
              </a:rPr>
            </a:br>
            <a:r>
              <a:rPr lang="en-US" sz="2800" dirty="0">
                <a:latin typeface="Arial"/>
                <a:cs typeface="Arial"/>
              </a:rPr>
              <a:t>= A + B + C + D</a:t>
            </a:r>
          </a:p>
        </p:txBody>
      </p:sp>
      <p:grpSp>
        <p:nvGrpSpPr>
          <p:cNvPr id="12" name="Group 52"/>
          <p:cNvGrpSpPr>
            <a:grpSpLocks/>
          </p:cNvGrpSpPr>
          <p:nvPr/>
        </p:nvGrpSpPr>
        <p:grpSpPr bwMode="auto">
          <a:xfrm>
            <a:off x="4391025" y="1520825"/>
            <a:ext cx="4298950" cy="4086225"/>
            <a:chOff x="2563" y="1070"/>
            <a:chExt cx="2708" cy="2574"/>
          </a:xfrm>
        </p:grpSpPr>
        <p:grpSp>
          <p:nvGrpSpPr>
            <p:cNvPr id="13" name="Group 53"/>
            <p:cNvGrpSpPr>
              <a:grpSpLocks/>
            </p:cNvGrpSpPr>
            <p:nvPr/>
          </p:nvGrpSpPr>
          <p:grpSpPr bwMode="auto">
            <a:xfrm>
              <a:off x="2682" y="1303"/>
              <a:ext cx="2382" cy="2202"/>
              <a:chOff x="2424" y="1167"/>
              <a:chExt cx="2400" cy="2079"/>
            </a:xfrm>
          </p:grpSpPr>
          <p:sp>
            <p:nvSpPr>
              <p:cNvPr id="16" name="Line 54"/>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17" name="Line 55"/>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14" name="Text Box 56"/>
            <p:cNvSpPr txBox="1">
              <a:spLocks noChangeArrowheads="1"/>
            </p:cNvSpPr>
            <p:nvPr/>
          </p:nvSpPr>
          <p:spPr bwMode="auto">
            <a:xfrm>
              <a:off x="2563" y="1070"/>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15" name="Text Box 57"/>
            <p:cNvSpPr txBox="1">
              <a:spLocks noChangeArrowheads="1"/>
            </p:cNvSpPr>
            <p:nvPr/>
          </p:nvSpPr>
          <p:spPr bwMode="auto">
            <a:xfrm>
              <a:off x="5038" y="336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18" name="Group 58"/>
          <p:cNvGrpSpPr>
            <a:grpSpLocks/>
          </p:cNvGrpSpPr>
          <p:nvPr/>
        </p:nvGrpSpPr>
        <p:grpSpPr bwMode="auto">
          <a:xfrm>
            <a:off x="4583113" y="2149475"/>
            <a:ext cx="3821112" cy="2962275"/>
            <a:chOff x="2680" y="1462"/>
            <a:chExt cx="2407" cy="1866"/>
          </a:xfrm>
        </p:grpSpPr>
        <p:sp>
          <p:nvSpPr>
            <p:cNvPr id="19" name="Text Box 59"/>
            <p:cNvSpPr txBox="1">
              <a:spLocks noChangeArrowheads="1"/>
            </p:cNvSpPr>
            <p:nvPr/>
          </p:nvSpPr>
          <p:spPr bwMode="auto">
            <a:xfrm>
              <a:off x="4854" y="3049"/>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20" name="Line 60"/>
            <p:cNvSpPr>
              <a:spLocks noChangeShapeType="1"/>
            </p:cNvSpPr>
            <p:nvPr/>
          </p:nvSpPr>
          <p:spPr bwMode="auto">
            <a:xfrm>
              <a:off x="2680" y="1462"/>
              <a:ext cx="2213" cy="1715"/>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21" name="Group 61"/>
          <p:cNvGrpSpPr>
            <a:grpSpLocks/>
          </p:cNvGrpSpPr>
          <p:nvPr/>
        </p:nvGrpSpPr>
        <p:grpSpPr bwMode="auto">
          <a:xfrm>
            <a:off x="4584700" y="2232025"/>
            <a:ext cx="3879850" cy="3148013"/>
            <a:chOff x="2685" y="1518"/>
            <a:chExt cx="2444" cy="1983"/>
          </a:xfrm>
        </p:grpSpPr>
        <p:sp>
          <p:nvSpPr>
            <p:cNvPr id="22" name="Text Box 62"/>
            <p:cNvSpPr txBox="1">
              <a:spLocks noChangeArrowheads="1"/>
            </p:cNvSpPr>
            <p:nvPr/>
          </p:nvSpPr>
          <p:spPr bwMode="auto">
            <a:xfrm>
              <a:off x="4896" y="1518"/>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23" name="Line 63"/>
            <p:cNvSpPr>
              <a:spLocks noChangeShapeType="1"/>
            </p:cNvSpPr>
            <p:nvPr/>
          </p:nvSpPr>
          <p:spPr bwMode="auto">
            <a:xfrm flipV="1">
              <a:off x="2685" y="1740"/>
              <a:ext cx="2280" cy="1761"/>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24" name="Group 64"/>
          <p:cNvGrpSpPr>
            <a:grpSpLocks/>
          </p:cNvGrpSpPr>
          <p:nvPr/>
        </p:nvGrpSpPr>
        <p:grpSpPr bwMode="auto">
          <a:xfrm>
            <a:off x="3503613" y="4391025"/>
            <a:ext cx="4716462" cy="381000"/>
            <a:chOff x="2207" y="2731"/>
            <a:chExt cx="2971" cy="240"/>
          </a:xfrm>
        </p:grpSpPr>
        <p:sp>
          <p:nvSpPr>
            <p:cNvPr id="25" name="Line 65"/>
            <p:cNvSpPr>
              <a:spLocks noChangeShapeType="1"/>
            </p:cNvSpPr>
            <p:nvPr/>
          </p:nvSpPr>
          <p:spPr bwMode="auto">
            <a:xfrm>
              <a:off x="2884" y="2854"/>
              <a:ext cx="2294" cy="0"/>
            </a:xfrm>
            <a:prstGeom prst="line">
              <a:avLst/>
            </a:prstGeom>
            <a:noFill/>
            <a:ln w="28575">
              <a:solidFill>
                <a:srgbClr val="CC0000"/>
              </a:solidFill>
              <a:round/>
              <a:headEnd/>
              <a:tailEnd/>
            </a:ln>
          </p:spPr>
          <p:txBody>
            <a:bodyPr/>
            <a:lstStyle/>
            <a:p>
              <a:endParaRPr lang="en-US">
                <a:latin typeface="Arial"/>
                <a:cs typeface="Arial"/>
              </a:endParaRPr>
            </a:p>
          </p:txBody>
        </p:sp>
        <p:sp>
          <p:nvSpPr>
            <p:cNvPr id="26" name="Text Box 66"/>
            <p:cNvSpPr txBox="1">
              <a:spLocks noChangeArrowheads="1"/>
            </p:cNvSpPr>
            <p:nvPr/>
          </p:nvSpPr>
          <p:spPr bwMode="auto">
            <a:xfrm>
              <a:off x="2207" y="2731"/>
              <a:ext cx="669"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$1500</a:t>
              </a:r>
            </a:p>
          </p:txBody>
        </p:sp>
      </p:grpSp>
      <p:sp>
        <p:nvSpPr>
          <p:cNvPr id="27" name="Oval 67"/>
          <p:cNvSpPr>
            <a:spLocks noChangeAspect="1" noChangeArrowheads="1"/>
          </p:cNvSpPr>
          <p:nvPr/>
        </p:nvSpPr>
        <p:spPr bwMode="auto">
          <a:xfrm>
            <a:off x="5549900" y="4524375"/>
            <a:ext cx="128588" cy="12700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8" name="Line 68"/>
          <p:cNvSpPr>
            <a:spLocks noChangeShapeType="1"/>
          </p:cNvSpPr>
          <p:nvPr/>
        </p:nvSpPr>
        <p:spPr bwMode="auto">
          <a:xfrm>
            <a:off x="4576763" y="3775075"/>
            <a:ext cx="2097087" cy="0"/>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9" name="Oval 69"/>
          <p:cNvSpPr>
            <a:spLocks noChangeAspect="1" noChangeArrowheads="1"/>
          </p:cNvSpPr>
          <p:nvPr/>
        </p:nvSpPr>
        <p:spPr bwMode="auto">
          <a:xfrm>
            <a:off x="6605588" y="3713163"/>
            <a:ext cx="128587" cy="12700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0" name="Text Box 70"/>
          <p:cNvSpPr txBox="1">
            <a:spLocks noChangeArrowheads="1"/>
          </p:cNvSpPr>
          <p:nvPr/>
        </p:nvSpPr>
        <p:spPr bwMode="auto">
          <a:xfrm>
            <a:off x="3536950" y="3584575"/>
            <a:ext cx="1025525" cy="381000"/>
          </a:xfrm>
          <a:prstGeom prst="rect">
            <a:avLst/>
          </a:prstGeom>
          <a:noFill/>
          <a:ln w="9525">
            <a:noFill/>
            <a:miter lim="800000"/>
            <a:headEnd/>
            <a:tailEnd/>
          </a:ln>
        </p:spPr>
        <p:txBody>
          <a:bodyPr lIns="0" tIns="0" bIns="0" anchor="ctr">
            <a:spAutoFit/>
          </a:bodyPr>
          <a:lstStyle/>
          <a:p>
            <a:pPr algn="r">
              <a:spcBef>
                <a:spcPct val="50000"/>
              </a:spcBef>
            </a:pPr>
            <a:r>
              <a:rPr lang="en-US" sz="2500" dirty="0">
                <a:solidFill>
                  <a:srgbClr val="777777"/>
                </a:solidFill>
                <a:latin typeface="Arial"/>
                <a:cs typeface="Arial"/>
              </a:rPr>
              <a:t>$3000</a:t>
            </a:r>
          </a:p>
        </p:txBody>
      </p:sp>
      <p:sp>
        <p:nvSpPr>
          <p:cNvPr id="31" name="Oval 71"/>
          <p:cNvSpPr>
            <a:spLocks noChangeAspect="1" noChangeArrowheads="1"/>
          </p:cNvSpPr>
          <p:nvPr/>
        </p:nvSpPr>
        <p:spPr bwMode="auto">
          <a:xfrm>
            <a:off x="7664450" y="4519613"/>
            <a:ext cx="128588" cy="12700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32" name="Text Box 72"/>
          <p:cNvSpPr txBox="1">
            <a:spLocks noChangeArrowheads="1"/>
          </p:cNvSpPr>
          <p:nvPr/>
        </p:nvSpPr>
        <p:spPr bwMode="auto">
          <a:xfrm>
            <a:off x="5646738" y="16002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a:latin typeface="Arial"/>
                <a:cs typeface="Arial"/>
              </a:rPr>
              <a:t>Plasma TVs</a:t>
            </a:r>
          </a:p>
        </p:txBody>
      </p:sp>
      <p:sp>
        <p:nvSpPr>
          <p:cNvPr id="33" name="Text Box 73"/>
          <p:cNvSpPr txBox="1">
            <a:spLocks noChangeArrowheads="1"/>
          </p:cNvSpPr>
          <p:nvPr/>
        </p:nvSpPr>
        <p:spPr bwMode="auto">
          <a:xfrm>
            <a:off x="5010150" y="3092450"/>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A</a:t>
            </a:r>
          </a:p>
        </p:txBody>
      </p:sp>
      <p:sp>
        <p:nvSpPr>
          <p:cNvPr id="34" name="Text Box 74"/>
          <p:cNvSpPr txBox="1">
            <a:spLocks noChangeArrowheads="1"/>
          </p:cNvSpPr>
          <p:nvPr/>
        </p:nvSpPr>
        <p:spPr bwMode="auto">
          <a:xfrm>
            <a:off x="5149850" y="3967163"/>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B</a:t>
            </a:r>
          </a:p>
        </p:txBody>
      </p:sp>
      <p:sp>
        <p:nvSpPr>
          <p:cNvPr id="35" name="Text Box 75"/>
          <p:cNvSpPr txBox="1">
            <a:spLocks noChangeArrowheads="1"/>
          </p:cNvSpPr>
          <p:nvPr/>
        </p:nvSpPr>
        <p:spPr bwMode="auto">
          <a:xfrm>
            <a:off x="6494463" y="4051300"/>
            <a:ext cx="344487"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D</a:t>
            </a:r>
          </a:p>
        </p:txBody>
      </p:sp>
      <p:sp>
        <p:nvSpPr>
          <p:cNvPr id="36" name="Text Box 76"/>
          <p:cNvSpPr txBox="1">
            <a:spLocks noChangeArrowheads="1"/>
          </p:cNvSpPr>
          <p:nvPr/>
        </p:nvSpPr>
        <p:spPr bwMode="auto">
          <a:xfrm>
            <a:off x="4657725" y="4659313"/>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C</a:t>
            </a:r>
          </a:p>
        </p:txBody>
      </p:sp>
      <p:grpSp>
        <p:nvGrpSpPr>
          <p:cNvPr id="37" name="Group 78"/>
          <p:cNvGrpSpPr>
            <a:grpSpLocks/>
          </p:cNvGrpSpPr>
          <p:nvPr/>
        </p:nvGrpSpPr>
        <p:grpSpPr bwMode="auto">
          <a:xfrm>
            <a:off x="6910388" y="2854325"/>
            <a:ext cx="1717675" cy="1300163"/>
            <a:chOff x="4353" y="1728"/>
            <a:chExt cx="1082" cy="819"/>
          </a:xfrm>
        </p:grpSpPr>
        <p:sp>
          <p:nvSpPr>
            <p:cNvPr id="38" name="Arc 79"/>
            <p:cNvSpPr>
              <a:spLocks/>
            </p:cNvSpPr>
            <p:nvPr/>
          </p:nvSpPr>
          <p:spPr bwMode="auto">
            <a:xfrm flipV="1">
              <a:off x="4353" y="2150"/>
              <a:ext cx="563" cy="397"/>
            </a:xfrm>
            <a:custGeom>
              <a:avLst/>
              <a:gdLst>
                <a:gd name="T0" fmla="*/ 0 w 21600"/>
                <a:gd name="T1" fmla="*/ 0 h 19406"/>
                <a:gd name="T2" fmla="*/ 0 w 21600"/>
                <a:gd name="T3" fmla="*/ 0 h 19406"/>
                <a:gd name="T4" fmla="*/ 0 w 21600"/>
                <a:gd name="T5" fmla="*/ 0 h 19406"/>
                <a:gd name="T6" fmla="*/ 0 60000 65536"/>
                <a:gd name="T7" fmla="*/ 0 60000 65536"/>
                <a:gd name="T8" fmla="*/ 0 60000 65536"/>
                <a:gd name="T9" fmla="*/ 0 w 21600"/>
                <a:gd name="T10" fmla="*/ 0 h 19406"/>
                <a:gd name="T11" fmla="*/ 21600 w 21600"/>
                <a:gd name="T12" fmla="*/ 19406 h 19406"/>
              </a:gdLst>
              <a:ahLst/>
              <a:cxnLst>
                <a:cxn ang="T6">
                  <a:pos x="T0" y="T1"/>
                </a:cxn>
                <a:cxn ang="T7">
                  <a:pos x="T2" y="T3"/>
                </a:cxn>
                <a:cxn ang="T8">
                  <a:pos x="T4" y="T5"/>
                </a:cxn>
              </a:cxnLst>
              <a:rect l="T9" t="T10" r="T11" b="T12"/>
              <a:pathLst>
                <a:path w="21600" h="19406" fill="none" extrusionOk="0">
                  <a:moveTo>
                    <a:pt x="9484" y="-1"/>
                  </a:moveTo>
                  <a:cubicBezTo>
                    <a:pt x="16898" y="3622"/>
                    <a:pt x="21600" y="11153"/>
                    <a:pt x="21600" y="19406"/>
                  </a:cubicBezTo>
                </a:path>
                <a:path w="21600" h="19406" stroke="0" extrusionOk="0">
                  <a:moveTo>
                    <a:pt x="9484" y="-1"/>
                  </a:moveTo>
                  <a:cubicBezTo>
                    <a:pt x="16898" y="3622"/>
                    <a:pt x="21600" y="11153"/>
                    <a:pt x="21600" y="19406"/>
                  </a:cubicBezTo>
                  <a:lnTo>
                    <a:pt x="0" y="19406"/>
                  </a:lnTo>
                  <a:close/>
                </a:path>
              </a:pathLst>
            </a:custGeom>
            <a:noFill/>
            <a:ln w="38100">
              <a:solidFill>
                <a:srgbClr val="FF6600"/>
              </a:solidFill>
              <a:round/>
              <a:headEnd type="triangle" w="lg" len="med"/>
              <a:tailEnd/>
            </a:ln>
          </p:spPr>
          <p:txBody>
            <a:bodyPr rot="10800000" wrap="none" anchor="ctr"/>
            <a:lstStyle/>
            <a:p>
              <a:endParaRPr lang="en-US">
                <a:latin typeface="Arial"/>
                <a:cs typeface="Arial"/>
              </a:endParaRPr>
            </a:p>
          </p:txBody>
        </p:sp>
        <p:sp>
          <p:nvSpPr>
            <p:cNvPr id="39" name="Text Box 80"/>
            <p:cNvSpPr txBox="1">
              <a:spLocks noChangeArrowheads="1"/>
            </p:cNvSpPr>
            <p:nvPr/>
          </p:nvSpPr>
          <p:spPr bwMode="auto">
            <a:xfrm>
              <a:off x="4396" y="1728"/>
              <a:ext cx="1039" cy="544"/>
            </a:xfrm>
            <a:prstGeom prst="rect">
              <a:avLst/>
            </a:prstGeom>
            <a:solidFill>
              <a:schemeClr val="bg1"/>
            </a:solidFill>
            <a:ln w="9525">
              <a:solidFill>
                <a:srgbClr val="FF6600"/>
              </a:solidFill>
              <a:miter lim="800000"/>
              <a:headEnd/>
              <a:tailEnd/>
            </a:ln>
          </p:spPr>
          <p:txBody>
            <a:bodyPr anchor="ctr">
              <a:spAutoFit/>
            </a:bodyPr>
            <a:lstStyle/>
            <a:p>
              <a:pPr algn="ctr">
                <a:spcBef>
                  <a:spcPct val="50000"/>
                </a:spcBef>
              </a:pPr>
              <a:r>
                <a:rPr lang="en-US" sz="2500">
                  <a:latin typeface="Arial"/>
                  <a:cs typeface="Arial"/>
                </a:rPr>
                <a:t>gains from trade</a:t>
              </a:r>
            </a:p>
          </p:txBody>
        </p:sp>
      </p:grpSp>
      <p:grpSp>
        <p:nvGrpSpPr>
          <p:cNvPr id="40" name="Group 81"/>
          <p:cNvGrpSpPr>
            <a:grpSpLocks/>
          </p:cNvGrpSpPr>
          <p:nvPr/>
        </p:nvGrpSpPr>
        <p:grpSpPr bwMode="auto">
          <a:xfrm>
            <a:off x="5621338" y="4651375"/>
            <a:ext cx="2101850" cy="581025"/>
            <a:chOff x="3541" y="2860"/>
            <a:chExt cx="1324" cy="366"/>
          </a:xfrm>
        </p:grpSpPr>
        <p:sp>
          <p:nvSpPr>
            <p:cNvPr id="41" name="AutoShape 82"/>
            <p:cNvSpPr>
              <a:spLocks/>
            </p:cNvSpPr>
            <p:nvPr/>
          </p:nvSpPr>
          <p:spPr bwMode="auto">
            <a:xfrm rot="-5400000">
              <a:off x="4128" y="2273"/>
              <a:ext cx="149" cy="1324"/>
            </a:xfrm>
            <a:prstGeom prst="leftBrace">
              <a:avLst>
                <a:gd name="adj1" fmla="val 94742"/>
                <a:gd name="adj2" fmla="val 50000"/>
              </a:avLst>
            </a:prstGeom>
            <a:noFill/>
            <a:ln w="19050">
              <a:solidFill>
                <a:srgbClr val="996633"/>
              </a:solidFill>
              <a:round/>
              <a:headEnd/>
              <a:tailEnd/>
            </a:ln>
          </p:spPr>
          <p:txBody>
            <a:bodyPr vert="eaVert" wrap="none" anchor="ctr"/>
            <a:lstStyle/>
            <a:p>
              <a:endParaRPr lang="en-US">
                <a:latin typeface="Arial"/>
                <a:cs typeface="Arial"/>
              </a:endParaRPr>
            </a:p>
          </p:txBody>
        </p:sp>
        <p:sp>
          <p:nvSpPr>
            <p:cNvPr id="42" name="Text Box 83"/>
            <p:cNvSpPr txBox="1">
              <a:spLocks noChangeArrowheads="1"/>
            </p:cNvSpPr>
            <p:nvPr/>
          </p:nvSpPr>
          <p:spPr bwMode="auto">
            <a:xfrm>
              <a:off x="3807" y="2928"/>
              <a:ext cx="795" cy="298"/>
            </a:xfrm>
            <a:prstGeom prst="rect">
              <a:avLst/>
            </a:prstGeom>
            <a:noFill/>
            <a:ln w="9525">
              <a:noFill/>
              <a:miter lim="800000"/>
              <a:headEnd/>
              <a:tailEnd/>
            </a:ln>
          </p:spPr>
          <p:txBody>
            <a:bodyPr>
              <a:spAutoFit/>
            </a:bodyPr>
            <a:lstStyle/>
            <a:p>
              <a:pPr algn="ctr">
                <a:spcBef>
                  <a:spcPct val="50000"/>
                </a:spcBef>
              </a:pPr>
              <a:r>
                <a:rPr lang="en-US" sz="2500">
                  <a:latin typeface="Arial"/>
                  <a:cs typeface="Arial"/>
                </a:rPr>
                <a:t>imports</a:t>
              </a:r>
            </a:p>
          </p:txBody>
        </p:sp>
      </p:grpSp>
    </p:spTree>
    <p:extLst>
      <p:ext uri="{BB962C8B-B14F-4D97-AF65-F5344CB8AC3E}">
        <p14:creationId xmlns:p14="http://schemas.microsoft.com/office/powerpoint/2010/main" val="33081775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downRight)">
                                      <p:cBhvr>
                                        <p:cTn id="7" dur="500"/>
                                        <p:tgtEl>
                                          <p:spTgt spid="33"/>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strips(downRight)">
                                      <p:cBhvr>
                                        <p:cTn id="11" dur="500"/>
                                        <p:tgtEl>
                                          <p:spTgt spid="34"/>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strips(downRight)">
                                      <p:cBhvr>
                                        <p:cTn id="15" dur="500"/>
                                        <p:tgtEl>
                                          <p:spTgt spid="36"/>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strips(downRight)">
                                      <p:cBhvr>
                                        <p:cTn id="19" dur="500"/>
                                        <p:tgtEl>
                                          <p:spTgt spid="3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left)">
                                      <p:cBhvr>
                                        <p:cTn id="23" dur="500"/>
                                        <p:tgtEl>
                                          <p:spTgt spid="11">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wipe(left)">
                                      <p:cBhvr>
                                        <p:cTn id="27" dur="500"/>
                                        <p:tgtEl>
                                          <p:spTgt spid="11">
                                            <p:txEl>
                                              <p:pRg st="1" end="1"/>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xEl>
                                              <p:pRg st="2" end="2"/>
                                            </p:txEl>
                                          </p:spTgt>
                                        </p:tgtEl>
                                        <p:attrNameLst>
                                          <p:attrName>style.visibility</p:attrName>
                                        </p:attrNameLst>
                                      </p:cBhvr>
                                      <p:to>
                                        <p:strVal val="visible"/>
                                      </p:to>
                                    </p:set>
                                    <p:animEffect transition="in" filter="wipe(left)">
                                      <p:cBhvr>
                                        <p:cTn id="35" dur="500"/>
                                        <p:tgtEl>
                                          <p:spTgt spid="11">
                                            <p:txEl>
                                              <p:pRg st="2" end="2"/>
                                            </p:txEl>
                                          </p:spTgt>
                                        </p:tgtEl>
                                      </p:cBhvr>
                                    </p:animEffect>
                                  </p:childTnLst>
                                </p:cTn>
                              </p:par>
                              <p:par>
                                <p:cTn id="36" presetID="10" presetClass="exit" presetSubtype="0" fill="hold" grpId="1" nodeType="withEffect">
                                  <p:stCondLst>
                                    <p:cond delay="0"/>
                                  </p:stCondLst>
                                  <p:childTnLst>
                                    <p:animEffect transition="out" filter="fade">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par>
                                <p:cTn id="39" presetID="10"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1">
                                            <p:txEl>
                                              <p:pRg st="3" end="3"/>
                                            </p:txEl>
                                          </p:spTgt>
                                        </p:tgtEl>
                                        <p:attrNameLst>
                                          <p:attrName>style.visibility</p:attrName>
                                        </p:attrNameLst>
                                      </p:cBhvr>
                                      <p:to>
                                        <p:strVal val="visible"/>
                                      </p:to>
                                    </p:set>
                                    <p:animEffect transition="in" filter="wipe(left)">
                                      <p:cBhvr>
                                        <p:cTn id="46" dur="500"/>
                                        <p:tgtEl>
                                          <p:spTgt spid="11">
                                            <p:txEl>
                                              <p:pRg st="3" end="3"/>
                                            </p:txEl>
                                          </p:spTgt>
                                        </p:tgtEl>
                                      </p:cBhvr>
                                    </p:animEffect>
                                  </p:childTnLst>
                                </p:cTn>
                              </p:par>
                            </p:childTnLst>
                          </p:cTn>
                        </p:par>
                        <p:par>
                          <p:cTn id="47" fill="hold">
                            <p:stCondLst>
                              <p:cond delay="500"/>
                            </p:stCondLst>
                            <p:childTnLst>
                              <p:par>
                                <p:cTn id="48" presetID="10" presetClass="entr" presetSubtype="0" fill="hold" grpId="2"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1">
                                            <p:txEl>
                                              <p:pRg st="4" end="4"/>
                                            </p:txEl>
                                          </p:spTgt>
                                        </p:tgtEl>
                                        <p:attrNameLst>
                                          <p:attrName>style.visibility</p:attrName>
                                        </p:attrNameLst>
                                      </p:cBhvr>
                                      <p:to>
                                        <p:strVal val="visible"/>
                                      </p:to>
                                    </p:set>
                                    <p:animEffect transition="in" filter="wipe(left)">
                                      <p:cBhvr>
                                        <p:cTn id="55" dur="500"/>
                                        <p:tgtEl>
                                          <p:spTgt spid="11">
                                            <p:txEl>
                                              <p:pRg st="4" end="4"/>
                                            </p:txEl>
                                          </p:spTgt>
                                        </p:tgtEl>
                                      </p:cBhvr>
                                    </p:animEffect>
                                  </p:childTnLst>
                                </p:cTn>
                              </p:par>
                              <p:par>
                                <p:cTn id="56" presetID="10" presetClass="exit" presetSubtype="0" fill="hold" grpId="3" nodeType="withEffect">
                                  <p:stCondLst>
                                    <p:cond delay="0"/>
                                  </p:stCondLst>
                                  <p:childTnLst>
                                    <p:animEffect transition="out" filter="fade">
                                      <p:cBhvr>
                                        <p:cTn id="57" dur="500"/>
                                        <p:tgtEl>
                                          <p:spTgt spid="7"/>
                                        </p:tgtEl>
                                      </p:cBhvr>
                                    </p:animEffect>
                                    <p:set>
                                      <p:cBhvr>
                                        <p:cTn id="58" dur="1" fill="hold">
                                          <p:stCondLst>
                                            <p:cond delay="499"/>
                                          </p:stCondLst>
                                        </p:cTn>
                                        <p:tgtEl>
                                          <p:spTgt spid="7"/>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6"/>
                                        </p:tgtEl>
                                      </p:cBhvr>
                                    </p:animEffect>
                                    <p:set>
                                      <p:cBhvr>
                                        <p:cTn id="61" dur="1" fill="hold">
                                          <p:stCondLst>
                                            <p:cond delay="499"/>
                                          </p:stCondLst>
                                        </p:cTn>
                                        <p:tgtEl>
                                          <p:spTgt spid="6"/>
                                        </p:tgtEl>
                                        <p:attrNameLst>
                                          <p:attrName>style.visibility</p:attrName>
                                        </p:attrNameLst>
                                      </p:cBhvr>
                                      <p:to>
                                        <p:strVal val="hidden"/>
                                      </p:to>
                                    </p:se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1">
                                            <p:txEl>
                                              <p:pRg st="5" end="5"/>
                                            </p:txEl>
                                          </p:spTgt>
                                        </p:tgtEl>
                                        <p:attrNameLst>
                                          <p:attrName>style.visibility</p:attrName>
                                        </p:attrNameLst>
                                      </p:cBhvr>
                                      <p:to>
                                        <p:strVal val="visible"/>
                                      </p:to>
                                    </p:set>
                                    <p:animEffect transition="in" filter="wipe(left)">
                                      <p:cBhvr>
                                        <p:cTn id="65" dur="500"/>
                                        <p:tgtEl>
                                          <p:spTgt spid="11">
                                            <p:txEl>
                                              <p:pRg st="5" end="5"/>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500"/>
                                        <p:tgtEl>
                                          <p:spTgt spid="8"/>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1">
                                            <p:txEl>
                                              <p:pRg st="6" end="6"/>
                                            </p:txEl>
                                          </p:spTgt>
                                        </p:tgtEl>
                                        <p:attrNameLst>
                                          <p:attrName>style.visibility</p:attrName>
                                        </p:attrNameLst>
                                      </p:cBhvr>
                                      <p:to>
                                        <p:strVal val="visible"/>
                                      </p:to>
                                    </p:set>
                                    <p:animEffect transition="in" filter="wipe(left)">
                                      <p:cBhvr>
                                        <p:cTn id="73" dur="500"/>
                                        <p:tgtEl>
                                          <p:spTgt spid="11">
                                            <p:txEl>
                                              <p:pRg st="6" end="6"/>
                                            </p:txEl>
                                          </p:spTgt>
                                        </p:tgtEl>
                                      </p:cBhvr>
                                    </p:animEffect>
                                  </p:childTnLst>
                                </p:cTn>
                              </p:par>
                              <p:par>
                                <p:cTn id="74" presetID="10" presetClass="exit" presetSubtype="0" fill="hold" grpId="1" nodeType="withEffect">
                                  <p:stCondLst>
                                    <p:cond delay="0"/>
                                  </p:stCondLst>
                                  <p:childTnLst>
                                    <p:animEffect transition="out" filter="fade">
                                      <p:cBhvr>
                                        <p:cTn id="75" dur="500"/>
                                        <p:tgtEl>
                                          <p:spTgt spid="8"/>
                                        </p:tgtEl>
                                      </p:cBhvr>
                                    </p:animEffect>
                                    <p:set>
                                      <p:cBhvr>
                                        <p:cTn id="76" dur="1" fill="hold">
                                          <p:stCondLst>
                                            <p:cond delay="499"/>
                                          </p:stCondLst>
                                        </p:cTn>
                                        <p:tgtEl>
                                          <p:spTgt spid="8"/>
                                        </p:tgtEl>
                                        <p:attrNameLst>
                                          <p:attrName>style.visibility</p:attrName>
                                        </p:attrNameLst>
                                      </p:cBhvr>
                                      <p:to>
                                        <p:strVal val="hidden"/>
                                      </p:to>
                                    </p:set>
                                  </p:childTnLst>
                                </p:cTn>
                              </p:par>
                              <p:par>
                                <p:cTn id="77" presetID="10" presetClass="entr" presetSubtype="0"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1">
                                            <p:txEl>
                                              <p:pRg st="7" end="7"/>
                                            </p:txEl>
                                          </p:spTgt>
                                        </p:tgtEl>
                                        <p:attrNameLst>
                                          <p:attrName>style.visibility</p:attrName>
                                        </p:attrNameLst>
                                      </p:cBhvr>
                                      <p:to>
                                        <p:strVal val="visible"/>
                                      </p:to>
                                    </p:set>
                                    <p:animEffect transition="in" filter="wipe(left)">
                                      <p:cBhvr>
                                        <p:cTn id="84" dur="500"/>
                                        <p:tgtEl>
                                          <p:spTgt spid="11">
                                            <p:txEl>
                                              <p:pRg st="7" end="7"/>
                                            </p:txEl>
                                          </p:spTgt>
                                        </p:tgtEl>
                                      </p:cBhvr>
                                    </p:animEffect>
                                  </p:childTnLst>
                                </p:cTn>
                              </p:par>
                              <p:par>
                                <p:cTn id="85" presetID="10" presetClass="entr" presetSubtype="0" fill="hold" grpId="2" nodeType="with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fade">
                                      <p:cBhvr>
                                        <p:cTn id="87" dur="500"/>
                                        <p:tgtEl>
                                          <p:spTgt spid="8"/>
                                        </p:tgtEl>
                                      </p:cBhvr>
                                    </p:animEffect>
                                  </p:childTnLst>
                                </p:cTn>
                              </p:par>
                            </p:childTnLst>
                          </p:cTn>
                        </p:par>
                      </p:childTnLst>
                    </p:cTn>
                  </p:par>
                  <p:par>
                    <p:cTn id="88" fill="hold">
                      <p:stCondLst>
                        <p:cond delay="indefinite"/>
                      </p:stCondLst>
                      <p:childTnLst>
                        <p:par>
                          <p:cTn id="89" fill="hold">
                            <p:stCondLst>
                              <p:cond delay="0"/>
                            </p:stCondLst>
                            <p:childTnLst>
                              <p:par>
                                <p:cTn id="90" presetID="18" presetClass="entr" presetSubtype="12" fill="hold" nodeType="click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strips(downLeft)">
                                      <p:cBhvr>
                                        <p:cTn id="92" dur="500"/>
                                        <p:tgtEl>
                                          <p:spTgt spid="3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fade">
                                      <p:cBhvr>
                                        <p:cTn id="9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animBg="1"/>
      <p:bldP spid="6" grpId="1" uiExpand="1" animBg="1"/>
      <p:bldP spid="7" grpId="0" uiExpand="1" animBg="1"/>
      <p:bldP spid="7" grpId="1" uiExpand="1" animBg="1"/>
      <p:bldP spid="7" grpId="2" uiExpand="1" animBg="1"/>
      <p:bldP spid="7" grpId="3" uiExpand="1" animBg="1"/>
      <p:bldP spid="8" grpId="0" uiExpand="1" animBg="1"/>
      <p:bldP spid="8" grpId="1" uiExpand="1" animBg="1"/>
      <p:bldP spid="8" grpId="2" animBg="1"/>
      <p:bldP spid="9" grpId="0" animBg="1"/>
      <p:bldP spid="10" grpId="0" uiExpand="1" animBg="1"/>
      <p:bldP spid="11" grpId="0" uiExpand="1" build="p" bldLvl="2"/>
      <p:bldP spid="33" grpId="0"/>
      <p:bldP spid="34"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ChangeArrowheads="1"/>
          </p:cNvSpPr>
          <p:nvPr/>
        </p:nvSpPr>
        <p:spPr bwMode="auto">
          <a:xfrm>
            <a:off x="1404938" y="1143000"/>
            <a:ext cx="6329362" cy="3343275"/>
          </a:xfrm>
          <a:prstGeom prst="rect">
            <a:avLst/>
          </a:prstGeom>
          <a:solidFill>
            <a:srgbClr val="FFFFCC"/>
          </a:solidFill>
          <a:ln w="9525">
            <a:noFill/>
            <a:miter lim="800000"/>
            <a:headEnd/>
            <a:tailEnd/>
          </a:ln>
        </p:spPr>
        <p:txBody>
          <a:bodyPr wrap="none" anchor="ctr"/>
          <a:lstStyle/>
          <a:p>
            <a:endParaRPr lang="en-US">
              <a:latin typeface="Arial"/>
              <a:cs typeface="Arial"/>
            </a:endParaRPr>
          </a:p>
        </p:txBody>
      </p:sp>
      <p:sp>
        <p:nvSpPr>
          <p:cNvPr id="16389" name="Rectangle 3"/>
          <p:cNvSpPr>
            <a:spLocks noChangeArrowheads="1"/>
          </p:cNvSpPr>
          <p:nvPr/>
        </p:nvSpPr>
        <p:spPr bwMode="auto">
          <a:xfrm>
            <a:off x="1397000" y="3819525"/>
            <a:ext cx="2951163" cy="669925"/>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latin typeface="Arial"/>
                <a:cs typeface="Arial"/>
              </a:rPr>
              <a:t>total surplus</a:t>
            </a:r>
          </a:p>
        </p:txBody>
      </p:sp>
      <p:sp>
        <p:nvSpPr>
          <p:cNvPr id="16390" name="Rectangle 4"/>
          <p:cNvSpPr>
            <a:spLocks noChangeArrowheads="1"/>
          </p:cNvSpPr>
          <p:nvPr/>
        </p:nvSpPr>
        <p:spPr bwMode="auto">
          <a:xfrm>
            <a:off x="1397000" y="3149600"/>
            <a:ext cx="2951163" cy="669925"/>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latin typeface="Arial"/>
                <a:cs typeface="Arial"/>
              </a:rPr>
              <a:t>producer surplus</a:t>
            </a:r>
          </a:p>
        </p:txBody>
      </p:sp>
      <p:sp>
        <p:nvSpPr>
          <p:cNvPr id="16391" name="Rectangle 5"/>
          <p:cNvSpPr>
            <a:spLocks noChangeArrowheads="1"/>
          </p:cNvSpPr>
          <p:nvPr/>
        </p:nvSpPr>
        <p:spPr bwMode="auto">
          <a:xfrm>
            <a:off x="1397000" y="2474913"/>
            <a:ext cx="2951163" cy="674687"/>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latin typeface="Arial"/>
                <a:cs typeface="Arial"/>
              </a:rPr>
              <a:t>consumer surplus</a:t>
            </a:r>
          </a:p>
        </p:txBody>
      </p:sp>
      <p:sp>
        <p:nvSpPr>
          <p:cNvPr id="16392" name="Rectangle 6"/>
          <p:cNvSpPr>
            <a:spLocks noChangeArrowheads="1"/>
          </p:cNvSpPr>
          <p:nvPr/>
        </p:nvSpPr>
        <p:spPr bwMode="auto">
          <a:xfrm>
            <a:off x="1397000" y="1808163"/>
            <a:ext cx="2951163" cy="666750"/>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latin typeface="Arial"/>
                <a:cs typeface="Arial"/>
              </a:rPr>
              <a:t>direction of trade</a:t>
            </a:r>
          </a:p>
        </p:txBody>
      </p:sp>
      <p:grpSp>
        <p:nvGrpSpPr>
          <p:cNvPr id="2" name="Group 7"/>
          <p:cNvGrpSpPr>
            <a:grpSpLocks/>
          </p:cNvGrpSpPr>
          <p:nvPr/>
        </p:nvGrpSpPr>
        <p:grpSpPr bwMode="auto">
          <a:xfrm>
            <a:off x="6053138" y="1135063"/>
            <a:ext cx="1690687" cy="3354387"/>
            <a:chOff x="3813" y="715"/>
            <a:chExt cx="1065" cy="2113"/>
          </a:xfrm>
        </p:grpSpPr>
        <p:sp>
          <p:nvSpPr>
            <p:cNvPr id="16416" name="Rectangle 8"/>
            <p:cNvSpPr>
              <a:spLocks noChangeArrowheads="1"/>
            </p:cNvSpPr>
            <p:nvPr/>
          </p:nvSpPr>
          <p:spPr bwMode="auto">
            <a:xfrm>
              <a:off x="3813" y="2406"/>
              <a:ext cx="1065" cy="422"/>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rises</a:t>
              </a:r>
            </a:p>
          </p:txBody>
        </p:sp>
        <p:sp>
          <p:nvSpPr>
            <p:cNvPr id="16417" name="Rectangle 9"/>
            <p:cNvSpPr>
              <a:spLocks noChangeArrowheads="1"/>
            </p:cNvSpPr>
            <p:nvPr/>
          </p:nvSpPr>
          <p:spPr bwMode="auto">
            <a:xfrm>
              <a:off x="3813" y="1984"/>
              <a:ext cx="1065" cy="422"/>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falls</a:t>
              </a:r>
            </a:p>
          </p:txBody>
        </p:sp>
        <p:sp>
          <p:nvSpPr>
            <p:cNvPr id="16418" name="Rectangle 10"/>
            <p:cNvSpPr>
              <a:spLocks noChangeArrowheads="1"/>
            </p:cNvSpPr>
            <p:nvPr/>
          </p:nvSpPr>
          <p:spPr bwMode="auto">
            <a:xfrm>
              <a:off x="3813" y="1559"/>
              <a:ext cx="1065" cy="425"/>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rises</a:t>
              </a:r>
            </a:p>
          </p:txBody>
        </p:sp>
        <p:sp>
          <p:nvSpPr>
            <p:cNvPr id="16419" name="Rectangle 11"/>
            <p:cNvSpPr>
              <a:spLocks noChangeArrowheads="1"/>
            </p:cNvSpPr>
            <p:nvPr/>
          </p:nvSpPr>
          <p:spPr bwMode="auto">
            <a:xfrm>
              <a:off x="3813" y="1139"/>
              <a:ext cx="1065" cy="420"/>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imports</a:t>
              </a:r>
            </a:p>
          </p:txBody>
        </p:sp>
        <p:sp>
          <p:nvSpPr>
            <p:cNvPr id="16420" name="Rectangle 12"/>
            <p:cNvSpPr>
              <a:spLocks noChangeArrowheads="1"/>
            </p:cNvSpPr>
            <p:nvPr/>
          </p:nvSpPr>
          <p:spPr bwMode="auto">
            <a:xfrm>
              <a:off x="3813" y="715"/>
              <a:ext cx="1065" cy="424"/>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b="1" i="1">
                  <a:solidFill>
                    <a:srgbClr val="0000FF"/>
                  </a:solidFill>
                  <a:latin typeface="Arial"/>
                  <a:cs typeface="Arial"/>
                </a:rPr>
                <a:t>P</a:t>
              </a:r>
              <a:r>
                <a:rPr lang="en-US" sz="2500" b="1" baseline="-25000">
                  <a:solidFill>
                    <a:srgbClr val="0000FF"/>
                  </a:solidFill>
                  <a:latin typeface="Arial"/>
                  <a:cs typeface="Arial"/>
                </a:rPr>
                <a:t>D</a:t>
              </a:r>
              <a:r>
                <a:rPr lang="en-US" sz="2500">
                  <a:solidFill>
                    <a:srgbClr val="0000FF"/>
                  </a:solidFill>
                  <a:latin typeface="Arial"/>
                  <a:cs typeface="Arial"/>
                </a:rPr>
                <a:t> &gt; </a:t>
              </a:r>
              <a:r>
                <a:rPr lang="en-US" sz="2500" b="1" i="1">
                  <a:solidFill>
                    <a:srgbClr val="0000FF"/>
                  </a:solidFill>
                  <a:latin typeface="Arial"/>
                  <a:cs typeface="Arial"/>
                </a:rPr>
                <a:t>P</a:t>
              </a:r>
              <a:r>
                <a:rPr lang="en-US" sz="2500" b="1" baseline="-25000">
                  <a:solidFill>
                    <a:srgbClr val="0000FF"/>
                  </a:solidFill>
                  <a:latin typeface="Arial"/>
                  <a:cs typeface="Arial"/>
                </a:rPr>
                <a:t>W</a:t>
              </a:r>
            </a:p>
          </p:txBody>
        </p:sp>
      </p:grpSp>
      <p:grpSp>
        <p:nvGrpSpPr>
          <p:cNvPr id="3" name="Group 13"/>
          <p:cNvGrpSpPr>
            <a:grpSpLocks/>
          </p:cNvGrpSpPr>
          <p:nvPr/>
        </p:nvGrpSpPr>
        <p:grpSpPr bwMode="auto">
          <a:xfrm>
            <a:off x="4348163" y="1135063"/>
            <a:ext cx="1704975" cy="3354387"/>
            <a:chOff x="2739" y="715"/>
            <a:chExt cx="1074" cy="2113"/>
          </a:xfrm>
        </p:grpSpPr>
        <p:sp>
          <p:nvSpPr>
            <p:cNvPr id="16411" name="Rectangle 14"/>
            <p:cNvSpPr>
              <a:spLocks noChangeArrowheads="1"/>
            </p:cNvSpPr>
            <p:nvPr/>
          </p:nvSpPr>
          <p:spPr bwMode="auto">
            <a:xfrm>
              <a:off x="2739" y="2406"/>
              <a:ext cx="1074" cy="422"/>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rises</a:t>
              </a:r>
            </a:p>
          </p:txBody>
        </p:sp>
        <p:sp>
          <p:nvSpPr>
            <p:cNvPr id="16412" name="Rectangle 15"/>
            <p:cNvSpPr>
              <a:spLocks noChangeArrowheads="1"/>
            </p:cNvSpPr>
            <p:nvPr/>
          </p:nvSpPr>
          <p:spPr bwMode="auto">
            <a:xfrm>
              <a:off x="2739" y="1984"/>
              <a:ext cx="1074" cy="422"/>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rises</a:t>
              </a:r>
            </a:p>
          </p:txBody>
        </p:sp>
        <p:sp>
          <p:nvSpPr>
            <p:cNvPr id="16413" name="Rectangle 16"/>
            <p:cNvSpPr>
              <a:spLocks noChangeArrowheads="1"/>
            </p:cNvSpPr>
            <p:nvPr/>
          </p:nvSpPr>
          <p:spPr bwMode="auto">
            <a:xfrm>
              <a:off x="2739" y="1559"/>
              <a:ext cx="1074" cy="425"/>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falls</a:t>
              </a:r>
            </a:p>
          </p:txBody>
        </p:sp>
        <p:sp>
          <p:nvSpPr>
            <p:cNvPr id="16414" name="Rectangle 17"/>
            <p:cNvSpPr>
              <a:spLocks noChangeArrowheads="1"/>
            </p:cNvSpPr>
            <p:nvPr/>
          </p:nvSpPr>
          <p:spPr bwMode="auto">
            <a:xfrm>
              <a:off x="2739" y="1139"/>
              <a:ext cx="1074" cy="420"/>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a:solidFill>
                    <a:srgbClr val="0000FF"/>
                  </a:solidFill>
                  <a:latin typeface="Arial"/>
                  <a:cs typeface="Arial"/>
                </a:rPr>
                <a:t>exports</a:t>
              </a:r>
            </a:p>
          </p:txBody>
        </p:sp>
        <p:sp>
          <p:nvSpPr>
            <p:cNvPr id="16415" name="Rectangle 18"/>
            <p:cNvSpPr>
              <a:spLocks noChangeArrowheads="1"/>
            </p:cNvSpPr>
            <p:nvPr/>
          </p:nvSpPr>
          <p:spPr bwMode="auto">
            <a:xfrm>
              <a:off x="2739" y="715"/>
              <a:ext cx="1074" cy="424"/>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r>
                <a:rPr lang="en-US" sz="2500" b="1" i="1">
                  <a:solidFill>
                    <a:srgbClr val="0000FF"/>
                  </a:solidFill>
                  <a:latin typeface="Arial"/>
                  <a:cs typeface="Arial"/>
                </a:rPr>
                <a:t>P</a:t>
              </a:r>
              <a:r>
                <a:rPr lang="en-US" sz="2500" b="1" baseline="-25000">
                  <a:solidFill>
                    <a:srgbClr val="0000FF"/>
                  </a:solidFill>
                  <a:latin typeface="Arial"/>
                  <a:cs typeface="Arial"/>
                </a:rPr>
                <a:t>D</a:t>
              </a:r>
              <a:r>
                <a:rPr lang="en-US" sz="2500">
                  <a:solidFill>
                    <a:srgbClr val="0000FF"/>
                  </a:solidFill>
                  <a:latin typeface="Arial"/>
                  <a:cs typeface="Arial"/>
                </a:rPr>
                <a:t> &lt; </a:t>
              </a:r>
              <a:r>
                <a:rPr lang="en-US" sz="2500" b="1" i="1">
                  <a:solidFill>
                    <a:srgbClr val="0000FF"/>
                  </a:solidFill>
                  <a:latin typeface="Arial"/>
                  <a:cs typeface="Arial"/>
                </a:rPr>
                <a:t>P</a:t>
              </a:r>
              <a:r>
                <a:rPr lang="en-US" sz="2500" b="1" baseline="-25000">
                  <a:solidFill>
                    <a:srgbClr val="0000FF"/>
                  </a:solidFill>
                  <a:latin typeface="Arial"/>
                  <a:cs typeface="Arial"/>
                </a:rPr>
                <a:t>W</a:t>
              </a:r>
              <a:endParaRPr lang="en-US" sz="2500">
                <a:solidFill>
                  <a:srgbClr val="0000FF"/>
                </a:solidFill>
                <a:latin typeface="Arial"/>
                <a:cs typeface="Arial"/>
              </a:endParaRPr>
            </a:p>
          </p:txBody>
        </p:sp>
      </p:grpSp>
      <p:sp>
        <p:nvSpPr>
          <p:cNvPr id="16395" name="Rectangle 19"/>
          <p:cNvSpPr>
            <a:spLocks noChangeArrowheads="1"/>
          </p:cNvSpPr>
          <p:nvPr/>
        </p:nvSpPr>
        <p:spPr bwMode="auto">
          <a:xfrm>
            <a:off x="1397000" y="1135063"/>
            <a:ext cx="2951163" cy="673100"/>
          </a:xfrm>
          <a:prstGeom prst="rect">
            <a:avLst/>
          </a:prstGeom>
          <a:noFill/>
          <a:ln w="9525">
            <a:noFill/>
            <a:miter lim="800000"/>
            <a:headEnd/>
            <a:tailEnd/>
          </a:ln>
        </p:spPr>
        <p:txBody>
          <a:bodyPr anchor="ctr"/>
          <a:lstStyle/>
          <a:p>
            <a:pPr algn="ctr">
              <a:lnSpc>
                <a:spcPct val="105000"/>
              </a:lnSpc>
              <a:spcBef>
                <a:spcPct val="45000"/>
              </a:spcBef>
              <a:buClr>
                <a:srgbClr val="00B85C"/>
              </a:buClr>
              <a:buSzPct val="120000"/>
              <a:buFont typeface="Wingdings" pitchFamily="2" charset="2"/>
              <a:buNone/>
            </a:pPr>
            <a:endParaRPr lang="en-US" sz="2500">
              <a:latin typeface="Arial"/>
              <a:cs typeface="Arial"/>
            </a:endParaRPr>
          </a:p>
        </p:txBody>
      </p:sp>
      <p:sp>
        <p:nvSpPr>
          <p:cNvPr id="16396" name="Line 20"/>
          <p:cNvSpPr>
            <a:spLocks noChangeShapeType="1"/>
          </p:cNvSpPr>
          <p:nvPr/>
        </p:nvSpPr>
        <p:spPr bwMode="auto">
          <a:xfrm>
            <a:off x="1397000" y="1135063"/>
            <a:ext cx="6346825" cy="0"/>
          </a:xfrm>
          <a:prstGeom prst="line">
            <a:avLst/>
          </a:prstGeom>
          <a:noFill/>
          <a:ln w="28575">
            <a:solidFill>
              <a:schemeClr val="tx1"/>
            </a:solidFill>
            <a:round/>
            <a:headEnd/>
            <a:tailEnd/>
          </a:ln>
        </p:spPr>
        <p:txBody>
          <a:bodyPr/>
          <a:lstStyle/>
          <a:p>
            <a:endParaRPr lang="en-US">
              <a:latin typeface="Arial"/>
              <a:cs typeface="Arial"/>
            </a:endParaRPr>
          </a:p>
        </p:txBody>
      </p:sp>
      <p:sp>
        <p:nvSpPr>
          <p:cNvPr id="16397" name="Line 21"/>
          <p:cNvSpPr>
            <a:spLocks noChangeShapeType="1"/>
          </p:cNvSpPr>
          <p:nvPr/>
        </p:nvSpPr>
        <p:spPr bwMode="auto">
          <a:xfrm>
            <a:off x="1397000" y="1808163"/>
            <a:ext cx="6346825" cy="0"/>
          </a:xfrm>
          <a:prstGeom prst="line">
            <a:avLst/>
          </a:prstGeom>
          <a:noFill/>
          <a:ln w="19050">
            <a:solidFill>
              <a:schemeClr val="tx1"/>
            </a:solidFill>
            <a:round/>
            <a:headEnd/>
            <a:tailEnd/>
          </a:ln>
        </p:spPr>
        <p:txBody>
          <a:bodyPr/>
          <a:lstStyle/>
          <a:p>
            <a:endParaRPr lang="en-US">
              <a:latin typeface="Arial"/>
              <a:cs typeface="Arial"/>
            </a:endParaRPr>
          </a:p>
        </p:txBody>
      </p:sp>
      <p:sp>
        <p:nvSpPr>
          <p:cNvPr id="16398" name="Line 22"/>
          <p:cNvSpPr>
            <a:spLocks noChangeShapeType="1"/>
          </p:cNvSpPr>
          <p:nvPr/>
        </p:nvSpPr>
        <p:spPr bwMode="auto">
          <a:xfrm>
            <a:off x="1397000" y="2474913"/>
            <a:ext cx="63468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16399" name="Line 23"/>
          <p:cNvSpPr>
            <a:spLocks noChangeShapeType="1"/>
          </p:cNvSpPr>
          <p:nvPr/>
        </p:nvSpPr>
        <p:spPr bwMode="auto">
          <a:xfrm>
            <a:off x="1397000" y="3149600"/>
            <a:ext cx="63468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16400" name="Line 24"/>
          <p:cNvSpPr>
            <a:spLocks noChangeShapeType="1"/>
          </p:cNvSpPr>
          <p:nvPr/>
        </p:nvSpPr>
        <p:spPr bwMode="auto">
          <a:xfrm>
            <a:off x="1397000" y="3819525"/>
            <a:ext cx="6346825" cy="0"/>
          </a:xfrm>
          <a:prstGeom prst="line">
            <a:avLst/>
          </a:prstGeom>
          <a:noFill/>
          <a:ln w="12700">
            <a:solidFill>
              <a:schemeClr val="tx1"/>
            </a:solidFill>
            <a:round/>
            <a:headEnd/>
            <a:tailEnd/>
          </a:ln>
        </p:spPr>
        <p:txBody>
          <a:bodyPr/>
          <a:lstStyle/>
          <a:p>
            <a:endParaRPr lang="en-US">
              <a:latin typeface="Arial"/>
              <a:cs typeface="Arial"/>
            </a:endParaRPr>
          </a:p>
        </p:txBody>
      </p:sp>
      <p:sp>
        <p:nvSpPr>
          <p:cNvPr id="16401" name="Line 25"/>
          <p:cNvSpPr>
            <a:spLocks noChangeShapeType="1"/>
          </p:cNvSpPr>
          <p:nvPr/>
        </p:nvSpPr>
        <p:spPr bwMode="auto">
          <a:xfrm>
            <a:off x="1397000" y="4489450"/>
            <a:ext cx="2951163" cy="0"/>
          </a:xfrm>
          <a:prstGeom prst="line">
            <a:avLst/>
          </a:prstGeom>
          <a:noFill/>
          <a:ln w="28575">
            <a:solidFill>
              <a:schemeClr val="tx1"/>
            </a:solidFill>
            <a:round/>
            <a:headEnd/>
            <a:tailEnd/>
          </a:ln>
        </p:spPr>
        <p:txBody>
          <a:bodyPr/>
          <a:lstStyle/>
          <a:p>
            <a:endParaRPr lang="en-US">
              <a:latin typeface="Arial"/>
              <a:cs typeface="Arial"/>
            </a:endParaRPr>
          </a:p>
        </p:txBody>
      </p:sp>
      <p:sp>
        <p:nvSpPr>
          <p:cNvPr id="16402" name="Line 26"/>
          <p:cNvSpPr>
            <a:spLocks noChangeShapeType="1"/>
          </p:cNvSpPr>
          <p:nvPr/>
        </p:nvSpPr>
        <p:spPr bwMode="auto">
          <a:xfrm>
            <a:off x="1397000" y="1135063"/>
            <a:ext cx="0" cy="3354387"/>
          </a:xfrm>
          <a:prstGeom prst="line">
            <a:avLst/>
          </a:prstGeom>
          <a:noFill/>
          <a:ln w="28575">
            <a:solidFill>
              <a:schemeClr val="tx1"/>
            </a:solidFill>
            <a:round/>
            <a:headEnd/>
            <a:tailEnd/>
          </a:ln>
        </p:spPr>
        <p:txBody>
          <a:bodyPr/>
          <a:lstStyle/>
          <a:p>
            <a:endParaRPr lang="en-US">
              <a:latin typeface="Arial"/>
              <a:cs typeface="Arial"/>
            </a:endParaRPr>
          </a:p>
        </p:txBody>
      </p:sp>
      <p:sp>
        <p:nvSpPr>
          <p:cNvPr id="16403" name="Line 27"/>
          <p:cNvSpPr>
            <a:spLocks noChangeShapeType="1"/>
          </p:cNvSpPr>
          <p:nvPr/>
        </p:nvSpPr>
        <p:spPr bwMode="auto">
          <a:xfrm>
            <a:off x="4348163" y="1135063"/>
            <a:ext cx="0" cy="3354387"/>
          </a:xfrm>
          <a:prstGeom prst="line">
            <a:avLst/>
          </a:prstGeom>
          <a:noFill/>
          <a:ln w="19050">
            <a:solidFill>
              <a:schemeClr val="tx1"/>
            </a:solidFill>
            <a:round/>
            <a:headEnd/>
            <a:tailEnd/>
          </a:ln>
        </p:spPr>
        <p:txBody>
          <a:bodyPr/>
          <a:lstStyle/>
          <a:p>
            <a:endParaRPr lang="en-US">
              <a:latin typeface="Arial"/>
              <a:cs typeface="Arial"/>
            </a:endParaRPr>
          </a:p>
        </p:txBody>
      </p:sp>
      <p:sp>
        <p:nvSpPr>
          <p:cNvPr id="16404" name="Line 28"/>
          <p:cNvSpPr>
            <a:spLocks noChangeShapeType="1"/>
          </p:cNvSpPr>
          <p:nvPr/>
        </p:nvSpPr>
        <p:spPr bwMode="auto">
          <a:xfrm>
            <a:off x="6053138" y="1135063"/>
            <a:ext cx="0" cy="3354387"/>
          </a:xfrm>
          <a:prstGeom prst="line">
            <a:avLst/>
          </a:prstGeom>
          <a:noFill/>
          <a:ln w="12700">
            <a:solidFill>
              <a:schemeClr val="tx1"/>
            </a:solidFill>
            <a:round/>
            <a:headEnd/>
            <a:tailEnd/>
          </a:ln>
        </p:spPr>
        <p:txBody>
          <a:bodyPr/>
          <a:lstStyle/>
          <a:p>
            <a:endParaRPr lang="en-US">
              <a:latin typeface="Arial"/>
              <a:cs typeface="Arial"/>
            </a:endParaRPr>
          </a:p>
        </p:txBody>
      </p:sp>
      <p:sp>
        <p:nvSpPr>
          <p:cNvPr id="16405" name="Line 29"/>
          <p:cNvSpPr>
            <a:spLocks noChangeShapeType="1"/>
          </p:cNvSpPr>
          <p:nvPr/>
        </p:nvSpPr>
        <p:spPr bwMode="auto">
          <a:xfrm>
            <a:off x="7743825" y="1135063"/>
            <a:ext cx="0" cy="673100"/>
          </a:xfrm>
          <a:prstGeom prst="line">
            <a:avLst/>
          </a:prstGeom>
          <a:noFill/>
          <a:ln w="28575">
            <a:solidFill>
              <a:schemeClr val="tx1"/>
            </a:solidFill>
            <a:round/>
            <a:headEnd/>
            <a:tailEnd/>
          </a:ln>
        </p:spPr>
        <p:txBody>
          <a:bodyPr/>
          <a:lstStyle/>
          <a:p>
            <a:endParaRPr lang="en-US">
              <a:latin typeface="Arial"/>
              <a:cs typeface="Arial"/>
            </a:endParaRPr>
          </a:p>
        </p:txBody>
      </p:sp>
      <p:sp>
        <p:nvSpPr>
          <p:cNvPr id="16406" name="Line 30"/>
          <p:cNvSpPr>
            <a:spLocks noChangeShapeType="1"/>
          </p:cNvSpPr>
          <p:nvPr/>
        </p:nvSpPr>
        <p:spPr bwMode="auto">
          <a:xfrm>
            <a:off x="7743825" y="1808163"/>
            <a:ext cx="0" cy="2681287"/>
          </a:xfrm>
          <a:prstGeom prst="line">
            <a:avLst/>
          </a:prstGeom>
          <a:noFill/>
          <a:ln w="28575" cap="sq">
            <a:solidFill>
              <a:schemeClr val="tx1"/>
            </a:solidFill>
            <a:round/>
            <a:headEnd/>
            <a:tailEnd/>
          </a:ln>
        </p:spPr>
        <p:txBody>
          <a:bodyPr/>
          <a:lstStyle/>
          <a:p>
            <a:endParaRPr lang="en-US">
              <a:latin typeface="Arial"/>
              <a:cs typeface="Arial"/>
            </a:endParaRPr>
          </a:p>
        </p:txBody>
      </p:sp>
      <p:sp>
        <p:nvSpPr>
          <p:cNvPr id="16407" name="Line 31"/>
          <p:cNvSpPr>
            <a:spLocks noChangeShapeType="1"/>
          </p:cNvSpPr>
          <p:nvPr/>
        </p:nvSpPr>
        <p:spPr bwMode="auto">
          <a:xfrm>
            <a:off x="4348163" y="4489450"/>
            <a:ext cx="3395662" cy="0"/>
          </a:xfrm>
          <a:prstGeom prst="line">
            <a:avLst/>
          </a:prstGeom>
          <a:noFill/>
          <a:ln w="28575" cap="sq">
            <a:solidFill>
              <a:schemeClr val="tx1"/>
            </a:solidFill>
            <a:round/>
            <a:headEnd/>
            <a:tailEnd/>
          </a:ln>
        </p:spPr>
        <p:txBody>
          <a:bodyPr/>
          <a:lstStyle/>
          <a:p>
            <a:endParaRPr lang="en-US">
              <a:latin typeface="Arial"/>
              <a:cs typeface="Arial"/>
            </a:endParaRPr>
          </a:p>
        </p:txBody>
      </p:sp>
      <p:sp>
        <p:nvSpPr>
          <p:cNvPr id="16408" name="Rectangle 32"/>
          <p:cNvSpPr>
            <a:spLocks noGrp="1" noChangeArrowheads="1"/>
          </p:cNvSpPr>
          <p:nvPr>
            <p:ph type="title" idx="4294967295"/>
          </p:nvPr>
        </p:nvSpPr>
        <p:spPr>
          <a:xfrm>
            <a:off x="373063" y="0"/>
            <a:ext cx="8770937" cy="444500"/>
          </a:xfrm>
        </p:spPr>
        <p:txBody>
          <a:bodyPr>
            <a:normAutofit fontScale="90000"/>
          </a:bodyPr>
          <a:lstStyle/>
          <a:p>
            <a:pPr algn="ctr" eaLnBrk="1" hangingPunct="1"/>
            <a:r>
              <a:rPr lang="en-US" sz="3600" dirty="0"/>
              <a:t>Summary:  The Welfare Effects of Trade</a:t>
            </a:r>
          </a:p>
        </p:txBody>
      </p:sp>
      <p:sp>
        <p:nvSpPr>
          <p:cNvPr id="6" name="Footer Placeholder 5"/>
          <p:cNvSpPr>
            <a:spLocks noGrp="1"/>
          </p:cNvSpPr>
          <p:nvPr>
            <p:ph type="ftr" sz="quarter" idx="4294967295"/>
          </p:nvPr>
        </p:nvSpPr>
        <p:spPr>
          <a:xfrm>
            <a:off x="0" y="6400800"/>
            <a:ext cx="8615363" cy="504825"/>
          </a:xfrm>
        </p:spPr>
        <p:txBody>
          <a:bodyPr/>
          <a:lstStyle/>
          <a:p>
            <a:pPr>
              <a:defRPr/>
            </a:pPr>
            <a:r>
              <a:rPr lang="en-US" dirty="0">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7" name="Slide Number Placeholder 6"/>
          <p:cNvSpPr>
            <a:spLocks noGrp="1"/>
          </p:cNvSpPr>
          <p:nvPr>
            <p:ph type="sldNum" sz="quarter" idx="4294967295"/>
          </p:nvPr>
        </p:nvSpPr>
        <p:spPr>
          <a:xfrm>
            <a:off x="8623300" y="6473825"/>
            <a:ext cx="520700" cy="379413"/>
          </a:xfrm>
        </p:spPr>
        <p:txBody>
          <a:bodyPr/>
          <a:lstStyle/>
          <a:p>
            <a:pPr>
              <a:defRPr/>
            </a:pPr>
            <a:fld id="{2F37425F-5E17-4209-B948-B5CE2119E408}" type="slidenum">
              <a:rPr lang="en-US" smtClean="0"/>
              <a:pPr>
                <a:defRPr/>
              </a:pPr>
              <a:t>12</a:t>
            </a:fld>
            <a:endParaRPr lang="en-US" dirty="0"/>
          </a:p>
        </p:txBody>
      </p:sp>
      <p:sp>
        <p:nvSpPr>
          <p:cNvPr id="143393" name="Text Box 33"/>
          <p:cNvSpPr txBox="1">
            <a:spLocks noChangeArrowheads="1"/>
          </p:cNvSpPr>
          <p:nvPr/>
        </p:nvSpPr>
        <p:spPr bwMode="auto">
          <a:xfrm>
            <a:off x="839788" y="4764088"/>
            <a:ext cx="7624762" cy="1461362"/>
          </a:xfrm>
          <a:prstGeom prst="rect">
            <a:avLst/>
          </a:prstGeom>
          <a:noFill/>
          <a:ln w="9525">
            <a:noFill/>
            <a:miter lim="800000"/>
            <a:headEnd/>
            <a:tailEnd/>
          </a:ln>
        </p:spPr>
        <p:txBody>
          <a:bodyPr>
            <a:spAutoFit/>
          </a:bodyPr>
          <a:lstStyle/>
          <a:p>
            <a:pPr algn="ctr">
              <a:lnSpc>
                <a:spcPct val="105000"/>
              </a:lnSpc>
              <a:spcBef>
                <a:spcPct val="10000"/>
              </a:spcBef>
            </a:pPr>
            <a:r>
              <a:rPr lang="en-US" sz="2800" i="1" dirty="0">
                <a:solidFill>
                  <a:schemeClr val="accent6">
                    <a:lumMod val="50000"/>
                  </a:schemeClr>
                </a:solidFill>
                <a:latin typeface="Arial"/>
                <a:cs typeface="Arial"/>
              </a:rPr>
              <a:t>Whether a good is imported or exported, </a:t>
            </a:r>
            <a:br>
              <a:rPr lang="en-US" sz="2800" i="1" dirty="0">
                <a:solidFill>
                  <a:schemeClr val="accent6">
                    <a:lumMod val="50000"/>
                  </a:schemeClr>
                </a:solidFill>
                <a:latin typeface="Arial"/>
                <a:cs typeface="Arial"/>
              </a:rPr>
            </a:br>
            <a:r>
              <a:rPr lang="en-US" sz="2800" i="1" dirty="0">
                <a:solidFill>
                  <a:schemeClr val="accent6">
                    <a:lumMod val="50000"/>
                  </a:schemeClr>
                </a:solidFill>
                <a:latin typeface="Arial"/>
                <a:cs typeface="Arial"/>
              </a:rPr>
              <a:t>trade creates winners and losers.  </a:t>
            </a:r>
          </a:p>
          <a:p>
            <a:pPr algn="ctr">
              <a:lnSpc>
                <a:spcPct val="105000"/>
              </a:lnSpc>
              <a:spcBef>
                <a:spcPct val="10000"/>
              </a:spcBef>
            </a:pPr>
            <a:r>
              <a:rPr lang="en-US" sz="2800" i="1" dirty="0">
                <a:solidFill>
                  <a:schemeClr val="accent6">
                    <a:lumMod val="50000"/>
                  </a:schemeClr>
                </a:solidFill>
                <a:latin typeface="Arial"/>
                <a:cs typeface="Arial"/>
              </a:rPr>
              <a:t>But the gains exceed the losses.  </a:t>
            </a:r>
          </a:p>
        </p:txBody>
      </p:sp>
      <p:sp>
        <p:nvSpPr>
          <p:cNvPr id="16410"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Tree>
    <p:extLst>
      <p:ext uri="{BB962C8B-B14F-4D97-AF65-F5344CB8AC3E}">
        <p14:creationId xmlns:p14="http://schemas.microsoft.com/office/powerpoint/2010/main" val="20917214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subTnLst>
                                    <p:animClr clrSpc="rgb" dir="cw">
                                      <p:cBhvr override="childStyle">
                                        <p:cTn dur="1" fill="hold" display="0" masterRel="nextClick" afterEffect="1"/>
                                        <p:tgtEl>
                                          <p:spTgt spid="3"/>
                                        </p:tgtEl>
                                        <p:attrNameLst>
                                          <p:attrName>ppt_c</p:attrName>
                                        </p:attrNameLst>
                                      </p:cBhvr>
                                      <p:to>
                                        <a:srgbClr val="000000"/>
                                      </p:to>
                                    </p:animClr>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subTnLst>
                                    <p:animClr clrSpc="rgb" dir="cw">
                                      <p:cBhvr override="childStyle">
                                        <p:cTn dur="1" fill="hold" display="0" masterRel="nextClick" afterEffect="1"/>
                                        <p:tgtEl>
                                          <p:spTgt spid="2"/>
                                        </p:tgtEl>
                                        <p:attrNameLst>
                                          <p:attrName>ppt_c</p:attrName>
                                        </p:attrNameLst>
                                      </p:cBhvr>
                                      <p:to>
                                        <a:srgbClr val="000000"/>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3">
                                            <p:txEl>
                                              <p:pRg st="0" end="0"/>
                                            </p:txEl>
                                          </p:spTgt>
                                        </p:tgtEl>
                                        <p:attrNameLst>
                                          <p:attrName>style.visibility</p:attrName>
                                        </p:attrNameLst>
                                      </p:cBhvr>
                                      <p:to>
                                        <p:strVal val="visible"/>
                                      </p:to>
                                    </p:set>
                                    <p:animEffect transition="in" filter="fade">
                                      <p:cBhvr>
                                        <p:cTn id="17" dur="500"/>
                                        <p:tgtEl>
                                          <p:spTgt spid="143393">
                                            <p:txEl>
                                              <p:pRg st="0" end="0"/>
                                            </p:txEl>
                                          </p:spTgt>
                                        </p:tgtEl>
                                      </p:cBhvr>
                                    </p:animEffect>
                                  </p:childTnLst>
                                  <p:subTnLst>
                                    <p:animClr clrSpc="rgb" dir="cw">
                                      <p:cBhvr override="childStyle">
                                        <p:cTn dur="1" fill="hold" display="0" masterRel="nextClick" afterEffect="1"/>
                                        <p:tgtEl>
                                          <p:spTgt spid="143393">
                                            <p:txEl>
                                              <p:pRg st="0" end="0"/>
                                            </p:txEl>
                                          </p:spTgt>
                                        </p:tgtEl>
                                        <p:attrNameLst>
                                          <p:attrName>ppt_c</p:attrName>
                                        </p:attrNameLst>
                                      </p:cBhvr>
                                      <p:to>
                                        <a:srgbClr val="000000"/>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3">
                                            <p:txEl>
                                              <p:pRg st="1" end="1"/>
                                            </p:txEl>
                                          </p:spTgt>
                                        </p:tgtEl>
                                        <p:attrNameLst>
                                          <p:attrName>style.visibility</p:attrName>
                                        </p:attrNameLst>
                                      </p:cBhvr>
                                      <p:to>
                                        <p:strVal val="visible"/>
                                      </p:to>
                                    </p:set>
                                    <p:animEffect transition="in" filter="fade">
                                      <p:cBhvr>
                                        <p:cTn id="22" dur="500"/>
                                        <p:tgtEl>
                                          <p:spTgt spid="14339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049338" y="101600"/>
            <a:ext cx="8094662" cy="860425"/>
          </a:xfrm>
        </p:spPr>
        <p:txBody>
          <a:bodyPr wrap="square" anchor="t"/>
          <a:lstStyle/>
          <a:p>
            <a:r>
              <a:rPr lang="en-US" altLang="en-US" sz="3900"/>
              <a:t>Winners and Losers From Trade</a:t>
            </a:r>
          </a:p>
        </p:txBody>
      </p:sp>
      <p:sp>
        <p:nvSpPr>
          <p:cNvPr id="27651" name="Content Placeholder 2"/>
          <p:cNvSpPr>
            <a:spLocks noGrp="1"/>
          </p:cNvSpPr>
          <p:nvPr>
            <p:ph idx="1"/>
          </p:nvPr>
        </p:nvSpPr>
        <p:spPr>
          <a:xfrm>
            <a:off x="277813" y="1025525"/>
            <a:ext cx="8866187" cy="5422900"/>
          </a:xfrm>
        </p:spPr>
        <p:txBody>
          <a:bodyPr/>
          <a:lstStyle/>
          <a:p>
            <a:r>
              <a:rPr lang="en-US" altLang="en-US" sz="3200" dirty="0"/>
              <a:t>Other benefits of international trade</a:t>
            </a:r>
          </a:p>
          <a:p>
            <a:pPr lvl="1"/>
            <a:r>
              <a:rPr lang="en-US" altLang="en-US" dirty="0"/>
              <a:t>Consumers: increased variety of goods</a:t>
            </a:r>
          </a:p>
          <a:p>
            <a:pPr lvl="1"/>
            <a:r>
              <a:rPr lang="en-US" altLang="en-US" dirty="0"/>
              <a:t>Producers: lower costs - economies of scale</a:t>
            </a:r>
          </a:p>
          <a:p>
            <a:pPr lvl="1"/>
            <a:r>
              <a:rPr lang="en-US" altLang="en-US" dirty="0"/>
              <a:t>Increased competition: reduce market power of domestic firms (increase total welfare)</a:t>
            </a:r>
          </a:p>
          <a:p>
            <a:pPr lvl="1"/>
            <a:r>
              <a:rPr lang="en-US" altLang="en-US" dirty="0"/>
              <a:t>Enhanced flow of ideas, facilitates the spread of technological advances around the world</a:t>
            </a:r>
          </a:p>
        </p:txBody>
      </p:sp>
      <p:sp>
        <p:nvSpPr>
          <p:cNvPr id="2765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2765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E603CAE-33C3-45A2-AEA8-1A32951B2C26}" type="slidenum">
              <a:rPr lang="en-US" altLang="en-US" sz="1200" smtClean="0">
                <a:solidFill>
                  <a:srgbClr val="002060"/>
                </a:solidFill>
              </a:rPr>
              <a:pPr algn="ctr" eaLnBrk="1" hangingPunct="1"/>
              <a:t>13</a:t>
            </a:fld>
            <a:endParaRPr lang="en-US" altLang="en-US" sz="1200">
              <a:solidFill>
                <a:srgbClr val="002060"/>
              </a:solidFill>
            </a:endParaRPr>
          </a:p>
        </p:txBody>
      </p:sp>
    </p:spTree>
    <p:extLst>
      <p:ext uri="{BB962C8B-B14F-4D97-AF65-F5344CB8AC3E}">
        <p14:creationId xmlns:p14="http://schemas.microsoft.com/office/powerpoint/2010/main" val="3993573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049338" y="101600"/>
            <a:ext cx="8094662" cy="860425"/>
          </a:xfrm>
        </p:spPr>
        <p:txBody>
          <a:bodyPr wrap="square" anchor="t"/>
          <a:lstStyle/>
          <a:p>
            <a:r>
              <a:rPr lang="en-US" altLang="en-US" sz="3900"/>
              <a:t>Winners and Losers From Trade</a:t>
            </a:r>
          </a:p>
        </p:txBody>
      </p:sp>
      <p:sp>
        <p:nvSpPr>
          <p:cNvPr id="27651" name="Content Placeholder 2"/>
          <p:cNvSpPr>
            <a:spLocks noGrp="1"/>
          </p:cNvSpPr>
          <p:nvPr>
            <p:ph idx="1"/>
          </p:nvPr>
        </p:nvSpPr>
        <p:spPr>
          <a:xfrm>
            <a:off x="277813" y="1025525"/>
            <a:ext cx="8637587" cy="5422900"/>
          </a:xfrm>
        </p:spPr>
        <p:txBody>
          <a:bodyPr/>
          <a:lstStyle/>
          <a:p>
            <a:r>
              <a:rPr lang="en-US" altLang="en-US" sz="3200" dirty="0"/>
              <a:t>Then why all the opposition to trade?</a:t>
            </a:r>
          </a:p>
          <a:p>
            <a:pPr lvl="1"/>
            <a:r>
              <a:rPr lang="en-US" altLang="en-US" sz="3000" dirty="0"/>
              <a:t>The losers have more incentive to organize and lobby for restrictions on trade: </a:t>
            </a:r>
          </a:p>
          <a:p>
            <a:pPr lvl="2"/>
            <a:r>
              <a:rPr lang="en-US" altLang="en-US" dirty="0"/>
              <a:t>Losses: concentrated among a small group of people, who feel them acutely  </a:t>
            </a:r>
          </a:p>
          <a:p>
            <a:pPr lvl="2"/>
            <a:r>
              <a:rPr lang="en-US" altLang="en-US" dirty="0"/>
              <a:t>Gains: spread thinly over many people, who may not see how trade benefits them</a:t>
            </a:r>
          </a:p>
          <a:p>
            <a:pPr lvl="2"/>
            <a:r>
              <a:rPr lang="en-US" altLang="en-US" dirty="0"/>
              <a:t>The winners from trade could compensate the losers and still be better off (such compensation rarely occurs)</a:t>
            </a:r>
          </a:p>
        </p:txBody>
      </p:sp>
      <p:sp>
        <p:nvSpPr>
          <p:cNvPr id="2765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27653"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2E603CAE-33C3-45A2-AEA8-1A32951B2C26}" type="slidenum">
              <a:rPr lang="en-US" altLang="en-US" sz="1200" smtClean="0">
                <a:solidFill>
                  <a:srgbClr val="002060"/>
                </a:solidFill>
              </a:rPr>
              <a:pPr algn="ctr" eaLnBrk="1" hangingPunct="1"/>
              <a:t>14</a:t>
            </a:fld>
            <a:endParaRPr lang="en-US" altLang="en-US" sz="1200">
              <a:solidFill>
                <a:srgbClr val="002060"/>
              </a:solidFill>
            </a:endParaRPr>
          </a:p>
        </p:txBody>
      </p:sp>
    </p:spTree>
    <p:extLst>
      <p:ext uri="{BB962C8B-B14F-4D97-AF65-F5344CB8AC3E}">
        <p14:creationId xmlns:p14="http://schemas.microsoft.com/office/powerpoint/2010/main" val="3315601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49338" y="101600"/>
            <a:ext cx="8094662" cy="860425"/>
          </a:xfrm>
        </p:spPr>
        <p:txBody>
          <a:bodyPr wrap="square" anchor="t"/>
          <a:lstStyle/>
          <a:p>
            <a:r>
              <a:rPr lang="en-US" altLang="en-US" sz="3900"/>
              <a:t>Winners and Losers From Trade</a:t>
            </a:r>
          </a:p>
        </p:txBody>
      </p:sp>
      <p:sp>
        <p:nvSpPr>
          <p:cNvPr id="23555" name="Content Placeholder 2"/>
          <p:cNvSpPr>
            <a:spLocks noGrp="1"/>
          </p:cNvSpPr>
          <p:nvPr>
            <p:ph idx="1"/>
          </p:nvPr>
        </p:nvSpPr>
        <p:spPr/>
        <p:txBody>
          <a:bodyPr/>
          <a:lstStyle/>
          <a:p>
            <a:r>
              <a:rPr lang="en-US" altLang="en-US"/>
              <a:t>Tariff</a:t>
            </a:r>
          </a:p>
          <a:p>
            <a:pPr lvl="1"/>
            <a:r>
              <a:rPr lang="en-US" altLang="en-US"/>
              <a:t>Tax on goods produced abroad and sold domestically</a:t>
            </a:r>
          </a:p>
          <a:p>
            <a:r>
              <a:rPr lang="en-US" altLang="en-US"/>
              <a:t>Free trade</a:t>
            </a:r>
          </a:p>
          <a:p>
            <a:pPr lvl="1"/>
            <a:r>
              <a:rPr lang="en-US" altLang="en-US"/>
              <a:t>Domestic price = World price</a:t>
            </a:r>
          </a:p>
          <a:p>
            <a:r>
              <a:rPr lang="en-US" altLang="en-US"/>
              <a:t>Tariff on imports</a:t>
            </a:r>
          </a:p>
          <a:p>
            <a:pPr lvl="1"/>
            <a:r>
              <a:rPr lang="en-US" altLang="en-US"/>
              <a:t>Raises domestic price above world price</a:t>
            </a:r>
          </a:p>
          <a:p>
            <a:pPr lvl="2"/>
            <a:r>
              <a:rPr lang="en-US" altLang="en-US"/>
              <a:t>By the amount of the tariff</a:t>
            </a:r>
          </a:p>
        </p:txBody>
      </p:sp>
      <p:sp>
        <p:nvSpPr>
          <p:cNvPr id="2355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
        <p:nvSpPr>
          <p:cNvPr id="23557"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AB0F2DC1-9E96-48E2-9B64-D3E932B82F0D}" type="slidenum">
              <a:rPr lang="en-US" altLang="en-US" sz="1200" smtClean="0">
                <a:solidFill>
                  <a:srgbClr val="002060"/>
                </a:solidFill>
              </a:rPr>
              <a:pPr algn="ctr" eaLnBrk="1" hangingPunct="1"/>
              <a:t>15</a:t>
            </a:fld>
            <a:endParaRPr lang="en-US" altLang="en-US" sz="1200">
              <a:solidFill>
                <a:srgbClr val="002060"/>
              </a:solidFill>
            </a:endParaRPr>
          </a:p>
        </p:txBody>
      </p:sp>
    </p:spTree>
    <p:extLst>
      <p:ext uri="{BB962C8B-B14F-4D97-AF65-F5344CB8AC3E}">
        <p14:creationId xmlns:p14="http://schemas.microsoft.com/office/powerpoint/2010/main" val="2699252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748088" y="4140200"/>
            <a:ext cx="4735512" cy="381000"/>
            <a:chOff x="2361" y="2962"/>
            <a:chExt cx="2983" cy="240"/>
          </a:xfrm>
        </p:grpSpPr>
        <p:sp>
          <p:nvSpPr>
            <p:cNvPr id="20526" name="Line 3"/>
            <p:cNvSpPr>
              <a:spLocks noChangeShapeType="1"/>
            </p:cNvSpPr>
            <p:nvPr/>
          </p:nvSpPr>
          <p:spPr bwMode="auto">
            <a:xfrm>
              <a:off x="2834" y="3085"/>
              <a:ext cx="2510" cy="0"/>
            </a:xfrm>
            <a:prstGeom prst="line">
              <a:avLst/>
            </a:prstGeom>
            <a:noFill/>
            <a:ln w="28575">
              <a:solidFill>
                <a:srgbClr val="00CC00"/>
              </a:solidFill>
              <a:round/>
              <a:headEnd/>
              <a:tailEnd/>
            </a:ln>
          </p:spPr>
          <p:txBody>
            <a:bodyPr/>
            <a:lstStyle/>
            <a:p>
              <a:endParaRPr lang="en-US">
                <a:latin typeface="Arial"/>
                <a:cs typeface="Arial"/>
              </a:endParaRPr>
            </a:p>
          </p:txBody>
        </p:sp>
        <p:sp>
          <p:nvSpPr>
            <p:cNvPr id="20527" name="Text Box 4"/>
            <p:cNvSpPr txBox="1">
              <a:spLocks noChangeArrowheads="1"/>
            </p:cNvSpPr>
            <p:nvPr/>
          </p:nvSpPr>
          <p:spPr bwMode="auto">
            <a:xfrm>
              <a:off x="2361" y="2962"/>
              <a:ext cx="461"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$30</a:t>
              </a:r>
            </a:p>
          </p:txBody>
        </p:sp>
      </p:grpSp>
      <p:sp>
        <p:nvSpPr>
          <p:cNvPr id="20485" name="Rectangle 5"/>
          <p:cNvSpPr>
            <a:spLocks noGrp="1" noChangeArrowheads="1"/>
          </p:cNvSpPr>
          <p:nvPr>
            <p:ph type="title"/>
          </p:nvPr>
        </p:nvSpPr>
        <p:spPr/>
        <p:txBody>
          <a:bodyPr/>
          <a:lstStyle/>
          <a:p>
            <a:pPr eaLnBrk="1" hangingPunct="1"/>
            <a:r>
              <a:rPr lang="en-US" sz="3400" dirty="0"/>
              <a:t>Analysis of a Tariff on Cotton Shirts</a:t>
            </a:r>
          </a:p>
        </p:txBody>
      </p:sp>
      <p:sp>
        <p:nvSpPr>
          <p:cNvPr id="135174" name="Rectangle 6"/>
          <p:cNvSpPr>
            <a:spLocks noGrp="1" noChangeArrowheads="1"/>
          </p:cNvSpPr>
          <p:nvPr>
            <p:ph type="body" sz="quarter" idx="12"/>
          </p:nvPr>
        </p:nvSpPr>
        <p:spPr>
          <a:xfrm>
            <a:off x="304800" y="901700"/>
            <a:ext cx="3365500" cy="4826000"/>
          </a:xfrm>
          <a:noFill/>
        </p:spPr>
        <p:txBody>
          <a:bodyPr/>
          <a:lstStyle/>
          <a:p>
            <a:pPr marL="0" indent="0" eaLnBrk="1" hangingPunct="1">
              <a:buFont typeface="Wingdings" pitchFamily="2" charset="2"/>
              <a:buNone/>
            </a:pPr>
            <a:r>
              <a:rPr lang="en-US" sz="2800" b="1" i="1" dirty="0"/>
              <a:t>P</a:t>
            </a:r>
            <a:r>
              <a:rPr lang="en-US" sz="2800" b="1" baseline="-25000" dirty="0"/>
              <a:t>W</a:t>
            </a:r>
            <a:r>
              <a:rPr lang="en-US" sz="2800" dirty="0"/>
              <a:t> = $20</a:t>
            </a:r>
          </a:p>
          <a:p>
            <a:pPr marL="0" indent="0" eaLnBrk="1" hangingPunct="1">
              <a:buFont typeface="Wingdings" pitchFamily="2" charset="2"/>
              <a:buNone/>
            </a:pPr>
            <a:r>
              <a:rPr lang="en-US" sz="2800" u="sng" dirty="0"/>
              <a:t>Free trade:</a:t>
            </a:r>
          </a:p>
          <a:p>
            <a:pPr marL="400050" lvl="1" eaLnBrk="1" hangingPunct="1">
              <a:lnSpc>
                <a:spcPct val="105000"/>
              </a:lnSpc>
              <a:spcBef>
                <a:spcPct val="10000"/>
              </a:spcBef>
              <a:buFont typeface="Wingdings" pitchFamily="2" charset="2"/>
              <a:buNone/>
            </a:pPr>
            <a:r>
              <a:rPr lang="en-US" sz="2800" dirty="0"/>
              <a:t>buyers demand 80</a:t>
            </a:r>
          </a:p>
          <a:p>
            <a:pPr marL="400050" lvl="1" eaLnBrk="1" hangingPunct="1">
              <a:lnSpc>
                <a:spcPct val="105000"/>
              </a:lnSpc>
              <a:spcBef>
                <a:spcPct val="10000"/>
              </a:spcBef>
              <a:buFont typeface="Wingdings" pitchFamily="2" charset="2"/>
              <a:buNone/>
            </a:pPr>
            <a:r>
              <a:rPr lang="en-US" sz="2800" dirty="0"/>
              <a:t>sellers supply 25</a:t>
            </a:r>
          </a:p>
          <a:p>
            <a:pPr marL="400050" lvl="1" eaLnBrk="1" hangingPunct="1">
              <a:lnSpc>
                <a:spcPct val="105000"/>
              </a:lnSpc>
              <a:spcBef>
                <a:spcPct val="10000"/>
              </a:spcBef>
              <a:buFont typeface="Wingdings" pitchFamily="2" charset="2"/>
              <a:buNone/>
            </a:pPr>
            <a:r>
              <a:rPr lang="en-US" sz="2800" dirty="0"/>
              <a:t>imports = 55</a:t>
            </a:r>
          </a:p>
          <a:p>
            <a:pPr marL="0" indent="0" eaLnBrk="1" hangingPunct="1">
              <a:buFont typeface="Wingdings" pitchFamily="2" charset="2"/>
              <a:buNone/>
            </a:pPr>
            <a:r>
              <a:rPr lang="en-US" sz="2800" b="1" i="1" u="sng" dirty="0"/>
              <a:t>T</a:t>
            </a:r>
            <a:r>
              <a:rPr lang="en-US" sz="2800" u="sng" dirty="0"/>
              <a:t> = $10/shirt</a:t>
            </a:r>
          </a:p>
          <a:p>
            <a:pPr marL="400050" lvl="1" eaLnBrk="1" hangingPunct="1">
              <a:lnSpc>
                <a:spcPct val="105000"/>
              </a:lnSpc>
              <a:spcBef>
                <a:spcPct val="10000"/>
              </a:spcBef>
              <a:buFont typeface="Wingdings" pitchFamily="2" charset="2"/>
              <a:buNone/>
            </a:pPr>
            <a:r>
              <a:rPr lang="en-US" sz="2800" dirty="0"/>
              <a:t>price rises to $30</a:t>
            </a:r>
          </a:p>
          <a:p>
            <a:pPr marL="400050" lvl="1" eaLnBrk="1" hangingPunct="1">
              <a:lnSpc>
                <a:spcPct val="105000"/>
              </a:lnSpc>
              <a:spcBef>
                <a:spcPct val="10000"/>
              </a:spcBef>
              <a:buFont typeface="Wingdings" pitchFamily="2" charset="2"/>
              <a:buNone/>
            </a:pPr>
            <a:r>
              <a:rPr lang="en-US" sz="2800" dirty="0"/>
              <a:t>buyers demand 70</a:t>
            </a:r>
          </a:p>
          <a:p>
            <a:pPr marL="400050" lvl="1" eaLnBrk="1" hangingPunct="1">
              <a:lnSpc>
                <a:spcPct val="105000"/>
              </a:lnSpc>
              <a:spcBef>
                <a:spcPct val="10000"/>
              </a:spcBef>
              <a:buFont typeface="Wingdings" pitchFamily="2" charset="2"/>
              <a:buNone/>
            </a:pPr>
            <a:r>
              <a:rPr lang="en-US" sz="2800" dirty="0"/>
              <a:t>sellers supply 40</a:t>
            </a:r>
          </a:p>
          <a:p>
            <a:pPr marL="400050" lvl="1" eaLnBrk="1" hangingPunct="1">
              <a:lnSpc>
                <a:spcPct val="105000"/>
              </a:lnSpc>
              <a:spcBef>
                <a:spcPct val="10000"/>
              </a:spcBef>
              <a:buFont typeface="Wingdings" pitchFamily="2" charset="2"/>
              <a:buNone/>
            </a:pPr>
            <a:r>
              <a:rPr lang="en-US" sz="2800" dirty="0"/>
              <a:t>imports = 30</a:t>
            </a:r>
          </a:p>
        </p:txBody>
      </p:sp>
      <p:grpSp>
        <p:nvGrpSpPr>
          <p:cNvPr id="3" name="Group 7"/>
          <p:cNvGrpSpPr>
            <a:grpSpLocks/>
          </p:cNvGrpSpPr>
          <p:nvPr/>
        </p:nvGrpSpPr>
        <p:grpSpPr bwMode="auto">
          <a:xfrm>
            <a:off x="4324350" y="952500"/>
            <a:ext cx="4371975" cy="5008563"/>
            <a:chOff x="2724" y="600"/>
            <a:chExt cx="2754" cy="3155"/>
          </a:xfrm>
        </p:grpSpPr>
        <p:grpSp>
          <p:nvGrpSpPr>
            <p:cNvPr id="4" name="Group 8"/>
            <p:cNvGrpSpPr>
              <a:grpSpLocks/>
            </p:cNvGrpSpPr>
            <p:nvPr/>
          </p:nvGrpSpPr>
          <p:grpSpPr bwMode="auto">
            <a:xfrm>
              <a:off x="2836" y="866"/>
              <a:ext cx="2453" cy="2720"/>
              <a:chOff x="2424" y="1167"/>
              <a:chExt cx="2400" cy="2079"/>
            </a:xfrm>
          </p:grpSpPr>
          <p:sp>
            <p:nvSpPr>
              <p:cNvPr id="20524" name="Line 9"/>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0525" name="Line 10"/>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0522" name="Text Box 11"/>
            <p:cNvSpPr txBox="1">
              <a:spLocks noChangeArrowheads="1"/>
            </p:cNvSpPr>
            <p:nvPr/>
          </p:nvSpPr>
          <p:spPr bwMode="auto">
            <a:xfrm>
              <a:off x="2724" y="600"/>
              <a:ext cx="220"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20523" name="Text Box 12"/>
            <p:cNvSpPr txBox="1">
              <a:spLocks noChangeArrowheads="1"/>
            </p:cNvSpPr>
            <p:nvPr/>
          </p:nvSpPr>
          <p:spPr bwMode="auto">
            <a:xfrm>
              <a:off x="5258" y="3474"/>
              <a:ext cx="220" cy="281"/>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5" name="Group 13"/>
          <p:cNvGrpSpPr>
            <a:grpSpLocks/>
          </p:cNvGrpSpPr>
          <p:nvPr/>
        </p:nvGrpSpPr>
        <p:grpSpPr bwMode="auto">
          <a:xfrm>
            <a:off x="4503738" y="1754188"/>
            <a:ext cx="4244975" cy="3795712"/>
            <a:chOff x="2837" y="1105"/>
            <a:chExt cx="2674" cy="2391"/>
          </a:xfrm>
        </p:grpSpPr>
        <p:sp>
          <p:nvSpPr>
            <p:cNvPr id="20519" name="Text Box 14"/>
            <p:cNvSpPr txBox="1">
              <a:spLocks noChangeArrowheads="1"/>
            </p:cNvSpPr>
            <p:nvPr/>
          </p:nvSpPr>
          <p:spPr bwMode="auto">
            <a:xfrm>
              <a:off x="5235" y="3217"/>
              <a:ext cx="276"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20520" name="Line 15"/>
            <p:cNvSpPr>
              <a:spLocks noChangeShapeType="1"/>
            </p:cNvSpPr>
            <p:nvPr/>
          </p:nvSpPr>
          <p:spPr bwMode="auto">
            <a:xfrm>
              <a:off x="2837" y="1105"/>
              <a:ext cx="2458" cy="2224"/>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6" name="Group 16"/>
          <p:cNvGrpSpPr>
            <a:grpSpLocks/>
          </p:cNvGrpSpPr>
          <p:nvPr/>
        </p:nvGrpSpPr>
        <p:grpSpPr bwMode="auto">
          <a:xfrm>
            <a:off x="4500563" y="2432050"/>
            <a:ext cx="3832225" cy="3076575"/>
            <a:chOff x="2842" y="1525"/>
            <a:chExt cx="2414" cy="1938"/>
          </a:xfrm>
        </p:grpSpPr>
        <p:sp>
          <p:nvSpPr>
            <p:cNvPr id="20517" name="Text Box 17"/>
            <p:cNvSpPr txBox="1">
              <a:spLocks noChangeArrowheads="1"/>
            </p:cNvSpPr>
            <p:nvPr/>
          </p:nvSpPr>
          <p:spPr bwMode="auto">
            <a:xfrm>
              <a:off x="5023" y="152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20518" name="Line 18"/>
            <p:cNvSpPr>
              <a:spLocks noChangeShapeType="1"/>
            </p:cNvSpPr>
            <p:nvPr/>
          </p:nvSpPr>
          <p:spPr bwMode="auto">
            <a:xfrm flipV="1">
              <a:off x="2842" y="1735"/>
              <a:ext cx="2238" cy="1728"/>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7" name="Group 19"/>
          <p:cNvGrpSpPr>
            <a:grpSpLocks/>
          </p:cNvGrpSpPr>
          <p:nvPr/>
        </p:nvGrpSpPr>
        <p:grpSpPr bwMode="auto">
          <a:xfrm>
            <a:off x="3748088" y="4702175"/>
            <a:ext cx="4735512" cy="381000"/>
            <a:chOff x="2361" y="2962"/>
            <a:chExt cx="2983" cy="240"/>
          </a:xfrm>
        </p:grpSpPr>
        <p:sp>
          <p:nvSpPr>
            <p:cNvPr id="20515" name="Line 20"/>
            <p:cNvSpPr>
              <a:spLocks noChangeShapeType="1"/>
            </p:cNvSpPr>
            <p:nvPr/>
          </p:nvSpPr>
          <p:spPr bwMode="auto">
            <a:xfrm>
              <a:off x="2834" y="3085"/>
              <a:ext cx="2510" cy="0"/>
            </a:xfrm>
            <a:prstGeom prst="line">
              <a:avLst/>
            </a:prstGeom>
            <a:noFill/>
            <a:ln w="28575">
              <a:solidFill>
                <a:srgbClr val="CC0000"/>
              </a:solidFill>
              <a:round/>
              <a:headEnd/>
              <a:tailEnd/>
            </a:ln>
          </p:spPr>
          <p:txBody>
            <a:bodyPr/>
            <a:lstStyle/>
            <a:p>
              <a:endParaRPr lang="en-US">
                <a:latin typeface="Arial"/>
                <a:cs typeface="Arial"/>
              </a:endParaRPr>
            </a:p>
          </p:txBody>
        </p:sp>
        <p:sp>
          <p:nvSpPr>
            <p:cNvPr id="20516" name="Text Box 21"/>
            <p:cNvSpPr txBox="1">
              <a:spLocks noChangeArrowheads="1"/>
            </p:cNvSpPr>
            <p:nvPr/>
          </p:nvSpPr>
          <p:spPr bwMode="auto">
            <a:xfrm>
              <a:off x="2361" y="2962"/>
              <a:ext cx="461"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$20</a:t>
              </a:r>
            </a:p>
          </p:txBody>
        </p:sp>
      </p:grpSp>
      <p:grpSp>
        <p:nvGrpSpPr>
          <p:cNvPr id="8" name="Group 22"/>
          <p:cNvGrpSpPr>
            <a:grpSpLocks/>
          </p:cNvGrpSpPr>
          <p:nvPr/>
        </p:nvGrpSpPr>
        <p:grpSpPr bwMode="auto">
          <a:xfrm>
            <a:off x="4973638" y="4830763"/>
            <a:ext cx="603250" cy="1258887"/>
            <a:chOff x="3133" y="3043"/>
            <a:chExt cx="380" cy="793"/>
          </a:xfrm>
        </p:grpSpPr>
        <p:sp>
          <p:nvSpPr>
            <p:cNvPr id="20512" name="Line 23"/>
            <p:cNvSpPr>
              <a:spLocks noChangeShapeType="1"/>
            </p:cNvSpPr>
            <p:nvPr/>
          </p:nvSpPr>
          <p:spPr bwMode="auto">
            <a:xfrm>
              <a:off x="3327" y="3080"/>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13" name="Oval 24"/>
            <p:cNvSpPr>
              <a:spLocks noChangeAspect="1" noChangeArrowheads="1"/>
            </p:cNvSpPr>
            <p:nvPr/>
          </p:nvSpPr>
          <p:spPr bwMode="auto">
            <a:xfrm>
              <a:off x="3286" y="3043"/>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0514" name="Text Box 25"/>
            <p:cNvSpPr txBox="1">
              <a:spLocks noChangeArrowheads="1"/>
            </p:cNvSpPr>
            <p:nvPr/>
          </p:nvSpPr>
          <p:spPr bwMode="auto">
            <a:xfrm>
              <a:off x="3133" y="3596"/>
              <a:ext cx="380"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25</a:t>
              </a:r>
            </a:p>
          </p:txBody>
        </p:sp>
      </p:grpSp>
      <p:sp>
        <p:nvSpPr>
          <p:cNvPr id="20492" name="Text Box 26"/>
          <p:cNvSpPr txBox="1">
            <a:spLocks noChangeArrowheads="1"/>
          </p:cNvSpPr>
          <p:nvPr/>
        </p:nvSpPr>
        <p:spPr bwMode="auto">
          <a:xfrm>
            <a:off x="5665788" y="12192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a:latin typeface="Arial"/>
                <a:cs typeface="Arial"/>
              </a:rPr>
              <a:t>Cotton shirts</a:t>
            </a:r>
          </a:p>
        </p:txBody>
      </p:sp>
      <p:grpSp>
        <p:nvGrpSpPr>
          <p:cNvPr id="9" name="Group 27"/>
          <p:cNvGrpSpPr>
            <a:grpSpLocks/>
          </p:cNvGrpSpPr>
          <p:nvPr/>
        </p:nvGrpSpPr>
        <p:grpSpPr bwMode="auto">
          <a:xfrm>
            <a:off x="5732463" y="4273550"/>
            <a:ext cx="550862" cy="1814513"/>
            <a:chOff x="3611" y="2692"/>
            <a:chExt cx="347" cy="1143"/>
          </a:xfrm>
        </p:grpSpPr>
        <p:sp>
          <p:nvSpPr>
            <p:cNvPr id="20509" name="Text Box 28"/>
            <p:cNvSpPr txBox="1">
              <a:spLocks noChangeArrowheads="1"/>
            </p:cNvSpPr>
            <p:nvPr/>
          </p:nvSpPr>
          <p:spPr bwMode="auto">
            <a:xfrm>
              <a:off x="3611" y="3595"/>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40</a:t>
              </a:r>
            </a:p>
          </p:txBody>
        </p:sp>
        <p:sp>
          <p:nvSpPr>
            <p:cNvPr id="20510" name="Oval 29"/>
            <p:cNvSpPr>
              <a:spLocks noChangeAspect="1" noChangeArrowheads="1"/>
            </p:cNvSpPr>
            <p:nvPr/>
          </p:nvSpPr>
          <p:spPr bwMode="auto">
            <a:xfrm>
              <a:off x="3746" y="2692"/>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0511" name="Line 30"/>
            <p:cNvSpPr>
              <a:spLocks noChangeShapeType="1"/>
            </p:cNvSpPr>
            <p:nvPr/>
          </p:nvSpPr>
          <p:spPr bwMode="auto">
            <a:xfrm>
              <a:off x="3789" y="2730"/>
              <a:ext cx="0" cy="85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grpSp>
        <p:nvGrpSpPr>
          <p:cNvPr id="10" name="Group 31"/>
          <p:cNvGrpSpPr>
            <a:grpSpLocks/>
          </p:cNvGrpSpPr>
          <p:nvPr/>
        </p:nvGrpSpPr>
        <p:grpSpPr bwMode="auto">
          <a:xfrm>
            <a:off x="7096125" y="4271963"/>
            <a:ext cx="550863" cy="1824037"/>
            <a:chOff x="4470" y="2691"/>
            <a:chExt cx="347" cy="1149"/>
          </a:xfrm>
        </p:grpSpPr>
        <p:sp>
          <p:nvSpPr>
            <p:cNvPr id="20506" name="Line 32"/>
            <p:cNvSpPr>
              <a:spLocks noChangeShapeType="1"/>
            </p:cNvSpPr>
            <p:nvPr/>
          </p:nvSpPr>
          <p:spPr bwMode="auto">
            <a:xfrm>
              <a:off x="4644" y="2733"/>
              <a:ext cx="0" cy="85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07" name="Oval 33"/>
            <p:cNvSpPr>
              <a:spLocks noChangeAspect="1" noChangeArrowheads="1"/>
            </p:cNvSpPr>
            <p:nvPr/>
          </p:nvSpPr>
          <p:spPr bwMode="auto">
            <a:xfrm>
              <a:off x="4601" y="2691"/>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0508" name="Text Box 34"/>
            <p:cNvSpPr txBox="1">
              <a:spLocks noChangeArrowheads="1"/>
            </p:cNvSpPr>
            <p:nvPr/>
          </p:nvSpPr>
          <p:spPr bwMode="auto">
            <a:xfrm>
              <a:off x="4470" y="3600"/>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70</a:t>
              </a:r>
            </a:p>
          </p:txBody>
        </p:sp>
      </p:grpSp>
      <p:grpSp>
        <p:nvGrpSpPr>
          <p:cNvPr id="11" name="Group 35"/>
          <p:cNvGrpSpPr>
            <a:grpSpLocks/>
          </p:cNvGrpSpPr>
          <p:nvPr/>
        </p:nvGrpSpPr>
        <p:grpSpPr bwMode="auto">
          <a:xfrm>
            <a:off x="7693025" y="4830763"/>
            <a:ext cx="550863" cy="1262062"/>
            <a:chOff x="4846" y="3043"/>
            <a:chExt cx="347" cy="795"/>
          </a:xfrm>
        </p:grpSpPr>
        <p:sp>
          <p:nvSpPr>
            <p:cNvPr id="20503" name="Line 36"/>
            <p:cNvSpPr>
              <a:spLocks noChangeShapeType="1"/>
            </p:cNvSpPr>
            <p:nvPr/>
          </p:nvSpPr>
          <p:spPr bwMode="auto">
            <a:xfrm>
              <a:off x="5025" y="3080"/>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0504" name="Oval 37"/>
            <p:cNvSpPr>
              <a:spLocks noChangeAspect="1" noChangeArrowheads="1"/>
            </p:cNvSpPr>
            <p:nvPr/>
          </p:nvSpPr>
          <p:spPr bwMode="auto">
            <a:xfrm>
              <a:off x="4984" y="3043"/>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0505" name="Text Box 38"/>
            <p:cNvSpPr txBox="1">
              <a:spLocks noChangeArrowheads="1"/>
            </p:cNvSpPr>
            <p:nvPr/>
          </p:nvSpPr>
          <p:spPr bwMode="auto">
            <a:xfrm>
              <a:off x="4846" y="3598"/>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80</a:t>
              </a:r>
            </a:p>
          </p:txBody>
        </p:sp>
      </p:grpSp>
      <p:grpSp>
        <p:nvGrpSpPr>
          <p:cNvPr id="12" name="Group 39"/>
          <p:cNvGrpSpPr>
            <a:grpSpLocks/>
          </p:cNvGrpSpPr>
          <p:nvPr/>
        </p:nvGrpSpPr>
        <p:grpSpPr bwMode="auto">
          <a:xfrm>
            <a:off x="5284788" y="5089527"/>
            <a:ext cx="2681287" cy="596900"/>
            <a:chOff x="3523" y="1500"/>
            <a:chExt cx="985" cy="376"/>
          </a:xfrm>
        </p:grpSpPr>
        <p:sp>
          <p:nvSpPr>
            <p:cNvPr id="20501" name="AutoShape 40"/>
            <p:cNvSpPr>
              <a:spLocks/>
            </p:cNvSpPr>
            <p:nvPr/>
          </p:nvSpPr>
          <p:spPr bwMode="auto">
            <a:xfrm rot="5400000" flipV="1">
              <a:off x="3938" y="1306"/>
              <a:ext cx="155" cy="985"/>
            </a:xfrm>
            <a:prstGeom prst="leftBrace">
              <a:avLst>
                <a:gd name="adj1" fmla="val 67756"/>
                <a:gd name="adj2" fmla="val 50000"/>
              </a:avLst>
            </a:prstGeom>
            <a:noFill/>
            <a:ln w="19050">
              <a:solidFill>
                <a:srgbClr val="996633"/>
              </a:solidFill>
              <a:round/>
              <a:headEnd/>
              <a:tailEnd/>
            </a:ln>
          </p:spPr>
          <p:txBody>
            <a:bodyPr wrap="none" anchor="ctr"/>
            <a:lstStyle/>
            <a:p>
              <a:endParaRPr lang="en-US">
                <a:latin typeface="Arial"/>
                <a:cs typeface="Arial"/>
              </a:endParaRPr>
            </a:p>
          </p:txBody>
        </p:sp>
        <p:sp>
          <p:nvSpPr>
            <p:cNvPr id="20502" name="Text Box 41"/>
            <p:cNvSpPr txBox="1">
              <a:spLocks noChangeArrowheads="1"/>
            </p:cNvSpPr>
            <p:nvPr/>
          </p:nvSpPr>
          <p:spPr bwMode="auto">
            <a:xfrm>
              <a:off x="3619" y="1500"/>
              <a:ext cx="795" cy="298"/>
            </a:xfrm>
            <a:prstGeom prst="rect">
              <a:avLst/>
            </a:prstGeom>
            <a:noFill/>
            <a:ln w="9525">
              <a:noFill/>
              <a:miter lim="800000"/>
              <a:headEnd/>
              <a:tailEnd/>
            </a:ln>
          </p:spPr>
          <p:txBody>
            <a:bodyPr>
              <a:spAutoFit/>
            </a:bodyPr>
            <a:lstStyle/>
            <a:p>
              <a:pPr algn="ctr">
                <a:spcBef>
                  <a:spcPct val="50000"/>
                </a:spcBef>
              </a:pPr>
              <a:r>
                <a:rPr lang="en-US" sz="2500" dirty="0">
                  <a:latin typeface="Arial"/>
                  <a:cs typeface="Arial"/>
                </a:rPr>
                <a:t>imports</a:t>
              </a:r>
            </a:p>
          </p:txBody>
        </p:sp>
      </p:grpSp>
      <p:grpSp>
        <p:nvGrpSpPr>
          <p:cNvPr id="13" name="Group 42"/>
          <p:cNvGrpSpPr>
            <a:grpSpLocks/>
          </p:cNvGrpSpPr>
          <p:nvPr/>
        </p:nvGrpSpPr>
        <p:grpSpPr bwMode="auto">
          <a:xfrm>
            <a:off x="5978523" y="5089521"/>
            <a:ext cx="1387474" cy="596899"/>
            <a:chOff x="3766" y="3206"/>
            <a:chExt cx="874" cy="376"/>
          </a:xfrm>
        </p:grpSpPr>
        <p:sp>
          <p:nvSpPr>
            <p:cNvPr id="20499" name="AutoShape 43"/>
            <p:cNvSpPr>
              <a:spLocks/>
            </p:cNvSpPr>
            <p:nvPr/>
          </p:nvSpPr>
          <p:spPr bwMode="auto">
            <a:xfrm rot="5400000" flipV="1">
              <a:off x="4138" y="3080"/>
              <a:ext cx="155" cy="849"/>
            </a:xfrm>
            <a:prstGeom prst="leftBrace">
              <a:avLst>
                <a:gd name="adj1" fmla="val 58400"/>
                <a:gd name="adj2" fmla="val 50000"/>
              </a:avLst>
            </a:prstGeom>
            <a:noFill/>
            <a:ln w="19050">
              <a:solidFill>
                <a:srgbClr val="339933"/>
              </a:solidFill>
              <a:round/>
              <a:headEnd/>
              <a:tailEnd/>
            </a:ln>
          </p:spPr>
          <p:txBody>
            <a:bodyPr wrap="none" anchor="ctr"/>
            <a:lstStyle/>
            <a:p>
              <a:endParaRPr lang="en-US">
                <a:latin typeface="Arial"/>
                <a:cs typeface="Arial"/>
              </a:endParaRPr>
            </a:p>
          </p:txBody>
        </p:sp>
        <p:sp>
          <p:nvSpPr>
            <p:cNvPr id="20500" name="Text Box 44"/>
            <p:cNvSpPr txBox="1">
              <a:spLocks noChangeArrowheads="1"/>
            </p:cNvSpPr>
            <p:nvPr/>
          </p:nvSpPr>
          <p:spPr bwMode="auto">
            <a:xfrm>
              <a:off x="3766" y="3206"/>
              <a:ext cx="818" cy="298"/>
            </a:xfrm>
            <a:prstGeom prst="rect">
              <a:avLst/>
            </a:prstGeom>
            <a:noFill/>
            <a:ln w="9525">
              <a:noFill/>
              <a:miter lim="800000"/>
              <a:headEnd/>
              <a:tailEnd/>
            </a:ln>
          </p:spPr>
          <p:txBody>
            <a:bodyPr>
              <a:spAutoFit/>
            </a:bodyPr>
            <a:lstStyle/>
            <a:p>
              <a:pPr algn="ctr">
                <a:spcBef>
                  <a:spcPct val="50000"/>
                </a:spcBef>
              </a:pPr>
              <a:r>
                <a:rPr lang="en-US" sz="2500" dirty="0">
                  <a:latin typeface="Arial"/>
                  <a:cs typeface="Arial"/>
                </a:rPr>
                <a:t>imports</a:t>
              </a:r>
            </a:p>
          </p:txBody>
        </p:sp>
      </p:grpSp>
      <p:sp>
        <p:nvSpPr>
          <p:cNvPr id="20498"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14" name="Footer Placeholder 13"/>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5" name="Slide Number Placeholder 14"/>
          <p:cNvSpPr>
            <a:spLocks noGrp="1"/>
          </p:cNvSpPr>
          <p:nvPr>
            <p:ph type="sldNum" sz="quarter" idx="13"/>
          </p:nvPr>
        </p:nvSpPr>
        <p:spPr/>
        <p:txBody>
          <a:bodyPr/>
          <a:lstStyle/>
          <a:p>
            <a:pPr>
              <a:defRPr/>
            </a:pPr>
            <a:fld id="{2F37425F-5E17-4209-B948-B5CE2119E408}" type="slidenum">
              <a:rPr lang="en-US" smtClean="0"/>
              <a:pPr>
                <a:defRPr/>
              </a:pPr>
              <a:t>16</a:t>
            </a:fld>
            <a:endParaRPr lang="en-US" dirty="0"/>
          </a:p>
        </p:txBody>
      </p:sp>
    </p:spTree>
    <p:extLst>
      <p:ext uri="{BB962C8B-B14F-4D97-AF65-F5344CB8AC3E}">
        <p14:creationId xmlns:p14="http://schemas.microsoft.com/office/powerpoint/2010/main" val="142632153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Effect transition="in" filter="wipe(left)">
                                      <p:cBhvr>
                                        <p:cTn id="7" dur="500"/>
                                        <p:tgtEl>
                                          <p:spTgt spid="135174">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5174">
                                            <p:txEl>
                                              <p:pRg st="1" end="1"/>
                                            </p:txEl>
                                          </p:spTgt>
                                        </p:tgtEl>
                                        <p:attrNameLst>
                                          <p:attrName>style.visibility</p:attrName>
                                        </p:attrNameLst>
                                      </p:cBhvr>
                                      <p:to>
                                        <p:strVal val="visible"/>
                                      </p:to>
                                    </p:set>
                                    <p:animEffect transition="in" filter="wipe(left)">
                                      <p:cBhvr>
                                        <p:cTn id="15" dur="500"/>
                                        <p:tgtEl>
                                          <p:spTgt spid="135174">
                                            <p:txEl>
                                              <p:pRg st="1" end="1"/>
                                            </p:txEl>
                                          </p:spTgt>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35174">
                                            <p:txEl>
                                              <p:pRg st="2" end="2"/>
                                            </p:txEl>
                                          </p:spTgt>
                                        </p:tgtEl>
                                        <p:attrNameLst>
                                          <p:attrName>style.visibility</p:attrName>
                                        </p:attrNameLst>
                                      </p:cBhvr>
                                      <p:to>
                                        <p:strVal val="visible"/>
                                      </p:to>
                                    </p:set>
                                    <p:animEffect transition="in" filter="wipe(left)">
                                      <p:cBhvr>
                                        <p:cTn id="19" dur="500"/>
                                        <p:tgtEl>
                                          <p:spTgt spid="135174">
                                            <p:txEl>
                                              <p:pRg st="2" end="2"/>
                                            </p:txEl>
                                          </p:spTgt>
                                        </p:tgtEl>
                                      </p:cBhvr>
                                    </p:animEffect>
                                  </p:childTnLst>
                                </p:cTn>
                              </p:par>
                              <p:par>
                                <p:cTn id="20" presetID="2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5174">
                                            <p:txEl>
                                              <p:pRg st="3" end="3"/>
                                            </p:txEl>
                                          </p:spTgt>
                                        </p:tgtEl>
                                        <p:attrNameLst>
                                          <p:attrName>style.visibility</p:attrName>
                                        </p:attrNameLst>
                                      </p:cBhvr>
                                      <p:to>
                                        <p:strVal val="visible"/>
                                      </p:to>
                                    </p:set>
                                    <p:animEffect transition="in" filter="wipe(left)">
                                      <p:cBhvr>
                                        <p:cTn id="27" dur="500"/>
                                        <p:tgtEl>
                                          <p:spTgt spid="135174">
                                            <p:txEl>
                                              <p:pRg st="3" end="3"/>
                                            </p:txEl>
                                          </p:spTgt>
                                        </p:tgtEl>
                                      </p:cBhvr>
                                    </p:animEffect>
                                  </p:childTnLst>
                                </p:cTn>
                              </p:par>
                              <p:par>
                                <p:cTn id="28" presetID="22" presetClass="entr" presetSubtype="1"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35174">
                                            <p:txEl>
                                              <p:pRg st="4" end="4"/>
                                            </p:txEl>
                                          </p:spTgt>
                                        </p:tgtEl>
                                        <p:attrNameLst>
                                          <p:attrName>style.visibility</p:attrName>
                                        </p:attrNameLst>
                                      </p:cBhvr>
                                      <p:to>
                                        <p:strVal val="visible"/>
                                      </p:to>
                                    </p:set>
                                    <p:animEffect transition="in" filter="wipe(left)">
                                      <p:cBhvr>
                                        <p:cTn id="35" dur="500"/>
                                        <p:tgtEl>
                                          <p:spTgt spid="135174">
                                            <p:txEl>
                                              <p:pRg st="4" end="4"/>
                                            </p:txEl>
                                          </p:spTgt>
                                        </p:tgtEl>
                                      </p:cBhvr>
                                    </p:animEffect>
                                  </p:childTnLst>
                                </p:cTn>
                              </p:par>
                              <p:par>
                                <p:cTn id="36" presetID="18" presetClass="entr" presetSubtype="3"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strips(upRigh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35174">
                                            <p:txEl>
                                              <p:pRg st="5" end="5"/>
                                            </p:txEl>
                                          </p:spTgt>
                                        </p:tgtEl>
                                        <p:attrNameLst>
                                          <p:attrName>style.visibility</p:attrName>
                                        </p:attrNameLst>
                                      </p:cBhvr>
                                      <p:to>
                                        <p:strVal val="visible"/>
                                      </p:to>
                                    </p:set>
                                    <p:animEffect transition="in" filter="wipe(left)">
                                      <p:cBhvr>
                                        <p:cTn id="43" dur="500"/>
                                        <p:tgtEl>
                                          <p:spTgt spid="135174">
                                            <p:txEl>
                                              <p:pRg st="5" end="5"/>
                                            </p:txEl>
                                          </p:spTgt>
                                        </p:tgtEl>
                                      </p:cBhvr>
                                    </p:animEffect>
                                  </p:childTnLst>
                                </p:cTn>
                              </p:par>
                              <p:par>
                                <p:cTn id="44" presetID="9" presetClass="exit" presetSubtype="0" fill="hold" nodeType="withEffect">
                                  <p:stCondLst>
                                    <p:cond delay="0"/>
                                  </p:stCondLst>
                                  <p:childTnLst>
                                    <p:animEffect transition="out" filter="dissolve">
                                      <p:cBhvr>
                                        <p:cTn id="45" dur="500"/>
                                        <p:tgtEl>
                                          <p:spTgt spid="12"/>
                                        </p:tgtEl>
                                      </p:cBhvr>
                                    </p:animEffect>
                                    <p:set>
                                      <p:cBhvr>
                                        <p:cTn id="46" dur="1" fill="hold">
                                          <p:stCondLst>
                                            <p:cond delay="499"/>
                                          </p:stCondLst>
                                        </p:cTn>
                                        <p:tgtEl>
                                          <p:spTgt spid="12"/>
                                        </p:tgtEl>
                                        <p:attrNameLst>
                                          <p:attrName>style.visibility</p:attrName>
                                        </p:attrNameLst>
                                      </p:cBhvr>
                                      <p:to>
                                        <p:strVal val="hidden"/>
                                      </p:to>
                                    </p:se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35174">
                                            <p:txEl>
                                              <p:pRg st="6" end="6"/>
                                            </p:txEl>
                                          </p:spTgt>
                                        </p:tgtEl>
                                        <p:attrNameLst>
                                          <p:attrName>style.visibility</p:attrName>
                                        </p:attrNameLst>
                                      </p:cBhvr>
                                      <p:to>
                                        <p:strVal val="visible"/>
                                      </p:to>
                                    </p:set>
                                    <p:animEffect transition="in" filter="wipe(left)">
                                      <p:cBhvr>
                                        <p:cTn id="50" dur="500"/>
                                        <p:tgtEl>
                                          <p:spTgt spid="135174">
                                            <p:txEl>
                                              <p:pRg st="6" end="6"/>
                                            </p:txEl>
                                          </p:spTgt>
                                        </p:tgtEl>
                                      </p:cBhvr>
                                    </p:animEffect>
                                  </p:childTnLst>
                                </p:cTn>
                              </p:par>
                            </p:childTnLst>
                          </p:cTn>
                        </p:par>
                        <p:par>
                          <p:cTn id="51" fill="hold">
                            <p:stCondLst>
                              <p:cond delay="1000"/>
                            </p:stCondLst>
                            <p:childTnLst>
                              <p:par>
                                <p:cTn id="52" presetID="22" presetClass="entr" presetSubtype="8"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left)">
                                      <p:cBhvr>
                                        <p:cTn id="54" dur="500"/>
                                        <p:tgtEl>
                                          <p:spTgt spid="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35174">
                                            <p:txEl>
                                              <p:pRg st="7" end="7"/>
                                            </p:txEl>
                                          </p:spTgt>
                                        </p:tgtEl>
                                        <p:attrNameLst>
                                          <p:attrName>style.visibility</p:attrName>
                                        </p:attrNameLst>
                                      </p:cBhvr>
                                      <p:to>
                                        <p:strVal val="visible"/>
                                      </p:to>
                                    </p:set>
                                    <p:animEffect transition="in" filter="wipe(left)">
                                      <p:cBhvr>
                                        <p:cTn id="59" dur="500"/>
                                        <p:tgtEl>
                                          <p:spTgt spid="135174">
                                            <p:txEl>
                                              <p:pRg st="7" end="7"/>
                                            </p:txEl>
                                          </p:spTgt>
                                        </p:tgtEl>
                                      </p:cBhvr>
                                    </p:animEffect>
                                  </p:childTnLst>
                                </p:cTn>
                              </p:par>
                              <p:par>
                                <p:cTn id="60" presetID="22" presetClass="entr" presetSubtype="1"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up)">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5174">
                                            <p:txEl>
                                              <p:pRg st="8" end="8"/>
                                            </p:txEl>
                                          </p:spTgt>
                                        </p:tgtEl>
                                        <p:attrNameLst>
                                          <p:attrName>style.visibility</p:attrName>
                                        </p:attrNameLst>
                                      </p:cBhvr>
                                      <p:to>
                                        <p:strVal val="visible"/>
                                      </p:to>
                                    </p:set>
                                    <p:animEffect transition="in" filter="wipe(left)">
                                      <p:cBhvr>
                                        <p:cTn id="67" dur="500"/>
                                        <p:tgtEl>
                                          <p:spTgt spid="135174">
                                            <p:txEl>
                                              <p:pRg st="8" end="8"/>
                                            </p:txEl>
                                          </p:spTgt>
                                        </p:tgtEl>
                                      </p:cBhvr>
                                    </p:animEffect>
                                  </p:childTnLst>
                                </p:cTn>
                              </p:par>
                              <p:par>
                                <p:cTn id="68" presetID="22" presetClass="entr" presetSubtype="1"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up)">
                                      <p:cBhvr>
                                        <p:cTn id="70" dur="50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135174">
                                            <p:txEl>
                                              <p:pRg st="9" end="9"/>
                                            </p:txEl>
                                          </p:spTgt>
                                        </p:tgtEl>
                                        <p:attrNameLst>
                                          <p:attrName>style.visibility</p:attrName>
                                        </p:attrNameLst>
                                      </p:cBhvr>
                                      <p:to>
                                        <p:strVal val="visible"/>
                                      </p:to>
                                    </p:set>
                                    <p:animEffect transition="in" filter="wipe(left)">
                                      <p:cBhvr>
                                        <p:cTn id="75" dur="500"/>
                                        <p:tgtEl>
                                          <p:spTgt spid="135174">
                                            <p:txEl>
                                              <p:pRg st="9" end="9"/>
                                            </p:txEl>
                                          </p:spTgt>
                                        </p:tgtEl>
                                      </p:cBhvr>
                                    </p:animEffect>
                                  </p:childTnLst>
                                </p:cTn>
                              </p:par>
                              <p:par>
                                <p:cTn id="76" presetID="18" presetClass="entr" presetSubtype="3"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strips(upRight)">
                                      <p:cBhvr>
                                        <p:cTn id="7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4"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33" name="AutoShape 53"/>
          <p:cNvSpPr>
            <a:spLocks noChangeArrowheads="1"/>
          </p:cNvSpPr>
          <p:nvPr/>
        </p:nvSpPr>
        <p:spPr bwMode="auto">
          <a:xfrm>
            <a:off x="4511675" y="1768475"/>
            <a:ext cx="3430588" cy="3121025"/>
          </a:xfrm>
          <a:prstGeom prst="rtTriangle">
            <a:avLst/>
          </a:prstGeom>
          <a:solidFill>
            <a:srgbClr val="FFFFCC"/>
          </a:solidFill>
          <a:ln w="28575">
            <a:noFill/>
            <a:miter lim="800000"/>
            <a:headEnd/>
            <a:tailEnd/>
          </a:ln>
        </p:spPr>
        <p:txBody>
          <a:bodyPr wrap="none" anchor="ctr"/>
          <a:lstStyle/>
          <a:p>
            <a:endParaRPr lang="en-US">
              <a:latin typeface="Arial"/>
              <a:cs typeface="Arial"/>
            </a:endParaRPr>
          </a:p>
        </p:txBody>
      </p:sp>
      <p:sp>
        <p:nvSpPr>
          <p:cNvPr id="122941" name="AutoShape 61"/>
          <p:cNvSpPr>
            <a:spLocks noChangeArrowheads="1"/>
          </p:cNvSpPr>
          <p:nvPr/>
        </p:nvSpPr>
        <p:spPr bwMode="auto">
          <a:xfrm flipH="1">
            <a:off x="5302250" y="4349750"/>
            <a:ext cx="711200" cy="539750"/>
          </a:xfrm>
          <a:prstGeom prst="rtTriangle">
            <a:avLst/>
          </a:prstGeom>
          <a:solidFill>
            <a:srgbClr val="FF99CC"/>
          </a:solidFill>
          <a:ln w="9525">
            <a:noFill/>
            <a:miter lim="800000"/>
            <a:headEnd/>
            <a:tailEnd/>
          </a:ln>
        </p:spPr>
        <p:txBody>
          <a:bodyPr wrap="none" anchor="ctr"/>
          <a:lstStyle/>
          <a:p>
            <a:endParaRPr lang="en-US">
              <a:latin typeface="Arial"/>
              <a:cs typeface="Arial"/>
            </a:endParaRPr>
          </a:p>
        </p:txBody>
      </p:sp>
      <p:sp>
        <p:nvSpPr>
          <p:cNvPr id="122940" name="AutoShape 60"/>
          <p:cNvSpPr>
            <a:spLocks noChangeArrowheads="1"/>
          </p:cNvSpPr>
          <p:nvPr/>
        </p:nvSpPr>
        <p:spPr bwMode="auto">
          <a:xfrm>
            <a:off x="7370763" y="4354513"/>
            <a:ext cx="588962" cy="539750"/>
          </a:xfrm>
          <a:prstGeom prst="rtTriangle">
            <a:avLst/>
          </a:prstGeom>
          <a:solidFill>
            <a:srgbClr val="FF99CC"/>
          </a:solidFill>
          <a:ln w="9525">
            <a:noFill/>
            <a:miter lim="800000"/>
            <a:headEnd/>
            <a:tailEnd/>
          </a:ln>
        </p:spPr>
        <p:txBody>
          <a:bodyPr wrap="none" anchor="ctr"/>
          <a:lstStyle/>
          <a:p>
            <a:endParaRPr lang="en-US">
              <a:latin typeface="Arial"/>
              <a:cs typeface="Arial"/>
            </a:endParaRPr>
          </a:p>
        </p:txBody>
      </p:sp>
      <p:sp>
        <p:nvSpPr>
          <p:cNvPr id="122936" name="AutoShape 56"/>
          <p:cNvSpPr>
            <a:spLocks noChangeArrowheads="1"/>
          </p:cNvSpPr>
          <p:nvPr/>
        </p:nvSpPr>
        <p:spPr bwMode="auto">
          <a:xfrm flipV="1">
            <a:off x="4503738" y="4899025"/>
            <a:ext cx="763587" cy="595313"/>
          </a:xfrm>
          <a:prstGeom prst="rtTriangle">
            <a:avLst/>
          </a:prstGeom>
          <a:solidFill>
            <a:srgbClr val="FFFFCC"/>
          </a:solidFill>
          <a:ln w="28575">
            <a:noFill/>
            <a:miter lim="800000"/>
            <a:headEnd/>
            <a:tailEnd/>
          </a:ln>
        </p:spPr>
        <p:txBody>
          <a:bodyPr wrap="none" anchor="ctr"/>
          <a:lstStyle/>
          <a:p>
            <a:endParaRPr lang="en-US">
              <a:latin typeface="Arial"/>
              <a:cs typeface="Arial"/>
            </a:endParaRPr>
          </a:p>
        </p:txBody>
      </p:sp>
      <p:sp>
        <p:nvSpPr>
          <p:cNvPr id="122935" name="AutoShape 55"/>
          <p:cNvSpPr>
            <a:spLocks noChangeArrowheads="1"/>
          </p:cNvSpPr>
          <p:nvPr/>
        </p:nvSpPr>
        <p:spPr bwMode="auto">
          <a:xfrm flipV="1">
            <a:off x="4508500" y="4337050"/>
            <a:ext cx="1481138" cy="1150938"/>
          </a:xfrm>
          <a:prstGeom prst="rtTriangle">
            <a:avLst/>
          </a:prstGeom>
          <a:solidFill>
            <a:srgbClr val="92D050"/>
          </a:solidFill>
          <a:ln w="28575">
            <a:noFill/>
            <a:miter lim="800000"/>
            <a:headEnd/>
            <a:tailEnd/>
          </a:ln>
        </p:spPr>
        <p:txBody>
          <a:bodyPr wrap="none" anchor="ctr"/>
          <a:lstStyle/>
          <a:p>
            <a:endParaRPr lang="en-US">
              <a:latin typeface="Arial"/>
              <a:cs typeface="Arial"/>
            </a:endParaRPr>
          </a:p>
        </p:txBody>
      </p:sp>
      <p:sp>
        <p:nvSpPr>
          <p:cNvPr id="122934" name="AutoShape 54"/>
          <p:cNvSpPr>
            <a:spLocks noChangeArrowheads="1"/>
          </p:cNvSpPr>
          <p:nvPr/>
        </p:nvSpPr>
        <p:spPr bwMode="auto">
          <a:xfrm>
            <a:off x="4506913" y="1763713"/>
            <a:ext cx="2832100" cy="2565400"/>
          </a:xfrm>
          <a:prstGeom prst="rtTriangle">
            <a:avLst/>
          </a:prstGeom>
          <a:solidFill>
            <a:srgbClr val="92D050"/>
          </a:solidFill>
          <a:ln w="28575">
            <a:noFill/>
            <a:miter lim="800000"/>
            <a:headEnd/>
            <a:tailEnd/>
          </a:ln>
        </p:spPr>
        <p:txBody>
          <a:bodyPr wrap="none" anchor="ctr"/>
          <a:lstStyle/>
          <a:p>
            <a:endParaRPr lang="en-US">
              <a:latin typeface="Arial"/>
              <a:cs typeface="Arial"/>
            </a:endParaRPr>
          </a:p>
        </p:txBody>
      </p:sp>
      <p:sp>
        <p:nvSpPr>
          <p:cNvPr id="122932" name="Rectangle 52"/>
          <p:cNvSpPr>
            <a:spLocks noChangeArrowheads="1"/>
          </p:cNvSpPr>
          <p:nvPr/>
        </p:nvSpPr>
        <p:spPr bwMode="auto">
          <a:xfrm>
            <a:off x="6019800" y="4338638"/>
            <a:ext cx="1347788" cy="557212"/>
          </a:xfrm>
          <a:prstGeom prst="rect">
            <a:avLst/>
          </a:prstGeom>
          <a:solidFill>
            <a:srgbClr val="92D050"/>
          </a:solidFill>
          <a:ln w="9525">
            <a:noFill/>
            <a:miter lim="800000"/>
            <a:headEnd/>
            <a:tailEnd/>
          </a:ln>
        </p:spPr>
        <p:txBody>
          <a:bodyPr wrap="none" anchor="ctr"/>
          <a:lstStyle/>
          <a:p>
            <a:endParaRPr lang="en-US">
              <a:latin typeface="Arial"/>
              <a:cs typeface="Arial"/>
            </a:endParaRPr>
          </a:p>
        </p:txBody>
      </p:sp>
      <p:grpSp>
        <p:nvGrpSpPr>
          <p:cNvPr id="2" name="Group 2"/>
          <p:cNvGrpSpPr>
            <a:grpSpLocks/>
          </p:cNvGrpSpPr>
          <p:nvPr/>
        </p:nvGrpSpPr>
        <p:grpSpPr bwMode="auto">
          <a:xfrm>
            <a:off x="3748088" y="4140200"/>
            <a:ext cx="4735512" cy="381000"/>
            <a:chOff x="2361" y="2962"/>
            <a:chExt cx="2983" cy="240"/>
          </a:xfrm>
        </p:grpSpPr>
        <p:sp>
          <p:nvSpPr>
            <p:cNvPr id="21559" name="Line 3"/>
            <p:cNvSpPr>
              <a:spLocks noChangeShapeType="1"/>
            </p:cNvSpPr>
            <p:nvPr/>
          </p:nvSpPr>
          <p:spPr bwMode="auto">
            <a:xfrm>
              <a:off x="2834" y="3085"/>
              <a:ext cx="2510" cy="0"/>
            </a:xfrm>
            <a:prstGeom prst="line">
              <a:avLst/>
            </a:prstGeom>
            <a:noFill/>
            <a:ln w="28575">
              <a:solidFill>
                <a:srgbClr val="00CC00"/>
              </a:solidFill>
              <a:round/>
              <a:headEnd/>
              <a:tailEnd/>
            </a:ln>
          </p:spPr>
          <p:txBody>
            <a:bodyPr/>
            <a:lstStyle/>
            <a:p>
              <a:endParaRPr lang="en-US">
                <a:latin typeface="Arial"/>
                <a:cs typeface="Arial"/>
              </a:endParaRPr>
            </a:p>
          </p:txBody>
        </p:sp>
        <p:sp>
          <p:nvSpPr>
            <p:cNvPr id="21560" name="Text Box 4"/>
            <p:cNvSpPr txBox="1">
              <a:spLocks noChangeArrowheads="1"/>
            </p:cNvSpPr>
            <p:nvPr/>
          </p:nvSpPr>
          <p:spPr bwMode="auto">
            <a:xfrm>
              <a:off x="2361" y="2962"/>
              <a:ext cx="461"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$30</a:t>
              </a:r>
            </a:p>
          </p:txBody>
        </p:sp>
      </p:grpSp>
      <p:sp>
        <p:nvSpPr>
          <p:cNvPr id="21516" name="Rectangle 5"/>
          <p:cNvSpPr>
            <a:spLocks noGrp="1" noChangeArrowheads="1"/>
          </p:cNvSpPr>
          <p:nvPr>
            <p:ph type="title"/>
          </p:nvPr>
        </p:nvSpPr>
        <p:spPr/>
        <p:txBody>
          <a:bodyPr/>
          <a:lstStyle/>
          <a:p>
            <a:pPr eaLnBrk="1" hangingPunct="1"/>
            <a:r>
              <a:rPr lang="en-US" sz="3400"/>
              <a:t>Analysis of a Tariff on Cotton Shirts</a:t>
            </a:r>
          </a:p>
        </p:txBody>
      </p:sp>
      <p:sp>
        <p:nvSpPr>
          <p:cNvPr id="122886" name="Rectangle 6"/>
          <p:cNvSpPr>
            <a:spLocks noGrp="1" noChangeArrowheads="1"/>
          </p:cNvSpPr>
          <p:nvPr>
            <p:ph type="body" sz="quarter" idx="12"/>
          </p:nvPr>
        </p:nvSpPr>
        <p:spPr>
          <a:xfrm>
            <a:off x="330857" y="609600"/>
            <a:ext cx="3898106" cy="5943600"/>
          </a:xfrm>
          <a:noFill/>
        </p:spPr>
        <p:txBody>
          <a:bodyPr/>
          <a:lstStyle/>
          <a:p>
            <a:pPr marL="0" indent="0" eaLnBrk="1" hangingPunct="1">
              <a:buFont typeface="Wingdings" pitchFamily="2" charset="2"/>
              <a:buNone/>
            </a:pPr>
            <a:r>
              <a:rPr lang="en-US" sz="2800" u="sng" dirty="0"/>
              <a:t>Free trade</a:t>
            </a:r>
          </a:p>
          <a:p>
            <a:pPr marL="400050" lvl="1" eaLnBrk="1" hangingPunct="1">
              <a:lnSpc>
                <a:spcPct val="105000"/>
              </a:lnSpc>
              <a:spcBef>
                <a:spcPct val="10000"/>
              </a:spcBef>
              <a:buFont typeface="Wingdings" pitchFamily="2" charset="2"/>
              <a:buNone/>
            </a:pPr>
            <a:r>
              <a:rPr lang="en-US" sz="2800" dirty="0"/>
              <a:t>CS = A + B + C </a:t>
            </a:r>
            <a:br>
              <a:rPr lang="en-US" sz="2800" dirty="0"/>
            </a:br>
            <a:r>
              <a:rPr lang="en-US" sz="2800" dirty="0"/>
              <a:t>     + D + E + F</a:t>
            </a:r>
          </a:p>
          <a:p>
            <a:pPr marL="400050" lvl="1" eaLnBrk="1" hangingPunct="1">
              <a:lnSpc>
                <a:spcPct val="105000"/>
              </a:lnSpc>
              <a:spcBef>
                <a:spcPct val="10000"/>
              </a:spcBef>
              <a:buFont typeface="Wingdings" pitchFamily="2" charset="2"/>
              <a:buNone/>
            </a:pPr>
            <a:r>
              <a:rPr lang="en-US" sz="2800" dirty="0"/>
              <a:t>PS = G</a:t>
            </a:r>
          </a:p>
          <a:p>
            <a:pPr marL="400050" lvl="1" eaLnBrk="1" hangingPunct="1">
              <a:lnSpc>
                <a:spcPct val="105000"/>
              </a:lnSpc>
              <a:spcBef>
                <a:spcPct val="10000"/>
              </a:spcBef>
              <a:buFont typeface="Wingdings" pitchFamily="2" charset="2"/>
              <a:buNone/>
            </a:pPr>
            <a:r>
              <a:rPr lang="en-US" sz="2800" dirty="0"/>
              <a:t>Total surplus = A + B </a:t>
            </a:r>
            <a:br>
              <a:rPr lang="en-US" sz="2800" dirty="0"/>
            </a:br>
            <a:r>
              <a:rPr lang="en-US" sz="2800" dirty="0"/>
              <a:t>+ C + D + E + F + G</a:t>
            </a:r>
          </a:p>
          <a:p>
            <a:pPr marL="0" indent="0" eaLnBrk="1" hangingPunct="1">
              <a:spcBef>
                <a:spcPct val="35000"/>
              </a:spcBef>
              <a:buFont typeface="Wingdings" pitchFamily="2" charset="2"/>
              <a:buNone/>
            </a:pPr>
            <a:r>
              <a:rPr lang="en-US" sz="2800" u="sng" dirty="0"/>
              <a:t>With tariff</a:t>
            </a:r>
          </a:p>
          <a:p>
            <a:pPr marL="400050" lvl="1" eaLnBrk="1" hangingPunct="1">
              <a:lnSpc>
                <a:spcPct val="105000"/>
              </a:lnSpc>
              <a:spcBef>
                <a:spcPct val="10000"/>
              </a:spcBef>
              <a:buFont typeface="Wingdings" pitchFamily="2" charset="2"/>
              <a:buNone/>
            </a:pPr>
            <a:r>
              <a:rPr lang="en-US" sz="2800" dirty="0"/>
              <a:t>CS = A + B</a:t>
            </a:r>
          </a:p>
          <a:p>
            <a:pPr marL="400050" lvl="1" eaLnBrk="1" hangingPunct="1">
              <a:lnSpc>
                <a:spcPct val="105000"/>
              </a:lnSpc>
              <a:spcBef>
                <a:spcPct val="10000"/>
              </a:spcBef>
              <a:buFont typeface="Wingdings" pitchFamily="2" charset="2"/>
              <a:buNone/>
            </a:pPr>
            <a:r>
              <a:rPr lang="en-US" sz="2800" dirty="0"/>
              <a:t>PS = C + G</a:t>
            </a:r>
          </a:p>
          <a:p>
            <a:pPr marL="400050" lvl="1" eaLnBrk="1" hangingPunct="1">
              <a:lnSpc>
                <a:spcPct val="105000"/>
              </a:lnSpc>
              <a:spcBef>
                <a:spcPct val="10000"/>
              </a:spcBef>
              <a:buFont typeface="Wingdings" pitchFamily="2" charset="2"/>
              <a:buNone/>
            </a:pPr>
            <a:r>
              <a:rPr lang="en-US" sz="2800" dirty="0"/>
              <a:t>Revenue = E</a:t>
            </a:r>
          </a:p>
          <a:p>
            <a:pPr marL="400050" lvl="1" eaLnBrk="1" hangingPunct="1">
              <a:lnSpc>
                <a:spcPct val="105000"/>
              </a:lnSpc>
              <a:spcBef>
                <a:spcPct val="10000"/>
              </a:spcBef>
              <a:buFont typeface="Wingdings" pitchFamily="2" charset="2"/>
              <a:buNone/>
            </a:pPr>
            <a:r>
              <a:rPr lang="en-US" sz="2800" dirty="0"/>
              <a:t>Total surplus = A + B </a:t>
            </a:r>
            <a:br>
              <a:rPr lang="en-US" sz="2800" dirty="0"/>
            </a:br>
            <a:r>
              <a:rPr lang="en-US" sz="2800" dirty="0"/>
              <a:t>+ C + E + G</a:t>
            </a:r>
          </a:p>
        </p:txBody>
      </p:sp>
      <p:grpSp>
        <p:nvGrpSpPr>
          <p:cNvPr id="3" name="Group 7"/>
          <p:cNvGrpSpPr>
            <a:grpSpLocks/>
          </p:cNvGrpSpPr>
          <p:nvPr/>
        </p:nvGrpSpPr>
        <p:grpSpPr bwMode="auto">
          <a:xfrm>
            <a:off x="4324350" y="952500"/>
            <a:ext cx="4371975" cy="5008563"/>
            <a:chOff x="2724" y="600"/>
            <a:chExt cx="2754" cy="3155"/>
          </a:xfrm>
        </p:grpSpPr>
        <p:grpSp>
          <p:nvGrpSpPr>
            <p:cNvPr id="4" name="Group 8"/>
            <p:cNvGrpSpPr>
              <a:grpSpLocks/>
            </p:cNvGrpSpPr>
            <p:nvPr/>
          </p:nvGrpSpPr>
          <p:grpSpPr bwMode="auto">
            <a:xfrm>
              <a:off x="2836" y="866"/>
              <a:ext cx="2453" cy="2720"/>
              <a:chOff x="2424" y="1167"/>
              <a:chExt cx="2400" cy="2079"/>
            </a:xfrm>
          </p:grpSpPr>
          <p:sp>
            <p:nvSpPr>
              <p:cNvPr id="21557" name="Line 9"/>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1558" name="Line 10"/>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1555" name="Text Box 11"/>
            <p:cNvSpPr txBox="1">
              <a:spLocks noChangeArrowheads="1"/>
            </p:cNvSpPr>
            <p:nvPr/>
          </p:nvSpPr>
          <p:spPr bwMode="auto">
            <a:xfrm>
              <a:off x="2724" y="600"/>
              <a:ext cx="220"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21556" name="Text Box 12"/>
            <p:cNvSpPr txBox="1">
              <a:spLocks noChangeArrowheads="1"/>
            </p:cNvSpPr>
            <p:nvPr/>
          </p:nvSpPr>
          <p:spPr bwMode="auto">
            <a:xfrm>
              <a:off x="5258" y="3474"/>
              <a:ext cx="220" cy="281"/>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5" name="Group 13"/>
          <p:cNvGrpSpPr>
            <a:grpSpLocks/>
          </p:cNvGrpSpPr>
          <p:nvPr/>
        </p:nvGrpSpPr>
        <p:grpSpPr bwMode="auto">
          <a:xfrm>
            <a:off x="4503738" y="1754188"/>
            <a:ext cx="4244975" cy="3795712"/>
            <a:chOff x="2837" y="1105"/>
            <a:chExt cx="2674" cy="2391"/>
          </a:xfrm>
        </p:grpSpPr>
        <p:sp>
          <p:nvSpPr>
            <p:cNvPr id="21552" name="Text Box 14"/>
            <p:cNvSpPr txBox="1">
              <a:spLocks noChangeArrowheads="1"/>
            </p:cNvSpPr>
            <p:nvPr/>
          </p:nvSpPr>
          <p:spPr bwMode="auto">
            <a:xfrm>
              <a:off x="5235" y="3217"/>
              <a:ext cx="276"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21553" name="Line 15"/>
            <p:cNvSpPr>
              <a:spLocks noChangeShapeType="1"/>
            </p:cNvSpPr>
            <p:nvPr/>
          </p:nvSpPr>
          <p:spPr bwMode="auto">
            <a:xfrm>
              <a:off x="2837" y="1105"/>
              <a:ext cx="2458" cy="2224"/>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6" name="Group 16"/>
          <p:cNvGrpSpPr>
            <a:grpSpLocks/>
          </p:cNvGrpSpPr>
          <p:nvPr/>
        </p:nvGrpSpPr>
        <p:grpSpPr bwMode="auto">
          <a:xfrm>
            <a:off x="4500563" y="2432050"/>
            <a:ext cx="3832225" cy="3076575"/>
            <a:chOff x="2842" y="1525"/>
            <a:chExt cx="2414" cy="1938"/>
          </a:xfrm>
        </p:grpSpPr>
        <p:sp>
          <p:nvSpPr>
            <p:cNvPr id="21550" name="Text Box 17"/>
            <p:cNvSpPr txBox="1">
              <a:spLocks noChangeArrowheads="1"/>
            </p:cNvSpPr>
            <p:nvPr/>
          </p:nvSpPr>
          <p:spPr bwMode="auto">
            <a:xfrm>
              <a:off x="5023" y="152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21551" name="Line 18"/>
            <p:cNvSpPr>
              <a:spLocks noChangeShapeType="1"/>
            </p:cNvSpPr>
            <p:nvPr/>
          </p:nvSpPr>
          <p:spPr bwMode="auto">
            <a:xfrm flipV="1">
              <a:off x="2842" y="1735"/>
              <a:ext cx="2238" cy="1728"/>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7" name="Group 19"/>
          <p:cNvGrpSpPr>
            <a:grpSpLocks/>
          </p:cNvGrpSpPr>
          <p:nvPr/>
        </p:nvGrpSpPr>
        <p:grpSpPr bwMode="auto">
          <a:xfrm>
            <a:off x="3748088" y="4702175"/>
            <a:ext cx="4735512" cy="381000"/>
            <a:chOff x="2361" y="2962"/>
            <a:chExt cx="2983" cy="240"/>
          </a:xfrm>
        </p:grpSpPr>
        <p:sp>
          <p:nvSpPr>
            <p:cNvPr id="21548" name="Line 20"/>
            <p:cNvSpPr>
              <a:spLocks noChangeShapeType="1"/>
            </p:cNvSpPr>
            <p:nvPr/>
          </p:nvSpPr>
          <p:spPr bwMode="auto">
            <a:xfrm>
              <a:off x="2834" y="3085"/>
              <a:ext cx="2510" cy="0"/>
            </a:xfrm>
            <a:prstGeom prst="line">
              <a:avLst/>
            </a:prstGeom>
            <a:noFill/>
            <a:ln w="28575">
              <a:solidFill>
                <a:srgbClr val="CC0000"/>
              </a:solidFill>
              <a:round/>
              <a:headEnd/>
              <a:tailEnd/>
            </a:ln>
          </p:spPr>
          <p:txBody>
            <a:bodyPr/>
            <a:lstStyle/>
            <a:p>
              <a:endParaRPr lang="en-US">
                <a:latin typeface="Arial"/>
                <a:cs typeface="Arial"/>
              </a:endParaRPr>
            </a:p>
          </p:txBody>
        </p:sp>
        <p:sp>
          <p:nvSpPr>
            <p:cNvPr id="21549" name="Text Box 21"/>
            <p:cNvSpPr txBox="1">
              <a:spLocks noChangeArrowheads="1"/>
            </p:cNvSpPr>
            <p:nvPr/>
          </p:nvSpPr>
          <p:spPr bwMode="auto">
            <a:xfrm>
              <a:off x="2361" y="2962"/>
              <a:ext cx="461"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$20</a:t>
              </a:r>
            </a:p>
          </p:txBody>
        </p:sp>
      </p:grpSp>
      <p:grpSp>
        <p:nvGrpSpPr>
          <p:cNvPr id="8" name="Group 22"/>
          <p:cNvGrpSpPr>
            <a:grpSpLocks/>
          </p:cNvGrpSpPr>
          <p:nvPr/>
        </p:nvGrpSpPr>
        <p:grpSpPr bwMode="auto">
          <a:xfrm>
            <a:off x="4973638" y="4830763"/>
            <a:ext cx="603250" cy="1258887"/>
            <a:chOff x="3133" y="3043"/>
            <a:chExt cx="380" cy="793"/>
          </a:xfrm>
        </p:grpSpPr>
        <p:sp>
          <p:nvSpPr>
            <p:cNvPr id="21545" name="Line 23"/>
            <p:cNvSpPr>
              <a:spLocks noChangeShapeType="1"/>
            </p:cNvSpPr>
            <p:nvPr/>
          </p:nvSpPr>
          <p:spPr bwMode="auto">
            <a:xfrm>
              <a:off x="3327" y="3080"/>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1546" name="Oval 24"/>
            <p:cNvSpPr>
              <a:spLocks noChangeAspect="1" noChangeArrowheads="1"/>
            </p:cNvSpPr>
            <p:nvPr/>
          </p:nvSpPr>
          <p:spPr bwMode="auto">
            <a:xfrm>
              <a:off x="3286" y="3043"/>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1547" name="Text Box 25"/>
            <p:cNvSpPr txBox="1">
              <a:spLocks noChangeArrowheads="1"/>
            </p:cNvSpPr>
            <p:nvPr/>
          </p:nvSpPr>
          <p:spPr bwMode="auto">
            <a:xfrm>
              <a:off x="3133" y="3596"/>
              <a:ext cx="380"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25</a:t>
              </a:r>
            </a:p>
          </p:txBody>
        </p:sp>
      </p:grpSp>
      <p:sp>
        <p:nvSpPr>
          <p:cNvPr id="21523" name="Text Box 26"/>
          <p:cNvSpPr txBox="1">
            <a:spLocks noChangeArrowheads="1"/>
          </p:cNvSpPr>
          <p:nvPr/>
        </p:nvSpPr>
        <p:spPr bwMode="auto">
          <a:xfrm>
            <a:off x="5665788" y="12192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a:latin typeface="Arial"/>
                <a:cs typeface="Arial"/>
              </a:rPr>
              <a:t>Cotton shirts</a:t>
            </a:r>
          </a:p>
        </p:txBody>
      </p:sp>
      <p:grpSp>
        <p:nvGrpSpPr>
          <p:cNvPr id="9" name="Group 27"/>
          <p:cNvGrpSpPr>
            <a:grpSpLocks/>
          </p:cNvGrpSpPr>
          <p:nvPr/>
        </p:nvGrpSpPr>
        <p:grpSpPr bwMode="auto">
          <a:xfrm>
            <a:off x="5732463" y="4273550"/>
            <a:ext cx="550862" cy="1814513"/>
            <a:chOff x="3611" y="2692"/>
            <a:chExt cx="347" cy="1143"/>
          </a:xfrm>
        </p:grpSpPr>
        <p:sp>
          <p:nvSpPr>
            <p:cNvPr id="21542" name="Text Box 28"/>
            <p:cNvSpPr txBox="1">
              <a:spLocks noChangeArrowheads="1"/>
            </p:cNvSpPr>
            <p:nvPr/>
          </p:nvSpPr>
          <p:spPr bwMode="auto">
            <a:xfrm>
              <a:off x="3611" y="3595"/>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40</a:t>
              </a:r>
            </a:p>
          </p:txBody>
        </p:sp>
        <p:sp>
          <p:nvSpPr>
            <p:cNvPr id="21543" name="Oval 29"/>
            <p:cNvSpPr>
              <a:spLocks noChangeAspect="1" noChangeArrowheads="1"/>
            </p:cNvSpPr>
            <p:nvPr/>
          </p:nvSpPr>
          <p:spPr bwMode="auto">
            <a:xfrm>
              <a:off x="3746" y="2692"/>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1544" name="Line 30"/>
            <p:cNvSpPr>
              <a:spLocks noChangeShapeType="1"/>
            </p:cNvSpPr>
            <p:nvPr/>
          </p:nvSpPr>
          <p:spPr bwMode="auto">
            <a:xfrm>
              <a:off x="3789" y="2730"/>
              <a:ext cx="0" cy="85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122911" name="Text Box 31"/>
          <p:cNvSpPr txBox="1">
            <a:spLocks noChangeArrowheads="1"/>
          </p:cNvSpPr>
          <p:nvPr/>
        </p:nvSpPr>
        <p:spPr bwMode="auto">
          <a:xfrm>
            <a:off x="5218113" y="3422650"/>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A</a:t>
            </a:r>
          </a:p>
        </p:txBody>
      </p:sp>
      <p:sp>
        <p:nvSpPr>
          <p:cNvPr id="122912" name="Text Box 32"/>
          <p:cNvSpPr txBox="1">
            <a:spLocks noChangeArrowheads="1"/>
          </p:cNvSpPr>
          <p:nvPr/>
        </p:nvSpPr>
        <p:spPr bwMode="auto">
          <a:xfrm>
            <a:off x="6526213" y="3919538"/>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B</a:t>
            </a:r>
          </a:p>
        </p:txBody>
      </p:sp>
      <p:sp>
        <p:nvSpPr>
          <p:cNvPr id="122913" name="Text Box 33"/>
          <p:cNvSpPr txBox="1">
            <a:spLocks noChangeArrowheads="1"/>
          </p:cNvSpPr>
          <p:nvPr/>
        </p:nvSpPr>
        <p:spPr bwMode="auto">
          <a:xfrm>
            <a:off x="5675313" y="4521200"/>
            <a:ext cx="344487"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D</a:t>
            </a:r>
          </a:p>
        </p:txBody>
      </p:sp>
      <p:sp>
        <p:nvSpPr>
          <p:cNvPr id="122914" name="Text Box 34"/>
          <p:cNvSpPr txBox="1">
            <a:spLocks noChangeArrowheads="1"/>
          </p:cNvSpPr>
          <p:nvPr/>
        </p:nvSpPr>
        <p:spPr bwMode="auto">
          <a:xfrm>
            <a:off x="6484938" y="4427538"/>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dirty="0">
                <a:latin typeface="Arial"/>
                <a:cs typeface="Arial"/>
              </a:rPr>
              <a:t>E</a:t>
            </a:r>
          </a:p>
        </p:txBody>
      </p:sp>
      <p:sp>
        <p:nvSpPr>
          <p:cNvPr id="122915" name="Text Box 35"/>
          <p:cNvSpPr txBox="1">
            <a:spLocks noChangeArrowheads="1"/>
          </p:cNvSpPr>
          <p:nvPr/>
        </p:nvSpPr>
        <p:spPr bwMode="auto">
          <a:xfrm>
            <a:off x="4511675" y="4902200"/>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G</a:t>
            </a:r>
          </a:p>
        </p:txBody>
      </p:sp>
      <p:sp>
        <p:nvSpPr>
          <p:cNvPr id="122916" name="Text Box 36"/>
          <p:cNvSpPr txBox="1">
            <a:spLocks noChangeArrowheads="1"/>
          </p:cNvSpPr>
          <p:nvPr/>
        </p:nvSpPr>
        <p:spPr bwMode="auto">
          <a:xfrm>
            <a:off x="7346950" y="4522788"/>
            <a:ext cx="344488"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F</a:t>
            </a:r>
          </a:p>
        </p:txBody>
      </p:sp>
      <p:sp>
        <p:nvSpPr>
          <p:cNvPr id="122917" name="Text Box 37"/>
          <p:cNvSpPr txBox="1">
            <a:spLocks noChangeArrowheads="1"/>
          </p:cNvSpPr>
          <p:nvPr/>
        </p:nvSpPr>
        <p:spPr bwMode="auto">
          <a:xfrm>
            <a:off x="4862513" y="4413250"/>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C</a:t>
            </a:r>
          </a:p>
        </p:txBody>
      </p:sp>
      <p:grpSp>
        <p:nvGrpSpPr>
          <p:cNvPr id="10" name="Group 38"/>
          <p:cNvGrpSpPr>
            <a:grpSpLocks/>
          </p:cNvGrpSpPr>
          <p:nvPr/>
        </p:nvGrpSpPr>
        <p:grpSpPr bwMode="auto">
          <a:xfrm>
            <a:off x="7096125" y="4271963"/>
            <a:ext cx="550863" cy="1824037"/>
            <a:chOff x="4470" y="2691"/>
            <a:chExt cx="347" cy="1149"/>
          </a:xfrm>
        </p:grpSpPr>
        <p:sp>
          <p:nvSpPr>
            <p:cNvPr id="21539" name="Line 39"/>
            <p:cNvSpPr>
              <a:spLocks noChangeShapeType="1"/>
            </p:cNvSpPr>
            <p:nvPr/>
          </p:nvSpPr>
          <p:spPr bwMode="auto">
            <a:xfrm>
              <a:off x="4644" y="2733"/>
              <a:ext cx="0" cy="85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1540" name="Oval 40"/>
            <p:cNvSpPr>
              <a:spLocks noChangeAspect="1" noChangeArrowheads="1"/>
            </p:cNvSpPr>
            <p:nvPr/>
          </p:nvSpPr>
          <p:spPr bwMode="auto">
            <a:xfrm>
              <a:off x="4601" y="2691"/>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1541" name="Text Box 41"/>
            <p:cNvSpPr txBox="1">
              <a:spLocks noChangeArrowheads="1"/>
            </p:cNvSpPr>
            <p:nvPr/>
          </p:nvSpPr>
          <p:spPr bwMode="auto">
            <a:xfrm>
              <a:off x="4470" y="3600"/>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70</a:t>
              </a:r>
            </a:p>
          </p:txBody>
        </p:sp>
      </p:grpSp>
      <p:grpSp>
        <p:nvGrpSpPr>
          <p:cNvPr id="11" name="Group 42"/>
          <p:cNvGrpSpPr>
            <a:grpSpLocks/>
          </p:cNvGrpSpPr>
          <p:nvPr/>
        </p:nvGrpSpPr>
        <p:grpSpPr bwMode="auto">
          <a:xfrm>
            <a:off x="7693025" y="4830763"/>
            <a:ext cx="550863" cy="1262062"/>
            <a:chOff x="4846" y="3043"/>
            <a:chExt cx="347" cy="795"/>
          </a:xfrm>
        </p:grpSpPr>
        <p:sp>
          <p:nvSpPr>
            <p:cNvPr id="21536" name="Line 43"/>
            <p:cNvSpPr>
              <a:spLocks noChangeShapeType="1"/>
            </p:cNvSpPr>
            <p:nvPr/>
          </p:nvSpPr>
          <p:spPr bwMode="auto">
            <a:xfrm>
              <a:off x="5025" y="3080"/>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1537" name="Oval 44"/>
            <p:cNvSpPr>
              <a:spLocks noChangeAspect="1" noChangeArrowheads="1"/>
            </p:cNvSpPr>
            <p:nvPr/>
          </p:nvSpPr>
          <p:spPr bwMode="auto">
            <a:xfrm>
              <a:off x="4984" y="3043"/>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1538" name="Text Box 45"/>
            <p:cNvSpPr txBox="1">
              <a:spLocks noChangeArrowheads="1"/>
            </p:cNvSpPr>
            <p:nvPr/>
          </p:nvSpPr>
          <p:spPr bwMode="auto">
            <a:xfrm>
              <a:off x="4846" y="3598"/>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80</a:t>
              </a:r>
            </a:p>
          </p:txBody>
        </p:sp>
      </p:grpSp>
      <p:sp>
        <p:nvSpPr>
          <p:cNvPr id="122939" name="Text Box 59"/>
          <p:cNvSpPr txBox="1">
            <a:spLocks noChangeArrowheads="1"/>
          </p:cNvSpPr>
          <p:nvPr/>
        </p:nvSpPr>
        <p:spPr bwMode="auto">
          <a:xfrm>
            <a:off x="5594350" y="1274763"/>
            <a:ext cx="2182813" cy="863600"/>
          </a:xfrm>
          <a:prstGeom prst="rect">
            <a:avLst/>
          </a:prstGeom>
          <a:solidFill>
            <a:schemeClr val="bg1"/>
          </a:solidFill>
          <a:ln w="9525">
            <a:solidFill>
              <a:srgbClr val="FF0066"/>
            </a:solidFill>
            <a:miter lim="800000"/>
            <a:headEnd/>
            <a:tailEnd/>
          </a:ln>
        </p:spPr>
        <p:txBody>
          <a:bodyPr anchor="ctr">
            <a:spAutoFit/>
          </a:bodyPr>
          <a:lstStyle/>
          <a:p>
            <a:pPr algn="ctr">
              <a:spcBef>
                <a:spcPct val="50000"/>
              </a:spcBef>
            </a:pPr>
            <a:r>
              <a:rPr lang="en-US" sz="2500">
                <a:latin typeface="Arial"/>
                <a:cs typeface="Arial"/>
              </a:rPr>
              <a:t>deadweight loss = D + F</a:t>
            </a:r>
          </a:p>
        </p:txBody>
      </p:sp>
      <p:sp>
        <p:nvSpPr>
          <p:cNvPr id="21535"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12" name="Footer Placeholder 11"/>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3" name="Slide Number Placeholder 12"/>
          <p:cNvSpPr>
            <a:spLocks noGrp="1"/>
          </p:cNvSpPr>
          <p:nvPr>
            <p:ph type="sldNum" sz="quarter" idx="13"/>
          </p:nvPr>
        </p:nvSpPr>
        <p:spPr/>
        <p:txBody>
          <a:bodyPr/>
          <a:lstStyle/>
          <a:p>
            <a:pPr>
              <a:defRPr/>
            </a:pPr>
            <a:fld id="{2F37425F-5E17-4209-B948-B5CE2119E408}" type="slidenum">
              <a:rPr lang="en-US" smtClean="0"/>
              <a:pPr>
                <a:defRPr/>
              </a:pPr>
              <a:t>17</a:t>
            </a:fld>
            <a:endParaRPr lang="en-US" dirty="0"/>
          </a:p>
        </p:txBody>
      </p:sp>
    </p:spTree>
    <p:extLst>
      <p:ext uri="{BB962C8B-B14F-4D97-AF65-F5344CB8AC3E}">
        <p14:creationId xmlns:p14="http://schemas.microsoft.com/office/powerpoint/2010/main" val="357462977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22911"/>
                                        </p:tgtEl>
                                        <p:attrNameLst>
                                          <p:attrName>style.visibility</p:attrName>
                                        </p:attrNameLst>
                                      </p:cBhvr>
                                      <p:to>
                                        <p:strVal val="visible"/>
                                      </p:to>
                                    </p:set>
                                    <p:animEffect transition="in" filter="strips(downRight)">
                                      <p:cBhvr>
                                        <p:cTn id="7" dur="500"/>
                                        <p:tgtEl>
                                          <p:spTgt spid="122911"/>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122912"/>
                                        </p:tgtEl>
                                        <p:attrNameLst>
                                          <p:attrName>style.visibility</p:attrName>
                                        </p:attrNameLst>
                                      </p:cBhvr>
                                      <p:to>
                                        <p:strVal val="visible"/>
                                      </p:to>
                                    </p:set>
                                    <p:animEffect transition="in" filter="strips(downRight)">
                                      <p:cBhvr>
                                        <p:cTn id="11" dur="500"/>
                                        <p:tgtEl>
                                          <p:spTgt spid="122912"/>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122917"/>
                                        </p:tgtEl>
                                        <p:attrNameLst>
                                          <p:attrName>style.visibility</p:attrName>
                                        </p:attrNameLst>
                                      </p:cBhvr>
                                      <p:to>
                                        <p:strVal val="visible"/>
                                      </p:to>
                                    </p:set>
                                    <p:animEffect transition="in" filter="strips(downRight)">
                                      <p:cBhvr>
                                        <p:cTn id="15" dur="500"/>
                                        <p:tgtEl>
                                          <p:spTgt spid="122917"/>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122913"/>
                                        </p:tgtEl>
                                        <p:attrNameLst>
                                          <p:attrName>style.visibility</p:attrName>
                                        </p:attrNameLst>
                                      </p:cBhvr>
                                      <p:to>
                                        <p:strVal val="visible"/>
                                      </p:to>
                                    </p:set>
                                    <p:animEffect transition="in" filter="strips(downRight)">
                                      <p:cBhvr>
                                        <p:cTn id="19" dur="500"/>
                                        <p:tgtEl>
                                          <p:spTgt spid="122913"/>
                                        </p:tgtEl>
                                      </p:cBhvr>
                                    </p:animEffect>
                                  </p:childTnLst>
                                </p:cTn>
                              </p:par>
                            </p:childTnLst>
                          </p:cTn>
                        </p:par>
                        <p:par>
                          <p:cTn id="20" fill="hold">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122914"/>
                                        </p:tgtEl>
                                        <p:attrNameLst>
                                          <p:attrName>style.visibility</p:attrName>
                                        </p:attrNameLst>
                                      </p:cBhvr>
                                      <p:to>
                                        <p:strVal val="visible"/>
                                      </p:to>
                                    </p:set>
                                    <p:animEffect transition="in" filter="strips(downRight)">
                                      <p:cBhvr>
                                        <p:cTn id="23" dur="500"/>
                                        <p:tgtEl>
                                          <p:spTgt spid="122914"/>
                                        </p:tgtEl>
                                      </p:cBhvr>
                                    </p:animEffect>
                                  </p:childTnLst>
                                </p:cTn>
                              </p:par>
                            </p:childTnLst>
                          </p:cTn>
                        </p:par>
                        <p:par>
                          <p:cTn id="24" fill="hold">
                            <p:stCondLst>
                              <p:cond delay="2500"/>
                            </p:stCondLst>
                            <p:childTnLst>
                              <p:par>
                                <p:cTn id="25" presetID="18" presetClass="entr" presetSubtype="6" fill="hold" grpId="0" nodeType="afterEffect">
                                  <p:stCondLst>
                                    <p:cond delay="0"/>
                                  </p:stCondLst>
                                  <p:childTnLst>
                                    <p:set>
                                      <p:cBhvr>
                                        <p:cTn id="26" dur="1" fill="hold">
                                          <p:stCondLst>
                                            <p:cond delay="0"/>
                                          </p:stCondLst>
                                        </p:cTn>
                                        <p:tgtEl>
                                          <p:spTgt spid="122916"/>
                                        </p:tgtEl>
                                        <p:attrNameLst>
                                          <p:attrName>style.visibility</p:attrName>
                                        </p:attrNameLst>
                                      </p:cBhvr>
                                      <p:to>
                                        <p:strVal val="visible"/>
                                      </p:to>
                                    </p:set>
                                    <p:animEffect transition="in" filter="strips(downRight)">
                                      <p:cBhvr>
                                        <p:cTn id="27" dur="500"/>
                                        <p:tgtEl>
                                          <p:spTgt spid="122916"/>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122915"/>
                                        </p:tgtEl>
                                        <p:attrNameLst>
                                          <p:attrName>style.visibility</p:attrName>
                                        </p:attrNameLst>
                                      </p:cBhvr>
                                      <p:to>
                                        <p:strVal val="visible"/>
                                      </p:to>
                                    </p:set>
                                    <p:animEffect transition="in" filter="strips(downRight)">
                                      <p:cBhvr>
                                        <p:cTn id="31" dur="500"/>
                                        <p:tgtEl>
                                          <p:spTgt spid="1229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22886">
                                            <p:txEl>
                                              <p:pRg st="0" end="0"/>
                                            </p:txEl>
                                          </p:spTgt>
                                        </p:tgtEl>
                                        <p:attrNameLst>
                                          <p:attrName>style.visibility</p:attrName>
                                        </p:attrNameLst>
                                      </p:cBhvr>
                                      <p:to>
                                        <p:strVal val="visible"/>
                                      </p:to>
                                    </p:set>
                                    <p:animEffect transition="in" filter="wipe(left)">
                                      <p:cBhvr>
                                        <p:cTn id="36" dur="500"/>
                                        <p:tgtEl>
                                          <p:spTgt spid="122886">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2886">
                                            <p:txEl>
                                              <p:pRg st="1" end="1"/>
                                            </p:txEl>
                                          </p:spTgt>
                                        </p:tgtEl>
                                        <p:attrNameLst>
                                          <p:attrName>style.visibility</p:attrName>
                                        </p:attrNameLst>
                                      </p:cBhvr>
                                      <p:to>
                                        <p:strVal val="visible"/>
                                      </p:to>
                                    </p:set>
                                    <p:animEffect transition="in" filter="wipe(left)">
                                      <p:cBhvr>
                                        <p:cTn id="41" dur="500"/>
                                        <p:tgtEl>
                                          <p:spTgt spid="122886">
                                            <p:txEl>
                                              <p:pRg st="1" end="1"/>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2933"/>
                                        </p:tgtEl>
                                        <p:attrNameLst>
                                          <p:attrName>style.visibility</p:attrName>
                                        </p:attrNameLst>
                                      </p:cBhvr>
                                      <p:to>
                                        <p:strVal val="visible"/>
                                      </p:to>
                                    </p:set>
                                    <p:animEffect transition="in" filter="fade">
                                      <p:cBhvr>
                                        <p:cTn id="44" dur="500"/>
                                        <p:tgtEl>
                                          <p:spTgt spid="12293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22886">
                                            <p:txEl>
                                              <p:pRg st="2" end="2"/>
                                            </p:txEl>
                                          </p:spTgt>
                                        </p:tgtEl>
                                        <p:attrNameLst>
                                          <p:attrName>style.visibility</p:attrName>
                                        </p:attrNameLst>
                                      </p:cBhvr>
                                      <p:to>
                                        <p:strVal val="visible"/>
                                      </p:to>
                                    </p:set>
                                    <p:animEffect transition="in" filter="wipe(left)">
                                      <p:cBhvr>
                                        <p:cTn id="49" dur="500"/>
                                        <p:tgtEl>
                                          <p:spTgt spid="122886">
                                            <p:txEl>
                                              <p:pRg st="2" end="2"/>
                                            </p:txEl>
                                          </p:spTgt>
                                        </p:tgtEl>
                                      </p:cBhvr>
                                    </p:animEffect>
                                  </p:childTnLst>
                                </p:cTn>
                              </p:par>
                              <p:par>
                                <p:cTn id="50" presetID="10" presetClass="exit" presetSubtype="0" fill="hold" grpId="1" nodeType="withEffect">
                                  <p:stCondLst>
                                    <p:cond delay="0"/>
                                  </p:stCondLst>
                                  <p:childTnLst>
                                    <p:animEffect transition="out" filter="fade">
                                      <p:cBhvr>
                                        <p:cTn id="51" dur="500"/>
                                        <p:tgtEl>
                                          <p:spTgt spid="122933"/>
                                        </p:tgtEl>
                                      </p:cBhvr>
                                    </p:animEffect>
                                    <p:set>
                                      <p:cBhvr>
                                        <p:cTn id="52" dur="1" fill="hold">
                                          <p:stCondLst>
                                            <p:cond delay="499"/>
                                          </p:stCondLst>
                                        </p:cTn>
                                        <p:tgtEl>
                                          <p:spTgt spid="122933"/>
                                        </p:tgtEl>
                                        <p:attrNameLst>
                                          <p:attrName>style.visibility</p:attrName>
                                        </p:attrNameLst>
                                      </p:cBhvr>
                                      <p:to>
                                        <p:strVal val="hidden"/>
                                      </p:to>
                                    </p:set>
                                  </p:childTnLst>
                                </p:cTn>
                              </p:par>
                              <p:par>
                                <p:cTn id="53" presetID="10" presetClass="entr" presetSubtype="0" fill="hold" grpId="0" nodeType="withEffect">
                                  <p:stCondLst>
                                    <p:cond delay="0"/>
                                  </p:stCondLst>
                                  <p:childTnLst>
                                    <p:set>
                                      <p:cBhvr>
                                        <p:cTn id="54" dur="1" fill="hold">
                                          <p:stCondLst>
                                            <p:cond delay="0"/>
                                          </p:stCondLst>
                                        </p:cTn>
                                        <p:tgtEl>
                                          <p:spTgt spid="122936"/>
                                        </p:tgtEl>
                                        <p:attrNameLst>
                                          <p:attrName>style.visibility</p:attrName>
                                        </p:attrNameLst>
                                      </p:cBhvr>
                                      <p:to>
                                        <p:strVal val="visible"/>
                                      </p:to>
                                    </p:set>
                                    <p:animEffect transition="in" filter="fade">
                                      <p:cBhvr>
                                        <p:cTn id="55" dur="500"/>
                                        <p:tgtEl>
                                          <p:spTgt spid="122936"/>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22886">
                                            <p:txEl>
                                              <p:pRg st="3" end="3"/>
                                            </p:txEl>
                                          </p:spTgt>
                                        </p:tgtEl>
                                        <p:attrNameLst>
                                          <p:attrName>style.visibility</p:attrName>
                                        </p:attrNameLst>
                                      </p:cBhvr>
                                      <p:to>
                                        <p:strVal val="visible"/>
                                      </p:to>
                                    </p:set>
                                    <p:animEffect transition="in" filter="wipe(left)">
                                      <p:cBhvr>
                                        <p:cTn id="60" dur="500"/>
                                        <p:tgtEl>
                                          <p:spTgt spid="122886">
                                            <p:txEl>
                                              <p:pRg st="3" end="3"/>
                                            </p:txEl>
                                          </p:spTgt>
                                        </p:tgtEl>
                                      </p:cBhvr>
                                    </p:animEffect>
                                  </p:childTnLst>
                                </p:cTn>
                              </p:par>
                              <p:par>
                                <p:cTn id="61" presetID="10" presetClass="entr" presetSubtype="0" fill="hold" grpId="2" nodeType="withEffect">
                                  <p:stCondLst>
                                    <p:cond delay="0"/>
                                  </p:stCondLst>
                                  <p:childTnLst>
                                    <p:set>
                                      <p:cBhvr>
                                        <p:cTn id="62" dur="1" fill="hold">
                                          <p:stCondLst>
                                            <p:cond delay="0"/>
                                          </p:stCondLst>
                                        </p:cTn>
                                        <p:tgtEl>
                                          <p:spTgt spid="122933"/>
                                        </p:tgtEl>
                                        <p:attrNameLst>
                                          <p:attrName>style.visibility</p:attrName>
                                        </p:attrNameLst>
                                      </p:cBhvr>
                                      <p:to>
                                        <p:strVal val="visible"/>
                                      </p:to>
                                    </p:set>
                                    <p:animEffect transition="in" filter="fade">
                                      <p:cBhvr>
                                        <p:cTn id="63" dur="500"/>
                                        <p:tgtEl>
                                          <p:spTgt spid="122933"/>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22886">
                                            <p:txEl>
                                              <p:pRg st="4" end="4"/>
                                            </p:txEl>
                                          </p:spTgt>
                                        </p:tgtEl>
                                        <p:attrNameLst>
                                          <p:attrName>style.visibility</p:attrName>
                                        </p:attrNameLst>
                                      </p:cBhvr>
                                      <p:to>
                                        <p:strVal val="visible"/>
                                      </p:to>
                                    </p:set>
                                    <p:animEffect transition="in" filter="wipe(left)">
                                      <p:cBhvr>
                                        <p:cTn id="68" dur="500"/>
                                        <p:tgtEl>
                                          <p:spTgt spid="122886">
                                            <p:txEl>
                                              <p:pRg st="4" end="4"/>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22886">
                                            <p:txEl>
                                              <p:pRg st="5" end="5"/>
                                            </p:txEl>
                                          </p:spTgt>
                                        </p:tgtEl>
                                        <p:attrNameLst>
                                          <p:attrName>style.visibility</p:attrName>
                                        </p:attrNameLst>
                                      </p:cBhvr>
                                      <p:to>
                                        <p:strVal val="visible"/>
                                      </p:to>
                                    </p:set>
                                    <p:animEffect transition="in" filter="wipe(left)">
                                      <p:cBhvr>
                                        <p:cTn id="73" dur="500"/>
                                        <p:tgtEl>
                                          <p:spTgt spid="122886">
                                            <p:txEl>
                                              <p:pRg st="5" end="5"/>
                                            </p:txEl>
                                          </p:spTgt>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22934"/>
                                        </p:tgtEl>
                                        <p:attrNameLst>
                                          <p:attrName>style.visibility</p:attrName>
                                        </p:attrNameLst>
                                      </p:cBhvr>
                                      <p:to>
                                        <p:strVal val="visible"/>
                                      </p:to>
                                    </p:set>
                                    <p:animEffect transition="in" filter="fade">
                                      <p:cBhvr>
                                        <p:cTn id="76" dur="500"/>
                                        <p:tgtEl>
                                          <p:spTgt spid="122934"/>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22886">
                                            <p:txEl>
                                              <p:pRg st="6" end="6"/>
                                            </p:txEl>
                                          </p:spTgt>
                                        </p:tgtEl>
                                        <p:attrNameLst>
                                          <p:attrName>style.visibility</p:attrName>
                                        </p:attrNameLst>
                                      </p:cBhvr>
                                      <p:to>
                                        <p:strVal val="visible"/>
                                      </p:to>
                                    </p:set>
                                    <p:animEffect transition="in" filter="wipe(left)">
                                      <p:cBhvr>
                                        <p:cTn id="81" dur="500"/>
                                        <p:tgtEl>
                                          <p:spTgt spid="122886">
                                            <p:txEl>
                                              <p:pRg st="6" end="6"/>
                                            </p:txEl>
                                          </p:spTgt>
                                        </p:tgtEl>
                                      </p:cBhvr>
                                    </p:animEffect>
                                  </p:childTnLst>
                                </p:cTn>
                              </p:par>
                              <p:par>
                                <p:cTn id="82" presetID="10" presetClass="exit" presetSubtype="0" fill="hold" grpId="1" nodeType="withEffect">
                                  <p:stCondLst>
                                    <p:cond delay="0"/>
                                  </p:stCondLst>
                                  <p:childTnLst>
                                    <p:animEffect transition="out" filter="fade">
                                      <p:cBhvr>
                                        <p:cTn id="83" dur="500"/>
                                        <p:tgtEl>
                                          <p:spTgt spid="122934"/>
                                        </p:tgtEl>
                                      </p:cBhvr>
                                    </p:animEffect>
                                    <p:set>
                                      <p:cBhvr>
                                        <p:cTn id="84" dur="1" fill="hold">
                                          <p:stCondLst>
                                            <p:cond delay="499"/>
                                          </p:stCondLst>
                                        </p:cTn>
                                        <p:tgtEl>
                                          <p:spTgt spid="122934"/>
                                        </p:tgtEl>
                                        <p:attrNameLst>
                                          <p:attrName>style.visibility</p:attrName>
                                        </p:attrNameLst>
                                      </p:cBhvr>
                                      <p:to>
                                        <p:strVal val="hidden"/>
                                      </p:to>
                                    </p:set>
                                  </p:childTnLst>
                                </p:cTn>
                              </p:par>
                              <p:par>
                                <p:cTn id="85" presetID="10" presetClass="entr" presetSubtype="0" fill="hold" grpId="0" nodeType="withEffect">
                                  <p:stCondLst>
                                    <p:cond delay="0"/>
                                  </p:stCondLst>
                                  <p:childTnLst>
                                    <p:set>
                                      <p:cBhvr>
                                        <p:cTn id="86" dur="1" fill="hold">
                                          <p:stCondLst>
                                            <p:cond delay="0"/>
                                          </p:stCondLst>
                                        </p:cTn>
                                        <p:tgtEl>
                                          <p:spTgt spid="122935"/>
                                        </p:tgtEl>
                                        <p:attrNameLst>
                                          <p:attrName>style.visibility</p:attrName>
                                        </p:attrNameLst>
                                      </p:cBhvr>
                                      <p:to>
                                        <p:strVal val="visible"/>
                                      </p:to>
                                    </p:set>
                                    <p:animEffect transition="in" filter="fade">
                                      <p:cBhvr>
                                        <p:cTn id="87" dur="500"/>
                                        <p:tgtEl>
                                          <p:spTgt spid="12293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122886">
                                            <p:txEl>
                                              <p:pRg st="7" end="7"/>
                                            </p:txEl>
                                          </p:spTgt>
                                        </p:tgtEl>
                                        <p:attrNameLst>
                                          <p:attrName>style.visibility</p:attrName>
                                        </p:attrNameLst>
                                      </p:cBhvr>
                                      <p:to>
                                        <p:strVal val="visible"/>
                                      </p:to>
                                    </p:set>
                                    <p:animEffect transition="in" filter="wipe(left)">
                                      <p:cBhvr>
                                        <p:cTn id="92" dur="500"/>
                                        <p:tgtEl>
                                          <p:spTgt spid="122886">
                                            <p:txEl>
                                              <p:pRg st="7" end="7"/>
                                            </p:txEl>
                                          </p:spTgt>
                                        </p:tgtEl>
                                      </p:cBhvr>
                                    </p:animEffect>
                                  </p:childTnLst>
                                </p:cTn>
                              </p:par>
                              <p:par>
                                <p:cTn id="93" presetID="10" presetClass="exit" presetSubtype="0" fill="hold" grpId="1" nodeType="withEffect">
                                  <p:stCondLst>
                                    <p:cond delay="0"/>
                                  </p:stCondLst>
                                  <p:childTnLst>
                                    <p:animEffect transition="out" filter="fade">
                                      <p:cBhvr>
                                        <p:cTn id="94" dur="500"/>
                                        <p:tgtEl>
                                          <p:spTgt spid="122935"/>
                                        </p:tgtEl>
                                      </p:cBhvr>
                                    </p:animEffect>
                                    <p:set>
                                      <p:cBhvr>
                                        <p:cTn id="95" dur="1" fill="hold">
                                          <p:stCondLst>
                                            <p:cond delay="499"/>
                                          </p:stCondLst>
                                        </p:cTn>
                                        <p:tgtEl>
                                          <p:spTgt spid="122935"/>
                                        </p:tgtEl>
                                        <p:attrNameLst>
                                          <p:attrName>style.visibility</p:attrName>
                                        </p:attrNameLst>
                                      </p:cBhvr>
                                      <p:to>
                                        <p:strVal val="hidden"/>
                                      </p:to>
                                    </p:set>
                                  </p:childTnLst>
                                </p:cTn>
                              </p:par>
                              <p:par>
                                <p:cTn id="96" presetID="10" presetClass="entr" presetSubtype="0" fill="hold" grpId="0" nodeType="withEffect">
                                  <p:stCondLst>
                                    <p:cond delay="0"/>
                                  </p:stCondLst>
                                  <p:childTnLst>
                                    <p:set>
                                      <p:cBhvr>
                                        <p:cTn id="97" dur="1" fill="hold">
                                          <p:stCondLst>
                                            <p:cond delay="0"/>
                                          </p:stCondLst>
                                        </p:cTn>
                                        <p:tgtEl>
                                          <p:spTgt spid="122932"/>
                                        </p:tgtEl>
                                        <p:attrNameLst>
                                          <p:attrName>style.visibility</p:attrName>
                                        </p:attrNameLst>
                                      </p:cBhvr>
                                      <p:to>
                                        <p:strVal val="visible"/>
                                      </p:to>
                                    </p:set>
                                    <p:animEffect transition="in" filter="fade">
                                      <p:cBhvr>
                                        <p:cTn id="98" dur="500"/>
                                        <p:tgtEl>
                                          <p:spTgt spid="122932"/>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122886">
                                            <p:txEl>
                                              <p:pRg st="8" end="8"/>
                                            </p:txEl>
                                          </p:spTgt>
                                        </p:tgtEl>
                                        <p:attrNameLst>
                                          <p:attrName>style.visibility</p:attrName>
                                        </p:attrNameLst>
                                      </p:cBhvr>
                                      <p:to>
                                        <p:strVal val="visible"/>
                                      </p:to>
                                    </p:set>
                                    <p:animEffect transition="in" filter="wipe(left)">
                                      <p:cBhvr>
                                        <p:cTn id="103" dur="500"/>
                                        <p:tgtEl>
                                          <p:spTgt spid="122886">
                                            <p:txEl>
                                              <p:pRg st="8" end="8"/>
                                            </p:txEl>
                                          </p:spTgt>
                                        </p:tgtEl>
                                      </p:cBhvr>
                                    </p:animEffect>
                                  </p:childTnLst>
                                </p:cTn>
                              </p:par>
                              <p:par>
                                <p:cTn id="104" presetID="10" presetClass="entr" presetSubtype="0" fill="hold" grpId="2" nodeType="withEffect">
                                  <p:stCondLst>
                                    <p:cond delay="0"/>
                                  </p:stCondLst>
                                  <p:childTnLst>
                                    <p:set>
                                      <p:cBhvr>
                                        <p:cTn id="105" dur="1" fill="hold">
                                          <p:stCondLst>
                                            <p:cond delay="0"/>
                                          </p:stCondLst>
                                        </p:cTn>
                                        <p:tgtEl>
                                          <p:spTgt spid="122934"/>
                                        </p:tgtEl>
                                        <p:attrNameLst>
                                          <p:attrName>style.visibility</p:attrName>
                                        </p:attrNameLst>
                                      </p:cBhvr>
                                      <p:to>
                                        <p:strVal val="visible"/>
                                      </p:to>
                                    </p:set>
                                    <p:animEffect transition="in" filter="fade">
                                      <p:cBhvr>
                                        <p:cTn id="106" dur="500"/>
                                        <p:tgtEl>
                                          <p:spTgt spid="122934"/>
                                        </p:tgtEl>
                                      </p:cBhvr>
                                    </p:animEffect>
                                  </p:childTnLst>
                                </p:cTn>
                              </p:par>
                              <p:par>
                                <p:cTn id="107" presetID="9" presetClass="entr" presetSubtype="0" fill="hold" grpId="2" nodeType="withEffect">
                                  <p:stCondLst>
                                    <p:cond delay="0"/>
                                  </p:stCondLst>
                                  <p:childTnLst>
                                    <p:set>
                                      <p:cBhvr>
                                        <p:cTn id="108" dur="1" fill="hold">
                                          <p:stCondLst>
                                            <p:cond delay="0"/>
                                          </p:stCondLst>
                                        </p:cTn>
                                        <p:tgtEl>
                                          <p:spTgt spid="122935"/>
                                        </p:tgtEl>
                                        <p:attrNameLst>
                                          <p:attrName>style.visibility</p:attrName>
                                        </p:attrNameLst>
                                      </p:cBhvr>
                                      <p:to>
                                        <p:strVal val="visible"/>
                                      </p:to>
                                    </p:set>
                                    <p:animEffect transition="in" filter="dissolve">
                                      <p:cBhvr>
                                        <p:cTn id="109" dur="500"/>
                                        <p:tgtEl>
                                          <p:spTgt spid="122935"/>
                                        </p:tgtEl>
                                      </p:cBhvr>
                                    </p:animEffect>
                                  </p:childTnLst>
                                </p:cTn>
                              </p:par>
                            </p:childTnLst>
                          </p:cTn>
                        </p:par>
                      </p:childTnLst>
                    </p:cTn>
                  </p:par>
                  <p:par>
                    <p:cTn id="110" fill="hold">
                      <p:stCondLst>
                        <p:cond delay="indefinite"/>
                      </p:stCondLst>
                      <p:childTnLst>
                        <p:par>
                          <p:cTn id="111" fill="hold">
                            <p:stCondLst>
                              <p:cond delay="0"/>
                            </p:stCondLst>
                            <p:childTnLst>
                              <p:par>
                                <p:cTn id="112" presetID="9" presetClass="entr" presetSubtype="0" fill="hold" grpId="0" nodeType="clickEffect">
                                  <p:stCondLst>
                                    <p:cond delay="0"/>
                                  </p:stCondLst>
                                  <p:childTnLst>
                                    <p:set>
                                      <p:cBhvr>
                                        <p:cTn id="113" dur="1" fill="hold">
                                          <p:stCondLst>
                                            <p:cond delay="0"/>
                                          </p:stCondLst>
                                        </p:cTn>
                                        <p:tgtEl>
                                          <p:spTgt spid="122939"/>
                                        </p:tgtEl>
                                        <p:attrNameLst>
                                          <p:attrName>style.visibility</p:attrName>
                                        </p:attrNameLst>
                                      </p:cBhvr>
                                      <p:to>
                                        <p:strVal val="visible"/>
                                      </p:to>
                                    </p:set>
                                    <p:animEffect transition="in" filter="dissolve">
                                      <p:cBhvr>
                                        <p:cTn id="114" dur="500"/>
                                        <p:tgtEl>
                                          <p:spTgt spid="122939"/>
                                        </p:tgtEl>
                                      </p:cBhvr>
                                    </p:animEffect>
                                  </p:childTnLst>
                                </p:cTn>
                              </p:par>
                              <p:par>
                                <p:cTn id="115" presetID="9" presetClass="entr" presetSubtype="0" fill="hold" grpId="0" nodeType="withEffect">
                                  <p:stCondLst>
                                    <p:cond delay="0"/>
                                  </p:stCondLst>
                                  <p:childTnLst>
                                    <p:set>
                                      <p:cBhvr>
                                        <p:cTn id="116" dur="1" fill="hold">
                                          <p:stCondLst>
                                            <p:cond delay="0"/>
                                          </p:stCondLst>
                                        </p:cTn>
                                        <p:tgtEl>
                                          <p:spTgt spid="122940"/>
                                        </p:tgtEl>
                                        <p:attrNameLst>
                                          <p:attrName>style.visibility</p:attrName>
                                        </p:attrNameLst>
                                      </p:cBhvr>
                                      <p:to>
                                        <p:strVal val="visible"/>
                                      </p:to>
                                    </p:set>
                                    <p:animEffect transition="in" filter="dissolve">
                                      <p:cBhvr>
                                        <p:cTn id="117" dur="500"/>
                                        <p:tgtEl>
                                          <p:spTgt spid="122940"/>
                                        </p:tgtEl>
                                      </p:cBhvr>
                                    </p:animEffect>
                                  </p:childTnLst>
                                </p:cTn>
                              </p:par>
                              <p:par>
                                <p:cTn id="118" presetID="9" presetClass="entr" presetSubtype="0" fill="hold" grpId="0" nodeType="withEffect">
                                  <p:stCondLst>
                                    <p:cond delay="0"/>
                                  </p:stCondLst>
                                  <p:childTnLst>
                                    <p:set>
                                      <p:cBhvr>
                                        <p:cTn id="119" dur="1" fill="hold">
                                          <p:stCondLst>
                                            <p:cond delay="0"/>
                                          </p:stCondLst>
                                        </p:cTn>
                                        <p:tgtEl>
                                          <p:spTgt spid="122941"/>
                                        </p:tgtEl>
                                        <p:attrNameLst>
                                          <p:attrName>style.visibility</p:attrName>
                                        </p:attrNameLst>
                                      </p:cBhvr>
                                      <p:to>
                                        <p:strVal val="visible"/>
                                      </p:to>
                                    </p:set>
                                    <p:animEffect transition="in" filter="dissolve">
                                      <p:cBhvr>
                                        <p:cTn id="120" dur="500"/>
                                        <p:tgtEl>
                                          <p:spTgt spid="122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33" grpId="0" animBg="1"/>
      <p:bldP spid="122933" grpId="1" animBg="1"/>
      <p:bldP spid="122933" grpId="2" animBg="1"/>
      <p:bldP spid="122941" grpId="0" animBg="1"/>
      <p:bldP spid="122940" grpId="0" animBg="1"/>
      <p:bldP spid="122936" grpId="0" animBg="1"/>
      <p:bldP spid="122935" grpId="0" animBg="1"/>
      <p:bldP spid="122935" grpId="1" animBg="1"/>
      <p:bldP spid="122935" grpId="2" animBg="1"/>
      <p:bldP spid="122934" grpId="0" animBg="1"/>
      <p:bldP spid="122934" grpId="1" animBg="1"/>
      <p:bldP spid="122934" grpId="2" animBg="1"/>
      <p:bldP spid="122932" grpId="0" animBg="1"/>
      <p:bldP spid="122886" grpId="0" build="p" bldLvl="5"/>
      <p:bldP spid="122911" grpId="0"/>
      <p:bldP spid="122912" grpId="0"/>
      <p:bldP spid="122913" grpId="0"/>
      <p:bldP spid="122914" grpId="0"/>
      <p:bldP spid="122915" grpId="0"/>
      <p:bldP spid="122916" grpId="0"/>
      <p:bldP spid="122917" grpId="0"/>
      <p:bldP spid="122939"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AutoShape 2"/>
          <p:cNvSpPr>
            <a:spLocks noChangeArrowheads="1"/>
          </p:cNvSpPr>
          <p:nvPr/>
        </p:nvSpPr>
        <p:spPr bwMode="auto">
          <a:xfrm>
            <a:off x="4511675" y="1768475"/>
            <a:ext cx="3430588" cy="3121025"/>
          </a:xfrm>
          <a:prstGeom prst="rtTriangle">
            <a:avLst/>
          </a:prstGeom>
          <a:solidFill>
            <a:srgbClr val="FFFFCC"/>
          </a:solidFill>
          <a:ln w="28575">
            <a:noFill/>
            <a:miter lim="800000"/>
            <a:headEnd/>
            <a:tailEnd/>
          </a:ln>
        </p:spPr>
        <p:txBody>
          <a:bodyPr wrap="none" anchor="ctr"/>
          <a:lstStyle/>
          <a:p>
            <a:endParaRPr lang="en-US">
              <a:latin typeface="Arial"/>
              <a:cs typeface="Arial"/>
            </a:endParaRPr>
          </a:p>
        </p:txBody>
      </p:sp>
      <p:sp>
        <p:nvSpPr>
          <p:cNvPr id="22533" name="AutoShape 3"/>
          <p:cNvSpPr>
            <a:spLocks noChangeArrowheads="1"/>
          </p:cNvSpPr>
          <p:nvPr/>
        </p:nvSpPr>
        <p:spPr bwMode="auto">
          <a:xfrm flipH="1">
            <a:off x="5302250" y="4349750"/>
            <a:ext cx="711200" cy="539750"/>
          </a:xfrm>
          <a:prstGeom prst="rtTriangle">
            <a:avLst/>
          </a:prstGeom>
          <a:solidFill>
            <a:srgbClr val="FF99CC"/>
          </a:solidFill>
          <a:ln w="9525">
            <a:noFill/>
            <a:miter lim="800000"/>
            <a:headEnd/>
            <a:tailEnd/>
          </a:ln>
        </p:spPr>
        <p:txBody>
          <a:bodyPr wrap="none" anchor="ctr"/>
          <a:lstStyle/>
          <a:p>
            <a:endParaRPr lang="en-US">
              <a:latin typeface="Arial"/>
              <a:cs typeface="Arial"/>
            </a:endParaRPr>
          </a:p>
        </p:txBody>
      </p:sp>
      <p:sp>
        <p:nvSpPr>
          <p:cNvPr id="22534" name="AutoShape 4"/>
          <p:cNvSpPr>
            <a:spLocks noChangeArrowheads="1"/>
          </p:cNvSpPr>
          <p:nvPr/>
        </p:nvSpPr>
        <p:spPr bwMode="auto">
          <a:xfrm>
            <a:off x="7370763" y="4354513"/>
            <a:ext cx="588962" cy="539750"/>
          </a:xfrm>
          <a:prstGeom prst="rtTriangle">
            <a:avLst/>
          </a:prstGeom>
          <a:solidFill>
            <a:srgbClr val="FF99CC"/>
          </a:solidFill>
          <a:ln w="9525">
            <a:noFill/>
            <a:miter lim="800000"/>
            <a:headEnd/>
            <a:tailEnd/>
          </a:ln>
        </p:spPr>
        <p:txBody>
          <a:bodyPr wrap="none" anchor="ctr"/>
          <a:lstStyle/>
          <a:p>
            <a:endParaRPr lang="en-US">
              <a:latin typeface="Arial"/>
              <a:cs typeface="Arial"/>
            </a:endParaRPr>
          </a:p>
        </p:txBody>
      </p:sp>
      <p:sp>
        <p:nvSpPr>
          <p:cNvPr id="22535" name="AutoShape 5"/>
          <p:cNvSpPr>
            <a:spLocks noChangeArrowheads="1"/>
          </p:cNvSpPr>
          <p:nvPr/>
        </p:nvSpPr>
        <p:spPr bwMode="auto">
          <a:xfrm flipV="1">
            <a:off x="4503738" y="4899025"/>
            <a:ext cx="763587" cy="595313"/>
          </a:xfrm>
          <a:prstGeom prst="rtTriangle">
            <a:avLst/>
          </a:prstGeom>
          <a:solidFill>
            <a:srgbClr val="FFFFCC"/>
          </a:solidFill>
          <a:ln w="28575">
            <a:noFill/>
            <a:miter lim="800000"/>
            <a:headEnd/>
            <a:tailEnd/>
          </a:ln>
        </p:spPr>
        <p:txBody>
          <a:bodyPr wrap="none" anchor="ctr"/>
          <a:lstStyle/>
          <a:p>
            <a:endParaRPr lang="en-US">
              <a:latin typeface="Arial"/>
              <a:cs typeface="Arial"/>
            </a:endParaRPr>
          </a:p>
        </p:txBody>
      </p:sp>
      <p:sp>
        <p:nvSpPr>
          <p:cNvPr id="22536" name="AutoShape 6"/>
          <p:cNvSpPr>
            <a:spLocks noChangeArrowheads="1"/>
          </p:cNvSpPr>
          <p:nvPr/>
        </p:nvSpPr>
        <p:spPr bwMode="auto">
          <a:xfrm flipV="1">
            <a:off x="4508500" y="4337050"/>
            <a:ext cx="1481138" cy="1150938"/>
          </a:xfrm>
          <a:prstGeom prst="rtTriangle">
            <a:avLst/>
          </a:prstGeom>
          <a:solidFill>
            <a:srgbClr val="92D050"/>
          </a:solidFill>
          <a:ln w="28575">
            <a:noFill/>
            <a:miter lim="800000"/>
            <a:headEnd/>
            <a:tailEnd/>
          </a:ln>
        </p:spPr>
        <p:txBody>
          <a:bodyPr wrap="none" anchor="ctr"/>
          <a:lstStyle/>
          <a:p>
            <a:endParaRPr lang="en-US">
              <a:latin typeface="Arial"/>
              <a:cs typeface="Arial"/>
            </a:endParaRPr>
          </a:p>
        </p:txBody>
      </p:sp>
      <p:sp>
        <p:nvSpPr>
          <p:cNvPr id="22537" name="AutoShape 7"/>
          <p:cNvSpPr>
            <a:spLocks noChangeArrowheads="1"/>
          </p:cNvSpPr>
          <p:nvPr/>
        </p:nvSpPr>
        <p:spPr bwMode="auto">
          <a:xfrm>
            <a:off x="4506913" y="1763713"/>
            <a:ext cx="2832100" cy="2565400"/>
          </a:xfrm>
          <a:prstGeom prst="rtTriangle">
            <a:avLst/>
          </a:prstGeom>
          <a:solidFill>
            <a:srgbClr val="92D050"/>
          </a:solidFill>
          <a:ln w="28575">
            <a:noFill/>
            <a:miter lim="800000"/>
            <a:headEnd/>
            <a:tailEnd/>
          </a:ln>
        </p:spPr>
        <p:txBody>
          <a:bodyPr wrap="none" anchor="ctr"/>
          <a:lstStyle/>
          <a:p>
            <a:endParaRPr lang="en-US">
              <a:latin typeface="Arial"/>
              <a:cs typeface="Arial"/>
            </a:endParaRPr>
          </a:p>
        </p:txBody>
      </p:sp>
      <p:sp>
        <p:nvSpPr>
          <p:cNvPr id="22538" name="Rectangle 8"/>
          <p:cNvSpPr>
            <a:spLocks noChangeArrowheads="1"/>
          </p:cNvSpPr>
          <p:nvPr/>
        </p:nvSpPr>
        <p:spPr bwMode="auto">
          <a:xfrm>
            <a:off x="6019800" y="4338638"/>
            <a:ext cx="1347788" cy="557212"/>
          </a:xfrm>
          <a:prstGeom prst="rect">
            <a:avLst/>
          </a:prstGeom>
          <a:solidFill>
            <a:srgbClr val="92D050"/>
          </a:solidFill>
          <a:ln w="9525">
            <a:noFill/>
            <a:miter lim="800000"/>
            <a:headEnd/>
            <a:tailEnd/>
          </a:ln>
        </p:spPr>
        <p:txBody>
          <a:bodyPr wrap="none" anchor="ctr"/>
          <a:lstStyle/>
          <a:p>
            <a:endParaRPr lang="en-US">
              <a:latin typeface="Arial"/>
              <a:cs typeface="Arial"/>
            </a:endParaRPr>
          </a:p>
        </p:txBody>
      </p:sp>
      <p:grpSp>
        <p:nvGrpSpPr>
          <p:cNvPr id="2" name="Group 9"/>
          <p:cNvGrpSpPr>
            <a:grpSpLocks/>
          </p:cNvGrpSpPr>
          <p:nvPr/>
        </p:nvGrpSpPr>
        <p:grpSpPr bwMode="auto">
          <a:xfrm>
            <a:off x="3748088" y="4140200"/>
            <a:ext cx="4735512" cy="381000"/>
            <a:chOff x="2361" y="2962"/>
            <a:chExt cx="2983" cy="240"/>
          </a:xfrm>
        </p:grpSpPr>
        <p:sp>
          <p:nvSpPr>
            <p:cNvPr id="22583" name="Line 10"/>
            <p:cNvSpPr>
              <a:spLocks noChangeShapeType="1"/>
            </p:cNvSpPr>
            <p:nvPr/>
          </p:nvSpPr>
          <p:spPr bwMode="auto">
            <a:xfrm>
              <a:off x="2834" y="3085"/>
              <a:ext cx="2510" cy="0"/>
            </a:xfrm>
            <a:prstGeom prst="line">
              <a:avLst/>
            </a:prstGeom>
            <a:noFill/>
            <a:ln w="28575">
              <a:solidFill>
                <a:srgbClr val="00CC00"/>
              </a:solidFill>
              <a:round/>
              <a:headEnd/>
              <a:tailEnd/>
            </a:ln>
          </p:spPr>
          <p:txBody>
            <a:bodyPr/>
            <a:lstStyle/>
            <a:p>
              <a:endParaRPr lang="en-US">
                <a:latin typeface="Arial"/>
                <a:cs typeface="Arial"/>
              </a:endParaRPr>
            </a:p>
          </p:txBody>
        </p:sp>
        <p:sp>
          <p:nvSpPr>
            <p:cNvPr id="22584" name="Text Box 11"/>
            <p:cNvSpPr txBox="1">
              <a:spLocks noChangeArrowheads="1"/>
            </p:cNvSpPr>
            <p:nvPr/>
          </p:nvSpPr>
          <p:spPr bwMode="auto">
            <a:xfrm>
              <a:off x="2361" y="2962"/>
              <a:ext cx="461"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$30</a:t>
              </a:r>
            </a:p>
          </p:txBody>
        </p:sp>
      </p:grpSp>
      <p:sp>
        <p:nvSpPr>
          <p:cNvPr id="22540" name="Rectangle 12"/>
          <p:cNvSpPr>
            <a:spLocks noGrp="1" noChangeArrowheads="1"/>
          </p:cNvSpPr>
          <p:nvPr>
            <p:ph type="title"/>
          </p:nvPr>
        </p:nvSpPr>
        <p:spPr/>
        <p:txBody>
          <a:bodyPr/>
          <a:lstStyle/>
          <a:p>
            <a:pPr eaLnBrk="1" hangingPunct="1"/>
            <a:r>
              <a:rPr lang="en-US" sz="3400"/>
              <a:t>Analysis of a Tariff on Cotton Shirts</a:t>
            </a:r>
          </a:p>
        </p:txBody>
      </p:sp>
      <p:sp>
        <p:nvSpPr>
          <p:cNvPr id="139277" name="Rectangle 13"/>
          <p:cNvSpPr>
            <a:spLocks noGrp="1" noChangeArrowheads="1"/>
          </p:cNvSpPr>
          <p:nvPr>
            <p:ph type="body" sz="quarter" idx="12"/>
          </p:nvPr>
        </p:nvSpPr>
        <p:spPr>
          <a:xfrm>
            <a:off x="152400" y="901700"/>
            <a:ext cx="3595688" cy="4826000"/>
          </a:xfrm>
          <a:noFill/>
        </p:spPr>
        <p:txBody>
          <a:bodyPr/>
          <a:lstStyle/>
          <a:p>
            <a:pPr marL="627063" indent="-627063" eaLnBrk="1" hangingPunct="1">
              <a:buFont typeface="Wingdings" pitchFamily="2" charset="2"/>
              <a:buNone/>
            </a:pPr>
            <a:r>
              <a:rPr lang="en-US" sz="2800" dirty="0"/>
              <a:t>D = deadweight loss from the </a:t>
            </a:r>
            <a:br>
              <a:rPr lang="en-US" sz="2800" dirty="0"/>
            </a:br>
            <a:r>
              <a:rPr lang="en-US" sz="2800" dirty="0"/>
              <a:t>overproduction </a:t>
            </a:r>
            <a:br>
              <a:rPr lang="en-US" sz="2800" dirty="0"/>
            </a:br>
            <a:r>
              <a:rPr lang="en-US" sz="2800" dirty="0"/>
              <a:t>of shirts</a:t>
            </a:r>
          </a:p>
          <a:p>
            <a:pPr marL="627063" indent="-627063" eaLnBrk="1" hangingPunct="1">
              <a:buFont typeface="Wingdings" pitchFamily="2" charset="2"/>
              <a:buNone/>
            </a:pPr>
            <a:endParaRPr lang="en-US" sz="2800" dirty="0"/>
          </a:p>
          <a:p>
            <a:pPr marL="627063" indent="-627063" eaLnBrk="1" hangingPunct="1">
              <a:buFont typeface="Wingdings" pitchFamily="2" charset="2"/>
              <a:buNone/>
            </a:pPr>
            <a:r>
              <a:rPr lang="en-US" sz="2800" dirty="0"/>
              <a:t>F = deadweight loss from the under-consumption </a:t>
            </a:r>
            <a:br>
              <a:rPr lang="en-US" sz="2800" dirty="0"/>
            </a:br>
            <a:r>
              <a:rPr lang="en-US" sz="2800" dirty="0"/>
              <a:t>of shirts</a:t>
            </a:r>
          </a:p>
        </p:txBody>
      </p:sp>
      <p:grpSp>
        <p:nvGrpSpPr>
          <p:cNvPr id="3" name="Group 14"/>
          <p:cNvGrpSpPr>
            <a:grpSpLocks/>
          </p:cNvGrpSpPr>
          <p:nvPr/>
        </p:nvGrpSpPr>
        <p:grpSpPr bwMode="auto">
          <a:xfrm>
            <a:off x="4324350" y="952500"/>
            <a:ext cx="4371975" cy="5008563"/>
            <a:chOff x="2724" y="600"/>
            <a:chExt cx="2754" cy="3155"/>
          </a:xfrm>
        </p:grpSpPr>
        <p:grpSp>
          <p:nvGrpSpPr>
            <p:cNvPr id="4" name="Group 15"/>
            <p:cNvGrpSpPr>
              <a:grpSpLocks/>
            </p:cNvGrpSpPr>
            <p:nvPr/>
          </p:nvGrpSpPr>
          <p:grpSpPr bwMode="auto">
            <a:xfrm>
              <a:off x="2836" y="866"/>
              <a:ext cx="2453" cy="2720"/>
              <a:chOff x="2424" y="1167"/>
              <a:chExt cx="2400" cy="2079"/>
            </a:xfrm>
          </p:grpSpPr>
          <p:sp>
            <p:nvSpPr>
              <p:cNvPr id="22581" name="Line 16"/>
              <p:cNvSpPr>
                <a:spLocks noChangeShapeType="1"/>
              </p:cNvSpPr>
              <p:nvPr/>
            </p:nvSpPr>
            <p:spPr bwMode="auto">
              <a:xfrm>
                <a:off x="2424" y="1167"/>
                <a:ext cx="0" cy="2079"/>
              </a:xfrm>
              <a:prstGeom prst="line">
                <a:avLst/>
              </a:prstGeom>
              <a:noFill/>
              <a:ln w="9525">
                <a:solidFill>
                  <a:schemeClr val="tx1"/>
                </a:solidFill>
                <a:round/>
                <a:headEnd/>
                <a:tailEnd/>
              </a:ln>
            </p:spPr>
            <p:txBody>
              <a:bodyPr/>
              <a:lstStyle/>
              <a:p>
                <a:endParaRPr lang="en-US">
                  <a:latin typeface="Arial"/>
                  <a:cs typeface="Arial"/>
                </a:endParaRPr>
              </a:p>
            </p:txBody>
          </p:sp>
          <p:sp>
            <p:nvSpPr>
              <p:cNvPr id="22582" name="Line 17"/>
              <p:cNvSpPr>
                <a:spLocks noChangeShapeType="1"/>
              </p:cNvSpPr>
              <p:nvPr/>
            </p:nvSpPr>
            <p:spPr bwMode="auto">
              <a:xfrm>
                <a:off x="2424" y="3246"/>
                <a:ext cx="2400" cy="0"/>
              </a:xfrm>
              <a:prstGeom prst="line">
                <a:avLst/>
              </a:prstGeom>
              <a:noFill/>
              <a:ln w="9525">
                <a:solidFill>
                  <a:schemeClr val="tx1"/>
                </a:solidFill>
                <a:round/>
                <a:headEnd/>
                <a:tailEnd/>
              </a:ln>
            </p:spPr>
            <p:txBody>
              <a:bodyPr/>
              <a:lstStyle/>
              <a:p>
                <a:endParaRPr lang="en-US">
                  <a:latin typeface="Arial"/>
                  <a:cs typeface="Arial"/>
                </a:endParaRPr>
              </a:p>
            </p:txBody>
          </p:sp>
        </p:grpSp>
        <p:sp>
          <p:nvSpPr>
            <p:cNvPr id="22579" name="Text Box 18"/>
            <p:cNvSpPr txBox="1">
              <a:spLocks noChangeArrowheads="1"/>
            </p:cNvSpPr>
            <p:nvPr/>
          </p:nvSpPr>
          <p:spPr bwMode="auto">
            <a:xfrm>
              <a:off x="2724" y="600"/>
              <a:ext cx="220"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P</a:t>
              </a:r>
            </a:p>
          </p:txBody>
        </p:sp>
        <p:sp>
          <p:nvSpPr>
            <p:cNvPr id="22580" name="Text Box 19"/>
            <p:cNvSpPr txBox="1">
              <a:spLocks noChangeArrowheads="1"/>
            </p:cNvSpPr>
            <p:nvPr/>
          </p:nvSpPr>
          <p:spPr bwMode="auto">
            <a:xfrm>
              <a:off x="5258" y="3474"/>
              <a:ext cx="220" cy="281"/>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Q</a:t>
              </a:r>
            </a:p>
          </p:txBody>
        </p:sp>
      </p:grpSp>
      <p:grpSp>
        <p:nvGrpSpPr>
          <p:cNvPr id="5" name="Group 20"/>
          <p:cNvGrpSpPr>
            <a:grpSpLocks/>
          </p:cNvGrpSpPr>
          <p:nvPr/>
        </p:nvGrpSpPr>
        <p:grpSpPr bwMode="auto">
          <a:xfrm>
            <a:off x="4503738" y="1754188"/>
            <a:ext cx="4244975" cy="3795712"/>
            <a:chOff x="2837" y="1105"/>
            <a:chExt cx="2674" cy="2391"/>
          </a:xfrm>
        </p:grpSpPr>
        <p:sp>
          <p:nvSpPr>
            <p:cNvPr id="22576" name="Text Box 21"/>
            <p:cNvSpPr txBox="1">
              <a:spLocks noChangeArrowheads="1"/>
            </p:cNvSpPr>
            <p:nvPr/>
          </p:nvSpPr>
          <p:spPr bwMode="auto">
            <a:xfrm>
              <a:off x="5235" y="3217"/>
              <a:ext cx="276"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D</a:t>
              </a:r>
            </a:p>
          </p:txBody>
        </p:sp>
        <p:sp>
          <p:nvSpPr>
            <p:cNvPr id="22577" name="Line 22"/>
            <p:cNvSpPr>
              <a:spLocks noChangeShapeType="1"/>
            </p:cNvSpPr>
            <p:nvPr/>
          </p:nvSpPr>
          <p:spPr bwMode="auto">
            <a:xfrm>
              <a:off x="2837" y="1105"/>
              <a:ext cx="2458" cy="2224"/>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6" name="Group 23"/>
          <p:cNvGrpSpPr>
            <a:grpSpLocks/>
          </p:cNvGrpSpPr>
          <p:nvPr/>
        </p:nvGrpSpPr>
        <p:grpSpPr bwMode="auto">
          <a:xfrm>
            <a:off x="4500563" y="2432050"/>
            <a:ext cx="3832225" cy="3076575"/>
            <a:chOff x="2842" y="1525"/>
            <a:chExt cx="2414" cy="1938"/>
          </a:xfrm>
        </p:grpSpPr>
        <p:sp>
          <p:nvSpPr>
            <p:cNvPr id="22574" name="Text Box 24"/>
            <p:cNvSpPr txBox="1">
              <a:spLocks noChangeArrowheads="1"/>
            </p:cNvSpPr>
            <p:nvPr/>
          </p:nvSpPr>
          <p:spPr bwMode="auto">
            <a:xfrm>
              <a:off x="5023" y="1525"/>
              <a:ext cx="233" cy="279"/>
            </a:xfrm>
            <a:prstGeom prst="rect">
              <a:avLst/>
            </a:prstGeom>
            <a:noFill/>
            <a:ln w="9525">
              <a:noFill/>
              <a:miter lim="800000"/>
              <a:headEnd/>
              <a:tailEnd/>
            </a:ln>
          </p:spPr>
          <p:txBody>
            <a:bodyPr>
              <a:spAutoFit/>
            </a:bodyPr>
            <a:lstStyle/>
            <a:p>
              <a:pPr algn="ctr">
                <a:spcBef>
                  <a:spcPct val="50000"/>
                </a:spcBef>
              </a:pPr>
              <a:r>
                <a:rPr lang="en-US" sz="2300" b="1" i="1">
                  <a:latin typeface="Arial"/>
                  <a:cs typeface="Arial"/>
                </a:rPr>
                <a:t>S</a:t>
              </a:r>
            </a:p>
          </p:txBody>
        </p:sp>
        <p:sp>
          <p:nvSpPr>
            <p:cNvPr id="22575" name="Line 25"/>
            <p:cNvSpPr>
              <a:spLocks noChangeShapeType="1"/>
            </p:cNvSpPr>
            <p:nvPr/>
          </p:nvSpPr>
          <p:spPr bwMode="auto">
            <a:xfrm flipV="1">
              <a:off x="2842" y="1735"/>
              <a:ext cx="2238" cy="1728"/>
            </a:xfrm>
            <a:prstGeom prst="line">
              <a:avLst/>
            </a:prstGeom>
            <a:noFill/>
            <a:ln w="38100">
              <a:solidFill>
                <a:schemeClr val="tx2"/>
              </a:solidFill>
              <a:round/>
              <a:headEnd/>
              <a:tailEnd/>
            </a:ln>
          </p:spPr>
          <p:txBody>
            <a:bodyPr/>
            <a:lstStyle/>
            <a:p>
              <a:endParaRPr lang="en-US">
                <a:latin typeface="Arial"/>
                <a:cs typeface="Arial"/>
              </a:endParaRPr>
            </a:p>
          </p:txBody>
        </p:sp>
      </p:grpSp>
      <p:grpSp>
        <p:nvGrpSpPr>
          <p:cNvPr id="7" name="Group 26"/>
          <p:cNvGrpSpPr>
            <a:grpSpLocks/>
          </p:cNvGrpSpPr>
          <p:nvPr/>
        </p:nvGrpSpPr>
        <p:grpSpPr bwMode="auto">
          <a:xfrm>
            <a:off x="3748088" y="4702175"/>
            <a:ext cx="4735512" cy="381000"/>
            <a:chOff x="2361" y="2962"/>
            <a:chExt cx="2983" cy="240"/>
          </a:xfrm>
        </p:grpSpPr>
        <p:sp>
          <p:nvSpPr>
            <p:cNvPr id="22572" name="Line 27"/>
            <p:cNvSpPr>
              <a:spLocks noChangeShapeType="1"/>
            </p:cNvSpPr>
            <p:nvPr/>
          </p:nvSpPr>
          <p:spPr bwMode="auto">
            <a:xfrm>
              <a:off x="2834" y="3085"/>
              <a:ext cx="2510" cy="0"/>
            </a:xfrm>
            <a:prstGeom prst="line">
              <a:avLst/>
            </a:prstGeom>
            <a:noFill/>
            <a:ln w="28575">
              <a:solidFill>
                <a:srgbClr val="CC0000"/>
              </a:solidFill>
              <a:round/>
              <a:headEnd/>
              <a:tailEnd/>
            </a:ln>
          </p:spPr>
          <p:txBody>
            <a:bodyPr/>
            <a:lstStyle/>
            <a:p>
              <a:endParaRPr lang="en-US">
                <a:latin typeface="Arial"/>
                <a:cs typeface="Arial"/>
              </a:endParaRPr>
            </a:p>
          </p:txBody>
        </p:sp>
        <p:sp>
          <p:nvSpPr>
            <p:cNvPr id="22573" name="Text Box 28"/>
            <p:cNvSpPr txBox="1">
              <a:spLocks noChangeArrowheads="1"/>
            </p:cNvSpPr>
            <p:nvPr/>
          </p:nvSpPr>
          <p:spPr bwMode="auto">
            <a:xfrm>
              <a:off x="2361" y="2962"/>
              <a:ext cx="461" cy="240"/>
            </a:xfrm>
            <a:prstGeom prst="rect">
              <a:avLst/>
            </a:prstGeom>
            <a:noFill/>
            <a:ln w="9525">
              <a:noFill/>
              <a:miter lim="800000"/>
              <a:headEnd/>
              <a:tailEnd/>
            </a:ln>
          </p:spPr>
          <p:txBody>
            <a:bodyPr lIns="0" tIns="0" bIns="0" anchor="ctr">
              <a:spAutoFit/>
            </a:bodyPr>
            <a:lstStyle/>
            <a:p>
              <a:pPr algn="r">
                <a:spcBef>
                  <a:spcPct val="50000"/>
                </a:spcBef>
              </a:pPr>
              <a:r>
                <a:rPr lang="en-US" sz="2500">
                  <a:latin typeface="Arial"/>
                  <a:cs typeface="Arial"/>
                </a:rPr>
                <a:t>$20</a:t>
              </a:r>
            </a:p>
          </p:txBody>
        </p:sp>
      </p:grpSp>
      <p:grpSp>
        <p:nvGrpSpPr>
          <p:cNvPr id="8" name="Group 29"/>
          <p:cNvGrpSpPr>
            <a:grpSpLocks/>
          </p:cNvGrpSpPr>
          <p:nvPr/>
        </p:nvGrpSpPr>
        <p:grpSpPr bwMode="auto">
          <a:xfrm>
            <a:off x="4973638" y="4830763"/>
            <a:ext cx="603250" cy="1258887"/>
            <a:chOff x="3133" y="3043"/>
            <a:chExt cx="380" cy="793"/>
          </a:xfrm>
        </p:grpSpPr>
        <p:sp>
          <p:nvSpPr>
            <p:cNvPr id="22569" name="Line 30"/>
            <p:cNvSpPr>
              <a:spLocks noChangeShapeType="1"/>
            </p:cNvSpPr>
            <p:nvPr/>
          </p:nvSpPr>
          <p:spPr bwMode="auto">
            <a:xfrm>
              <a:off x="3327" y="3080"/>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2570" name="Oval 31"/>
            <p:cNvSpPr>
              <a:spLocks noChangeAspect="1" noChangeArrowheads="1"/>
            </p:cNvSpPr>
            <p:nvPr/>
          </p:nvSpPr>
          <p:spPr bwMode="auto">
            <a:xfrm>
              <a:off x="3286" y="3043"/>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2571" name="Text Box 32"/>
            <p:cNvSpPr txBox="1">
              <a:spLocks noChangeArrowheads="1"/>
            </p:cNvSpPr>
            <p:nvPr/>
          </p:nvSpPr>
          <p:spPr bwMode="auto">
            <a:xfrm>
              <a:off x="3133" y="3596"/>
              <a:ext cx="380"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25</a:t>
              </a:r>
            </a:p>
          </p:txBody>
        </p:sp>
      </p:grpSp>
      <p:sp>
        <p:nvSpPr>
          <p:cNvPr id="22547" name="Text Box 33"/>
          <p:cNvSpPr txBox="1">
            <a:spLocks noChangeArrowheads="1"/>
          </p:cNvSpPr>
          <p:nvPr/>
        </p:nvSpPr>
        <p:spPr bwMode="auto">
          <a:xfrm>
            <a:off x="5665788" y="1219200"/>
            <a:ext cx="190817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u="sng">
                <a:latin typeface="Arial"/>
                <a:cs typeface="Arial"/>
              </a:rPr>
              <a:t>Cotton shirts</a:t>
            </a:r>
          </a:p>
        </p:txBody>
      </p:sp>
      <p:grpSp>
        <p:nvGrpSpPr>
          <p:cNvPr id="9" name="Group 34"/>
          <p:cNvGrpSpPr>
            <a:grpSpLocks/>
          </p:cNvGrpSpPr>
          <p:nvPr/>
        </p:nvGrpSpPr>
        <p:grpSpPr bwMode="auto">
          <a:xfrm>
            <a:off x="5732463" y="4273550"/>
            <a:ext cx="550862" cy="1814513"/>
            <a:chOff x="3611" y="2692"/>
            <a:chExt cx="347" cy="1143"/>
          </a:xfrm>
        </p:grpSpPr>
        <p:sp>
          <p:nvSpPr>
            <p:cNvPr id="22566" name="Text Box 35"/>
            <p:cNvSpPr txBox="1">
              <a:spLocks noChangeArrowheads="1"/>
            </p:cNvSpPr>
            <p:nvPr/>
          </p:nvSpPr>
          <p:spPr bwMode="auto">
            <a:xfrm>
              <a:off x="3611" y="3595"/>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40</a:t>
              </a:r>
            </a:p>
          </p:txBody>
        </p:sp>
        <p:sp>
          <p:nvSpPr>
            <p:cNvPr id="22567" name="Oval 36"/>
            <p:cNvSpPr>
              <a:spLocks noChangeAspect="1" noChangeArrowheads="1"/>
            </p:cNvSpPr>
            <p:nvPr/>
          </p:nvSpPr>
          <p:spPr bwMode="auto">
            <a:xfrm>
              <a:off x="3746" y="2692"/>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2568" name="Line 37"/>
            <p:cNvSpPr>
              <a:spLocks noChangeShapeType="1"/>
            </p:cNvSpPr>
            <p:nvPr/>
          </p:nvSpPr>
          <p:spPr bwMode="auto">
            <a:xfrm>
              <a:off x="3789" y="2730"/>
              <a:ext cx="0" cy="855"/>
            </a:xfrm>
            <a:prstGeom prst="line">
              <a:avLst/>
            </a:prstGeom>
            <a:noFill/>
            <a:ln w="9525">
              <a:solidFill>
                <a:schemeClr val="tx1"/>
              </a:solidFill>
              <a:prstDash val="lgDash"/>
              <a:round/>
              <a:headEnd/>
              <a:tailEnd/>
            </a:ln>
          </p:spPr>
          <p:txBody>
            <a:bodyPr/>
            <a:lstStyle/>
            <a:p>
              <a:endParaRPr lang="en-US">
                <a:latin typeface="Arial"/>
                <a:cs typeface="Arial"/>
              </a:endParaRPr>
            </a:p>
          </p:txBody>
        </p:sp>
      </p:grpSp>
      <p:sp>
        <p:nvSpPr>
          <p:cNvPr id="22549" name="Text Box 38"/>
          <p:cNvSpPr txBox="1">
            <a:spLocks noChangeArrowheads="1"/>
          </p:cNvSpPr>
          <p:nvPr/>
        </p:nvSpPr>
        <p:spPr bwMode="auto">
          <a:xfrm>
            <a:off x="5218113" y="3422650"/>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A</a:t>
            </a:r>
          </a:p>
        </p:txBody>
      </p:sp>
      <p:sp>
        <p:nvSpPr>
          <p:cNvPr id="22550" name="Text Box 39"/>
          <p:cNvSpPr txBox="1">
            <a:spLocks noChangeArrowheads="1"/>
          </p:cNvSpPr>
          <p:nvPr/>
        </p:nvSpPr>
        <p:spPr bwMode="auto">
          <a:xfrm>
            <a:off x="6526213" y="3919538"/>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B</a:t>
            </a:r>
          </a:p>
        </p:txBody>
      </p:sp>
      <p:sp>
        <p:nvSpPr>
          <p:cNvPr id="22551" name="Text Box 40"/>
          <p:cNvSpPr txBox="1">
            <a:spLocks noChangeArrowheads="1"/>
          </p:cNvSpPr>
          <p:nvPr/>
        </p:nvSpPr>
        <p:spPr bwMode="auto">
          <a:xfrm>
            <a:off x="5675313" y="4521200"/>
            <a:ext cx="344487"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D</a:t>
            </a:r>
          </a:p>
        </p:txBody>
      </p:sp>
      <p:sp>
        <p:nvSpPr>
          <p:cNvPr id="22552" name="Text Box 41"/>
          <p:cNvSpPr txBox="1">
            <a:spLocks noChangeArrowheads="1"/>
          </p:cNvSpPr>
          <p:nvPr/>
        </p:nvSpPr>
        <p:spPr bwMode="auto">
          <a:xfrm>
            <a:off x="6484938" y="4427538"/>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E</a:t>
            </a:r>
          </a:p>
        </p:txBody>
      </p:sp>
      <p:sp>
        <p:nvSpPr>
          <p:cNvPr id="22553" name="Text Box 42"/>
          <p:cNvSpPr txBox="1">
            <a:spLocks noChangeArrowheads="1"/>
          </p:cNvSpPr>
          <p:nvPr/>
        </p:nvSpPr>
        <p:spPr bwMode="auto">
          <a:xfrm>
            <a:off x="4511675" y="4902200"/>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G</a:t>
            </a:r>
          </a:p>
        </p:txBody>
      </p:sp>
      <p:sp>
        <p:nvSpPr>
          <p:cNvPr id="22554" name="Text Box 43"/>
          <p:cNvSpPr txBox="1">
            <a:spLocks noChangeArrowheads="1"/>
          </p:cNvSpPr>
          <p:nvPr/>
        </p:nvSpPr>
        <p:spPr bwMode="auto">
          <a:xfrm>
            <a:off x="7346950" y="4522788"/>
            <a:ext cx="344488"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F</a:t>
            </a:r>
          </a:p>
        </p:txBody>
      </p:sp>
      <p:sp>
        <p:nvSpPr>
          <p:cNvPr id="22555" name="Text Box 44"/>
          <p:cNvSpPr txBox="1">
            <a:spLocks noChangeArrowheads="1"/>
          </p:cNvSpPr>
          <p:nvPr/>
        </p:nvSpPr>
        <p:spPr bwMode="auto">
          <a:xfrm>
            <a:off x="4862513" y="4413250"/>
            <a:ext cx="428625" cy="381000"/>
          </a:xfrm>
          <a:prstGeom prst="rect">
            <a:avLst/>
          </a:prstGeom>
          <a:noFill/>
          <a:ln w="9525">
            <a:noFill/>
            <a:miter lim="800000"/>
            <a:headEnd/>
            <a:tailEnd/>
          </a:ln>
        </p:spPr>
        <p:txBody>
          <a:bodyPr lIns="0" tIns="0" rIns="0" bIns="0" anchor="ctr">
            <a:spAutoFit/>
          </a:bodyPr>
          <a:lstStyle/>
          <a:p>
            <a:pPr algn="ctr">
              <a:spcBef>
                <a:spcPct val="50000"/>
              </a:spcBef>
            </a:pPr>
            <a:r>
              <a:rPr lang="en-US" sz="2500">
                <a:latin typeface="Arial"/>
                <a:cs typeface="Arial"/>
              </a:rPr>
              <a:t>C</a:t>
            </a:r>
          </a:p>
        </p:txBody>
      </p:sp>
      <p:grpSp>
        <p:nvGrpSpPr>
          <p:cNvPr id="10" name="Group 45"/>
          <p:cNvGrpSpPr>
            <a:grpSpLocks/>
          </p:cNvGrpSpPr>
          <p:nvPr/>
        </p:nvGrpSpPr>
        <p:grpSpPr bwMode="auto">
          <a:xfrm>
            <a:off x="7096125" y="4271963"/>
            <a:ext cx="550863" cy="1824037"/>
            <a:chOff x="4470" y="2691"/>
            <a:chExt cx="347" cy="1149"/>
          </a:xfrm>
        </p:grpSpPr>
        <p:sp>
          <p:nvSpPr>
            <p:cNvPr id="22563" name="Line 46"/>
            <p:cNvSpPr>
              <a:spLocks noChangeShapeType="1"/>
            </p:cNvSpPr>
            <p:nvPr/>
          </p:nvSpPr>
          <p:spPr bwMode="auto">
            <a:xfrm>
              <a:off x="4644" y="2733"/>
              <a:ext cx="0" cy="85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2564" name="Oval 47"/>
            <p:cNvSpPr>
              <a:spLocks noChangeAspect="1" noChangeArrowheads="1"/>
            </p:cNvSpPr>
            <p:nvPr/>
          </p:nvSpPr>
          <p:spPr bwMode="auto">
            <a:xfrm>
              <a:off x="4601" y="2691"/>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2565" name="Text Box 48"/>
            <p:cNvSpPr txBox="1">
              <a:spLocks noChangeArrowheads="1"/>
            </p:cNvSpPr>
            <p:nvPr/>
          </p:nvSpPr>
          <p:spPr bwMode="auto">
            <a:xfrm>
              <a:off x="4470" y="3600"/>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70</a:t>
              </a:r>
            </a:p>
          </p:txBody>
        </p:sp>
      </p:grpSp>
      <p:grpSp>
        <p:nvGrpSpPr>
          <p:cNvPr id="11" name="Group 49"/>
          <p:cNvGrpSpPr>
            <a:grpSpLocks/>
          </p:cNvGrpSpPr>
          <p:nvPr/>
        </p:nvGrpSpPr>
        <p:grpSpPr bwMode="auto">
          <a:xfrm>
            <a:off x="7693025" y="4830763"/>
            <a:ext cx="550863" cy="1262062"/>
            <a:chOff x="4846" y="3043"/>
            <a:chExt cx="347" cy="795"/>
          </a:xfrm>
        </p:grpSpPr>
        <p:sp>
          <p:nvSpPr>
            <p:cNvPr id="22560" name="Line 50"/>
            <p:cNvSpPr>
              <a:spLocks noChangeShapeType="1"/>
            </p:cNvSpPr>
            <p:nvPr/>
          </p:nvSpPr>
          <p:spPr bwMode="auto">
            <a:xfrm>
              <a:off x="5025" y="3080"/>
              <a:ext cx="0" cy="505"/>
            </a:xfrm>
            <a:prstGeom prst="line">
              <a:avLst/>
            </a:prstGeom>
            <a:noFill/>
            <a:ln w="9525">
              <a:solidFill>
                <a:schemeClr val="tx1"/>
              </a:solidFill>
              <a:prstDash val="lgDash"/>
              <a:round/>
              <a:headEnd/>
              <a:tailEnd/>
            </a:ln>
          </p:spPr>
          <p:txBody>
            <a:bodyPr/>
            <a:lstStyle/>
            <a:p>
              <a:endParaRPr lang="en-US">
                <a:latin typeface="Arial"/>
                <a:cs typeface="Arial"/>
              </a:endParaRPr>
            </a:p>
          </p:txBody>
        </p:sp>
        <p:sp>
          <p:nvSpPr>
            <p:cNvPr id="22561" name="Oval 51"/>
            <p:cNvSpPr>
              <a:spLocks noChangeAspect="1" noChangeArrowheads="1"/>
            </p:cNvSpPr>
            <p:nvPr/>
          </p:nvSpPr>
          <p:spPr bwMode="auto">
            <a:xfrm>
              <a:off x="4984" y="3043"/>
              <a:ext cx="81" cy="80"/>
            </a:xfrm>
            <a:prstGeom prst="ellipse">
              <a:avLst/>
            </a:prstGeom>
            <a:solidFill>
              <a:srgbClr val="000000"/>
            </a:solidFill>
            <a:ln w="9525">
              <a:noFill/>
              <a:prstDash val="dash"/>
              <a:round/>
              <a:headEnd/>
              <a:tailEnd/>
            </a:ln>
          </p:spPr>
          <p:txBody>
            <a:bodyPr wrap="none" anchor="ctr"/>
            <a:lstStyle/>
            <a:p>
              <a:endParaRPr lang="en-US">
                <a:latin typeface="Arial"/>
                <a:cs typeface="Arial"/>
              </a:endParaRPr>
            </a:p>
          </p:txBody>
        </p:sp>
        <p:sp>
          <p:nvSpPr>
            <p:cNvPr id="22562" name="Text Box 52"/>
            <p:cNvSpPr txBox="1">
              <a:spLocks noChangeArrowheads="1"/>
            </p:cNvSpPr>
            <p:nvPr/>
          </p:nvSpPr>
          <p:spPr bwMode="auto">
            <a:xfrm>
              <a:off x="4846" y="3598"/>
              <a:ext cx="347" cy="240"/>
            </a:xfrm>
            <a:prstGeom prst="rect">
              <a:avLst/>
            </a:prstGeom>
            <a:noFill/>
            <a:ln w="9525">
              <a:noFill/>
              <a:miter lim="800000"/>
              <a:headEnd/>
              <a:tailEnd/>
            </a:ln>
          </p:spPr>
          <p:txBody>
            <a:bodyPr tIns="0" bIns="0" anchor="ctr">
              <a:spAutoFit/>
            </a:bodyPr>
            <a:lstStyle/>
            <a:p>
              <a:pPr algn="ctr">
                <a:spcBef>
                  <a:spcPct val="50000"/>
                </a:spcBef>
              </a:pPr>
              <a:r>
                <a:rPr lang="en-US" sz="2500">
                  <a:latin typeface="Arial"/>
                  <a:cs typeface="Arial"/>
                </a:rPr>
                <a:t>80</a:t>
              </a:r>
            </a:p>
          </p:txBody>
        </p:sp>
      </p:grpSp>
      <p:sp>
        <p:nvSpPr>
          <p:cNvPr id="22558" name="Text Box 53"/>
          <p:cNvSpPr txBox="1">
            <a:spLocks noChangeArrowheads="1"/>
          </p:cNvSpPr>
          <p:nvPr/>
        </p:nvSpPr>
        <p:spPr bwMode="auto">
          <a:xfrm>
            <a:off x="5594350" y="1274763"/>
            <a:ext cx="2182813" cy="863600"/>
          </a:xfrm>
          <a:prstGeom prst="rect">
            <a:avLst/>
          </a:prstGeom>
          <a:solidFill>
            <a:schemeClr val="bg1"/>
          </a:solidFill>
          <a:ln w="9525">
            <a:solidFill>
              <a:srgbClr val="FF0066"/>
            </a:solidFill>
            <a:miter lim="800000"/>
            <a:headEnd/>
            <a:tailEnd/>
          </a:ln>
        </p:spPr>
        <p:txBody>
          <a:bodyPr anchor="ctr">
            <a:spAutoFit/>
          </a:bodyPr>
          <a:lstStyle/>
          <a:p>
            <a:pPr algn="ctr">
              <a:spcBef>
                <a:spcPct val="50000"/>
              </a:spcBef>
            </a:pPr>
            <a:r>
              <a:rPr lang="en-US" sz="2500">
                <a:latin typeface="Arial"/>
                <a:cs typeface="Arial"/>
              </a:rPr>
              <a:t>deadweight loss = D + F</a:t>
            </a:r>
          </a:p>
        </p:txBody>
      </p:sp>
      <p:sp>
        <p:nvSpPr>
          <p:cNvPr id="22559" name="FlagCount" hidden="1">
            <a:hlinkClick r:id="rId3" action="ppaction://hlinkfile"/>
          </p:cNvPr>
          <p:cNvSpPr>
            <a:spLocks noChangeArrowheads="1"/>
          </p:cNvSpPr>
          <p:nvPr/>
        </p:nvSpPr>
        <p:spPr bwMode="auto">
          <a:xfrm>
            <a:off x="8255000" y="254000"/>
            <a:ext cx="381000" cy="317500"/>
          </a:xfrm>
          <a:prstGeom prst="wedgeRoundRectCallout">
            <a:avLst>
              <a:gd name="adj1" fmla="val -43750"/>
              <a:gd name="adj2" fmla="val 70000"/>
              <a:gd name="adj3" fmla="val 16667"/>
            </a:avLst>
          </a:prstGeom>
          <a:solidFill>
            <a:schemeClr val="accent1">
              <a:alpha val="25098"/>
            </a:schemeClr>
          </a:solidFill>
          <a:ln w="19050">
            <a:solidFill>
              <a:schemeClr val="tx1"/>
            </a:solidFill>
            <a:miter lim="800000"/>
            <a:headEnd/>
            <a:tailEnd/>
          </a:ln>
        </p:spPr>
        <p:txBody>
          <a:bodyPr wrap="none" anchor="ctr"/>
          <a:lstStyle/>
          <a:p>
            <a:pPr algn="ctr"/>
            <a:r>
              <a:rPr lang="en-US" sz="1400" b="1">
                <a:latin typeface="Tahoma" pitchFamily="34" charset="0"/>
                <a:cs typeface="Arial" charset="0"/>
              </a:rPr>
              <a:t>0</a:t>
            </a:r>
          </a:p>
        </p:txBody>
      </p:sp>
      <p:sp>
        <p:nvSpPr>
          <p:cNvPr id="12" name="Footer Placeholder 11"/>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
        <p:nvSpPr>
          <p:cNvPr id="13" name="Slide Number Placeholder 12"/>
          <p:cNvSpPr>
            <a:spLocks noGrp="1"/>
          </p:cNvSpPr>
          <p:nvPr>
            <p:ph type="sldNum" sz="quarter" idx="13"/>
          </p:nvPr>
        </p:nvSpPr>
        <p:spPr/>
        <p:txBody>
          <a:bodyPr/>
          <a:lstStyle/>
          <a:p>
            <a:pPr>
              <a:defRPr/>
            </a:pPr>
            <a:fld id="{2F37425F-5E17-4209-B948-B5CE2119E408}" type="slidenum">
              <a:rPr lang="en-US" smtClean="0"/>
              <a:pPr>
                <a:defRPr/>
              </a:pPr>
              <a:t>18</a:t>
            </a:fld>
            <a:endParaRPr lang="en-US" dirty="0"/>
          </a:p>
        </p:txBody>
      </p:sp>
    </p:spTree>
    <p:extLst>
      <p:ext uri="{BB962C8B-B14F-4D97-AF65-F5344CB8AC3E}">
        <p14:creationId xmlns:p14="http://schemas.microsoft.com/office/powerpoint/2010/main" val="330886358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9277">
                                            <p:txEl>
                                              <p:pRg st="0" end="0"/>
                                            </p:txEl>
                                          </p:spTgt>
                                        </p:tgtEl>
                                        <p:attrNameLst>
                                          <p:attrName>style.visibility</p:attrName>
                                        </p:attrNameLst>
                                      </p:cBhvr>
                                      <p:to>
                                        <p:strVal val="visible"/>
                                      </p:to>
                                    </p:set>
                                    <p:animEffect transition="in" filter="wipe(left)">
                                      <p:cBhvr>
                                        <p:cTn id="7" dur="500"/>
                                        <p:tgtEl>
                                          <p:spTgt spid="1392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9277">
                                            <p:txEl>
                                              <p:pRg st="2" end="2"/>
                                            </p:txEl>
                                          </p:spTgt>
                                        </p:tgtEl>
                                        <p:attrNameLst>
                                          <p:attrName>style.visibility</p:attrName>
                                        </p:attrNameLst>
                                      </p:cBhvr>
                                      <p:to>
                                        <p:strVal val="visible"/>
                                      </p:to>
                                    </p:set>
                                    <p:animEffect transition="in" filter="wipe(left)">
                                      <p:cBhvr>
                                        <p:cTn id="12" dur="500"/>
                                        <p:tgtEl>
                                          <p:spTgt spid="1392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7" grpId="0" build="p" bldLvl="5"/>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 Quotas</a:t>
            </a:r>
          </a:p>
        </p:txBody>
      </p:sp>
      <p:sp>
        <p:nvSpPr>
          <p:cNvPr id="3" name="Content Placeholder 2"/>
          <p:cNvSpPr>
            <a:spLocks noGrp="1"/>
          </p:cNvSpPr>
          <p:nvPr>
            <p:ph idx="1"/>
          </p:nvPr>
        </p:nvSpPr>
        <p:spPr/>
        <p:txBody>
          <a:bodyPr/>
          <a:lstStyle/>
          <a:p>
            <a:r>
              <a:rPr lang="en-US" dirty="0"/>
              <a:t>Import quota</a:t>
            </a:r>
          </a:p>
          <a:p>
            <a:pPr lvl="1"/>
            <a:r>
              <a:rPr lang="en-US" dirty="0"/>
              <a:t>Quantitative limit on imports of a good </a:t>
            </a:r>
          </a:p>
          <a:p>
            <a:pPr lvl="1"/>
            <a:r>
              <a:rPr lang="en-US" dirty="0"/>
              <a:t>Mostly has the same effects as a tariff:</a:t>
            </a:r>
          </a:p>
          <a:p>
            <a:pPr lvl="2"/>
            <a:r>
              <a:rPr lang="en-US" dirty="0"/>
              <a:t>Raises price, reduces quantity of imports</a:t>
            </a:r>
          </a:p>
          <a:p>
            <a:pPr lvl="2"/>
            <a:r>
              <a:rPr lang="en-US" dirty="0"/>
              <a:t>Reduces buyers’ welfare</a:t>
            </a:r>
          </a:p>
          <a:p>
            <a:pPr lvl="2"/>
            <a:r>
              <a:rPr lang="en-US" dirty="0"/>
              <a:t>Increases sellers’ welfare</a:t>
            </a:r>
          </a:p>
          <a:p>
            <a:pPr lvl="1"/>
            <a:r>
              <a:rPr lang="en-US" dirty="0"/>
              <a:t>Creates profits for the foreign producers of the imported goods, who can sell them at higher price</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19</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62656258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wrap="square" anchor="t"/>
          <a:lstStyle/>
          <a:p>
            <a:r>
              <a:rPr lang="en-US" altLang="en-US" sz="3900"/>
              <a:t>Arguments For Restricting Trade</a:t>
            </a:r>
          </a:p>
        </p:txBody>
      </p:sp>
      <p:sp>
        <p:nvSpPr>
          <p:cNvPr id="29699" name="Content Placeholder 2"/>
          <p:cNvSpPr>
            <a:spLocks noGrp="1"/>
          </p:cNvSpPr>
          <p:nvPr>
            <p:ph idx="1"/>
          </p:nvPr>
        </p:nvSpPr>
        <p:spPr/>
        <p:txBody>
          <a:bodyPr/>
          <a:lstStyle/>
          <a:p>
            <a:r>
              <a:rPr lang="en-US" altLang="en-US" dirty="0"/>
              <a:t>The jobs argument</a:t>
            </a:r>
          </a:p>
          <a:p>
            <a:pPr lvl="1"/>
            <a:r>
              <a:rPr lang="en-US" altLang="en-US" dirty="0"/>
              <a:t>“Trade with other countries destroys domestic jobs”</a:t>
            </a:r>
          </a:p>
          <a:p>
            <a:pPr lvl="1"/>
            <a:r>
              <a:rPr lang="en-US" altLang="en-US" dirty="0"/>
              <a:t>Free trade creates jobs at the same time that it destroys them</a:t>
            </a:r>
          </a:p>
          <a:p>
            <a:pPr lvl="1"/>
            <a:r>
              <a:rPr lang="en-US" altLang="en-US" dirty="0"/>
              <a:t>Total unemployment does not rise as imports rise, because job losses from imports are offset by job gains in export industries….</a:t>
            </a:r>
          </a:p>
        </p:txBody>
      </p:sp>
      <p:sp>
        <p:nvSpPr>
          <p:cNvPr id="2970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B60958AB-9302-4A68-A19F-C9B4A5E7CEEC}" type="slidenum">
              <a:rPr lang="en-US" altLang="en-US" sz="1200" smtClean="0">
                <a:solidFill>
                  <a:srgbClr val="002060"/>
                </a:solidFill>
              </a:rPr>
              <a:pPr algn="ctr" eaLnBrk="1" hangingPunct="1"/>
              <a:t>20</a:t>
            </a:fld>
            <a:endParaRPr lang="en-US" altLang="en-US" sz="1200">
              <a:solidFill>
                <a:srgbClr val="002060"/>
              </a:solidFill>
            </a:endParaRPr>
          </a:p>
        </p:txBody>
      </p:sp>
      <p:sp>
        <p:nvSpPr>
          <p:cNvPr id="2970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218652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0"/>
            <a:ext cx="8934450" cy="838200"/>
          </a:xfrm>
        </p:spPr>
        <p:txBody>
          <a:bodyPr/>
          <a:lstStyle/>
          <a:p>
            <a:r>
              <a:rPr lang="en-US" sz="2800" dirty="0"/>
              <a:t>U.S. Imports &amp; Unemployment, decade averages, </a:t>
            </a:r>
            <a:br>
              <a:rPr lang="en-US" sz="2800" dirty="0"/>
            </a:br>
            <a:r>
              <a:rPr lang="en-US" sz="2800" dirty="0"/>
              <a:t>		1955–2014</a:t>
            </a:r>
          </a:p>
        </p:txBody>
      </p:sp>
      <p:sp>
        <p:nvSpPr>
          <p:cNvPr id="4" name="Slide Number Placeholder 3"/>
          <p:cNvSpPr>
            <a:spLocks noGrp="1"/>
          </p:cNvSpPr>
          <p:nvPr>
            <p:ph type="sldNum" sz="quarter" idx="13"/>
          </p:nvPr>
        </p:nvSpPr>
        <p:spPr/>
        <p:txBody>
          <a:bodyPr/>
          <a:lstStyle/>
          <a:p>
            <a:pPr>
              <a:defRPr/>
            </a:pPr>
            <a:fld id="{2F37425F-5E17-4209-B948-B5CE2119E408}" type="slidenum">
              <a:rPr lang="en-US" smtClean="0"/>
              <a:pPr>
                <a:defRPr/>
              </a:pPr>
              <a:t>21</a:t>
            </a:fld>
            <a:endParaRPr lang="en-US" dirty="0"/>
          </a:p>
        </p:txBody>
      </p:sp>
      <p:sp>
        <p:nvSpPr>
          <p:cNvPr id="5" name="Footer Placeholder 4"/>
          <p:cNvSpPr>
            <a:spLocks noGrp="1"/>
          </p:cNvSpPr>
          <p:nvPr>
            <p:ph type="ftr" sz="quarter" idx="14"/>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graphicFrame>
        <p:nvGraphicFramePr>
          <p:cNvPr id="6" name="Chart 5"/>
          <p:cNvGraphicFramePr>
            <a:graphicFrameLocks/>
          </p:cNvGraphicFramePr>
          <p:nvPr>
            <p:extLst>
              <p:ext uri="{D42A27DB-BD31-4B8C-83A1-F6EECF244321}">
                <p14:modId xmlns:p14="http://schemas.microsoft.com/office/powerpoint/2010/main" val="3320765294"/>
              </p:ext>
            </p:extLst>
          </p:nvPr>
        </p:nvGraphicFramePr>
        <p:xfrm>
          <a:off x="533400" y="762000"/>
          <a:ext cx="82296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26329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wrap="square" anchor="t"/>
          <a:lstStyle/>
          <a:p>
            <a:r>
              <a:rPr lang="en-US" altLang="en-US" sz="3900"/>
              <a:t>Arguments For Restricting Trade</a:t>
            </a:r>
          </a:p>
        </p:txBody>
      </p:sp>
      <p:sp>
        <p:nvSpPr>
          <p:cNvPr id="29699" name="Content Placeholder 2"/>
          <p:cNvSpPr>
            <a:spLocks noGrp="1"/>
          </p:cNvSpPr>
          <p:nvPr>
            <p:ph idx="1"/>
          </p:nvPr>
        </p:nvSpPr>
        <p:spPr>
          <a:xfrm>
            <a:off x="277813" y="1025525"/>
            <a:ext cx="8713787" cy="5422900"/>
          </a:xfrm>
        </p:spPr>
        <p:txBody>
          <a:bodyPr/>
          <a:lstStyle/>
          <a:p>
            <a:r>
              <a:rPr lang="en-US" altLang="en-US" dirty="0"/>
              <a:t>The national-security argument</a:t>
            </a:r>
          </a:p>
          <a:p>
            <a:pPr lvl="1"/>
            <a:r>
              <a:rPr lang="en-US" altLang="en-US" sz="3000" dirty="0"/>
              <a:t>“The industry is vital for national security and it should be protected from foreign competition, to prevent dependence on imports that could be disrupted during wartime”</a:t>
            </a:r>
          </a:p>
          <a:p>
            <a:pPr lvl="1"/>
            <a:r>
              <a:rPr lang="en-US" altLang="en-US" sz="2800" dirty="0"/>
              <a:t>When there are legitimate concerns over national security</a:t>
            </a:r>
          </a:p>
          <a:p>
            <a:pPr lvl="2"/>
            <a:r>
              <a:rPr lang="en-US" altLang="en-US" dirty="0"/>
              <a:t>But producers may exaggerate their own importance to national security to obtain protection from foreign competition</a:t>
            </a:r>
          </a:p>
        </p:txBody>
      </p:sp>
      <p:sp>
        <p:nvSpPr>
          <p:cNvPr id="29701"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B60958AB-9302-4A68-A19F-C9B4A5E7CEEC}" type="slidenum">
              <a:rPr lang="en-US" altLang="en-US" sz="1200" smtClean="0">
                <a:solidFill>
                  <a:srgbClr val="002060"/>
                </a:solidFill>
              </a:rPr>
              <a:pPr algn="ctr" eaLnBrk="1" hangingPunct="1"/>
              <a:t>22</a:t>
            </a:fld>
            <a:endParaRPr lang="en-US" altLang="en-US" sz="1200">
              <a:solidFill>
                <a:srgbClr val="002060"/>
              </a:solidFill>
            </a:endParaRPr>
          </a:p>
        </p:txBody>
      </p:sp>
      <p:sp>
        <p:nvSpPr>
          <p:cNvPr id="2970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564982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wrap="square" anchor="t"/>
          <a:lstStyle/>
          <a:p>
            <a:r>
              <a:rPr lang="en-US" altLang="en-US" sz="3900"/>
              <a:t>Arguments For Restricting Trade</a:t>
            </a:r>
          </a:p>
        </p:txBody>
      </p:sp>
      <p:sp>
        <p:nvSpPr>
          <p:cNvPr id="30723" name="Content Placeholder 2"/>
          <p:cNvSpPr>
            <a:spLocks noGrp="1"/>
          </p:cNvSpPr>
          <p:nvPr>
            <p:ph idx="1"/>
          </p:nvPr>
        </p:nvSpPr>
        <p:spPr/>
        <p:txBody>
          <a:bodyPr/>
          <a:lstStyle/>
          <a:p>
            <a:r>
              <a:rPr lang="en-US" altLang="en-US" dirty="0"/>
              <a:t>The infant-industry argument</a:t>
            </a:r>
          </a:p>
          <a:p>
            <a:pPr lvl="1"/>
            <a:r>
              <a:rPr lang="en-US" altLang="en-US" dirty="0"/>
              <a:t>“New industries need temporary trade restriction to help them get started” </a:t>
            </a:r>
          </a:p>
          <a:p>
            <a:pPr lvl="1"/>
            <a:r>
              <a:rPr lang="en-US" altLang="en-US" dirty="0"/>
              <a:t>Difficult to implement in practice</a:t>
            </a:r>
          </a:p>
          <a:p>
            <a:pPr lvl="1"/>
            <a:r>
              <a:rPr lang="en-US" altLang="en-US" dirty="0"/>
              <a:t>The temporary policy is hard to remove</a:t>
            </a:r>
          </a:p>
          <a:p>
            <a:pPr lvl="1"/>
            <a:r>
              <a:rPr lang="en-US" altLang="en-US" dirty="0"/>
              <a:t>Protection is not necessary for an infant industry to grow</a:t>
            </a:r>
          </a:p>
        </p:txBody>
      </p:sp>
      <p:sp>
        <p:nvSpPr>
          <p:cNvPr id="30725"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0E344748-8C84-439E-BF86-CA4AE9C96F61}" type="slidenum">
              <a:rPr lang="en-US" altLang="en-US" sz="1200" smtClean="0">
                <a:solidFill>
                  <a:srgbClr val="002060"/>
                </a:solidFill>
              </a:rPr>
              <a:pPr algn="ctr" eaLnBrk="1" hangingPunct="1"/>
              <a:t>23</a:t>
            </a:fld>
            <a:endParaRPr lang="en-US" altLang="en-US" sz="1200">
              <a:solidFill>
                <a:srgbClr val="002060"/>
              </a:solidFill>
            </a:endParaRPr>
          </a:p>
        </p:txBody>
      </p:sp>
      <p:sp>
        <p:nvSpPr>
          <p:cNvPr id="3072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693925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wrap="square" anchor="t"/>
          <a:lstStyle/>
          <a:p>
            <a:r>
              <a:rPr lang="en-US" altLang="en-US" sz="3900"/>
              <a:t>Arguments For Restricting Trade</a:t>
            </a:r>
          </a:p>
        </p:txBody>
      </p:sp>
      <p:sp>
        <p:nvSpPr>
          <p:cNvPr id="31747" name="Content Placeholder 2"/>
          <p:cNvSpPr>
            <a:spLocks noGrp="1"/>
          </p:cNvSpPr>
          <p:nvPr>
            <p:ph idx="1"/>
          </p:nvPr>
        </p:nvSpPr>
        <p:spPr/>
        <p:txBody>
          <a:bodyPr/>
          <a:lstStyle/>
          <a:p>
            <a:r>
              <a:rPr lang="en-US" altLang="en-US" dirty="0"/>
              <a:t>The unfair-competition argument</a:t>
            </a:r>
          </a:p>
          <a:p>
            <a:pPr lvl="1"/>
            <a:r>
              <a:rPr lang="en-US" altLang="en-US" dirty="0"/>
              <a:t>“Producers argue their competitors in another country have an unfair advantage, e.g. due to government subsidies”</a:t>
            </a:r>
          </a:p>
          <a:p>
            <a:pPr lvl="1"/>
            <a:r>
              <a:rPr lang="en-US" altLang="en-US" dirty="0"/>
              <a:t>Increase in total surplus for the country</a:t>
            </a:r>
          </a:p>
          <a:p>
            <a:pPr lvl="2"/>
            <a:r>
              <a:rPr lang="en-US" altLang="en-US" dirty="0"/>
              <a:t>We should welcome imports of low-cost products subsidized by the other country’s taxpayers</a:t>
            </a:r>
          </a:p>
          <a:p>
            <a:pPr lvl="2"/>
            <a:r>
              <a:rPr lang="en-US" altLang="en-US" dirty="0"/>
              <a:t>The gains to our consumers will exceed the losses to our producers</a:t>
            </a:r>
          </a:p>
        </p:txBody>
      </p:sp>
      <p:sp>
        <p:nvSpPr>
          <p:cNvPr id="3174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5039E4EE-5B28-41D7-8F85-A17AE551E815}" type="slidenum">
              <a:rPr lang="en-US" altLang="en-US" sz="1200" smtClean="0">
                <a:solidFill>
                  <a:srgbClr val="002060"/>
                </a:solidFill>
              </a:rPr>
              <a:pPr algn="ctr" eaLnBrk="1" hangingPunct="1"/>
              <a:t>24</a:t>
            </a:fld>
            <a:endParaRPr lang="en-US" altLang="en-US" sz="1200">
              <a:solidFill>
                <a:srgbClr val="002060"/>
              </a:solidFill>
            </a:endParaRPr>
          </a:p>
        </p:txBody>
      </p:sp>
      <p:sp>
        <p:nvSpPr>
          <p:cNvPr id="3174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160116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wrap="square" anchor="t"/>
          <a:lstStyle/>
          <a:p>
            <a:r>
              <a:rPr lang="en-US" altLang="en-US" sz="3900"/>
              <a:t>Arguments For Restricting Trade</a:t>
            </a:r>
          </a:p>
        </p:txBody>
      </p:sp>
      <p:sp>
        <p:nvSpPr>
          <p:cNvPr id="31747" name="Content Placeholder 2"/>
          <p:cNvSpPr>
            <a:spLocks noGrp="1"/>
          </p:cNvSpPr>
          <p:nvPr>
            <p:ph idx="1"/>
          </p:nvPr>
        </p:nvSpPr>
        <p:spPr/>
        <p:txBody>
          <a:bodyPr/>
          <a:lstStyle/>
          <a:p>
            <a:r>
              <a:rPr lang="en-US" altLang="en-US" dirty="0"/>
              <a:t>The protection-as-a-bargaining-chip argument</a:t>
            </a:r>
          </a:p>
          <a:p>
            <a:pPr lvl="1"/>
            <a:r>
              <a:rPr lang="en-US" altLang="en-US" dirty="0"/>
              <a:t>“Trade restrictions can be useful when we bargain with our trading partners”</a:t>
            </a:r>
          </a:p>
          <a:p>
            <a:pPr lvl="1"/>
            <a:r>
              <a:rPr lang="en-US" altLang="en-US" dirty="0"/>
              <a:t>The threat may not work</a:t>
            </a:r>
          </a:p>
        </p:txBody>
      </p:sp>
      <p:sp>
        <p:nvSpPr>
          <p:cNvPr id="31749" name="Slide Number Placeholder 1"/>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Lst>
        </p:spPr>
        <p:txBody>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fld id="{5039E4EE-5B28-41D7-8F85-A17AE551E815}" type="slidenum">
              <a:rPr lang="en-US" altLang="en-US" sz="1200" smtClean="0">
                <a:solidFill>
                  <a:srgbClr val="002060"/>
                </a:solidFill>
              </a:rPr>
              <a:pPr algn="ctr" eaLnBrk="1" hangingPunct="1"/>
              <a:t>25</a:t>
            </a:fld>
            <a:endParaRPr lang="en-US" altLang="en-US" sz="1200">
              <a:solidFill>
                <a:srgbClr val="002060"/>
              </a:solidFill>
            </a:endParaRPr>
          </a:p>
        </p:txBody>
      </p:sp>
      <p:sp>
        <p:nvSpPr>
          <p:cNvPr id="31748"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005EA4"/>
                </a:solidFill>
                <a:latin typeface="Arial" charset="0"/>
              </a:defRPr>
            </a:lvl1pPr>
            <a:lvl2pPr marL="742950" indent="-285750" algn="l" eaLnBrk="0" hangingPunct="0">
              <a:buFont typeface="Arial" charset="0"/>
              <a:buChar char="–"/>
              <a:defRPr sz="3200">
                <a:solidFill>
                  <a:schemeClr val="tx1"/>
                </a:solidFill>
                <a:latin typeface="Arial" charset="0"/>
              </a:defRPr>
            </a:lvl2pPr>
            <a:lvl3pPr marL="1143000" indent="-228600" algn="l" eaLnBrk="0" hangingPunct="0">
              <a:buSzPct val="9000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168259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p:txBody>
          <a:bodyPr anchor="t"/>
          <a:lstStyle/>
          <a:p>
            <a:r>
              <a:rPr lang="en-US" altLang="en-US"/>
              <a:t>Trade agreements and the WTO</a:t>
            </a:r>
          </a:p>
        </p:txBody>
      </p:sp>
      <p:sp>
        <p:nvSpPr>
          <p:cNvPr id="32771" name="Content Placeholder 1"/>
          <p:cNvSpPr>
            <a:spLocks noGrp="1"/>
          </p:cNvSpPr>
          <p:nvPr>
            <p:ph idx="1"/>
          </p:nvPr>
        </p:nvSpPr>
        <p:spPr/>
        <p:txBody>
          <a:bodyPr/>
          <a:lstStyle/>
          <a:p>
            <a:r>
              <a:rPr lang="en-US" altLang="en-US"/>
              <a:t>World Trade Organization, WTO</a:t>
            </a:r>
          </a:p>
          <a:p>
            <a:r>
              <a:rPr lang="en-US" altLang="en-US"/>
              <a:t>Unilateral approach to achieve free trade</a:t>
            </a:r>
          </a:p>
          <a:p>
            <a:pPr lvl="1"/>
            <a:r>
              <a:rPr lang="en-US" altLang="en-US"/>
              <a:t>Remove its trade restrictions on its own</a:t>
            </a:r>
          </a:p>
          <a:p>
            <a:pPr lvl="1"/>
            <a:r>
              <a:rPr lang="en-US" altLang="en-US"/>
              <a:t>Great Britain, 19</a:t>
            </a:r>
            <a:r>
              <a:rPr lang="en-US" altLang="en-US" baseline="30000"/>
              <a:t>th</a:t>
            </a:r>
            <a:r>
              <a:rPr lang="en-US" altLang="en-US"/>
              <a:t> century</a:t>
            </a:r>
          </a:p>
          <a:p>
            <a:pPr lvl="1"/>
            <a:r>
              <a:rPr lang="en-US" altLang="en-US"/>
              <a:t>Chile and South Korea, recent years</a:t>
            </a:r>
          </a:p>
          <a:p>
            <a:r>
              <a:rPr lang="en-US" altLang="en-US"/>
              <a:t>Multilateral approach to free trade</a:t>
            </a:r>
          </a:p>
          <a:p>
            <a:pPr lvl="1"/>
            <a:r>
              <a:rPr lang="en-US" altLang="en-US"/>
              <a:t>Reduce its trade restrictions while other countries do the same</a:t>
            </a:r>
          </a:p>
          <a:p>
            <a:pPr lvl="1"/>
            <a:r>
              <a:rPr lang="en-US" altLang="en-US"/>
              <a:t>NAFTA, GATT</a:t>
            </a:r>
          </a:p>
          <a:p>
            <a:endParaRPr lang="en-US" altLang="en-US"/>
          </a:p>
        </p:txBody>
      </p:sp>
      <p:sp>
        <p:nvSpPr>
          <p:cNvPr id="327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eaLnBrk="1" hangingPunct="1"/>
            <a:fld id="{EAAB2E6E-E942-489D-8486-627A9CD9C9C9}" type="slidenum">
              <a:rPr lang="en-US" altLang="en-US" sz="1200" smtClean="0">
                <a:solidFill>
                  <a:srgbClr val="002060"/>
                </a:solidFill>
              </a:rPr>
              <a:pPr algn="ctr" eaLnBrk="1" hangingPunct="1"/>
              <a:t>26</a:t>
            </a:fld>
            <a:endParaRPr lang="en-US" altLang="en-US" sz="1200">
              <a:solidFill>
                <a:srgbClr val="002060"/>
              </a:solidFill>
            </a:endParaRPr>
          </a:p>
        </p:txBody>
      </p:sp>
      <p:sp>
        <p:nvSpPr>
          <p:cNvPr id="32772"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687401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p:txBody>
          <a:bodyPr anchor="t"/>
          <a:lstStyle/>
          <a:p>
            <a:r>
              <a:rPr lang="en-US" altLang="en-US"/>
              <a:t>Trade agreements and the WTO</a:t>
            </a:r>
          </a:p>
        </p:txBody>
      </p:sp>
      <p:sp>
        <p:nvSpPr>
          <p:cNvPr id="33795" name="Content Placeholder 1"/>
          <p:cNvSpPr>
            <a:spLocks noGrp="1"/>
          </p:cNvSpPr>
          <p:nvPr>
            <p:ph idx="1"/>
          </p:nvPr>
        </p:nvSpPr>
        <p:spPr/>
        <p:txBody>
          <a:bodyPr/>
          <a:lstStyle/>
          <a:p>
            <a:r>
              <a:rPr lang="en-US" altLang="en-US"/>
              <a:t>North American Free Trade Agreement (NAFTA)</a:t>
            </a:r>
          </a:p>
          <a:p>
            <a:pPr lvl="1"/>
            <a:r>
              <a:rPr lang="en-US" altLang="en-US"/>
              <a:t>1993, lowered trade barriers among the United States, Mexico, and Canada</a:t>
            </a:r>
          </a:p>
          <a:p>
            <a:r>
              <a:rPr lang="en-US" altLang="en-US"/>
              <a:t>General Agreement on Tariffs and Trade (GATT)</a:t>
            </a:r>
          </a:p>
          <a:p>
            <a:pPr lvl="1"/>
            <a:r>
              <a:rPr lang="en-US" altLang="en-US"/>
              <a:t>Continuing series of negotiations among many of the world’s countries with the goal of promoting free trade</a:t>
            </a:r>
          </a:p>
        </p:txBody>
      </p:sp>
      <p:sp>
        <p:nvSpPr>
          <p:cNvPr id="337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eaLnBrk="1" hangingPunct="1"/>
            <a:fld id="{C03BB440-7380-43BA-BACF-440E189EB10F}" type="slidenum">
              <a:rPr lang="en-US" altLang="en-US" sz="1200" smtClean="0">
                <a:solidFill>
                  <a:srgbClr val="002060"/>
                </a:solidFill>
              </a:rPr>
              <a:pPr algn="ctr" eaLnBrk="1" hangingPunct="1"/>
              <a:t>27</a:t>
            </a:fld>
            <a:endParaRPr lang="en-US" altLang="en-US" sz="1200">
              <a:solidFill>
                <a:srgbClr val="002060"/>
              </a:solidFill>
            </a:endParaRPr>
          </a:p>
        </p:txBody>
      </p:sp>
      <p:sp>
        <p:nvSpPr>
          <p:cNvPr id="33796"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685870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p:txBody>
          <a:bodyPr anchor="t"/>
          <a:lstStyle/>
          <a:p>
            <a:r>
              <a:rPr lang="en-US" altLang="en-US"/>
              <a:t>Trade agreements and the WTO</a:t>
            </a:r>
          </a:p>
        </p:txBody>
      </p:sp>
      <p:sp>
        <p:nvSpPr>
          <p:cNvPr id="34819" name="Content Placeholder 1"/>
          <p:cNvSpPr>
            <a:spLocks noGrp="1"/>
          </p:cNvSpPr>
          <p:nvPr>
            <p:ph idx="1"/>
          </p:nvPr>
        </p:nvSpPr>
        <p:spPr/>
        <p:txBody>
          <a:bodyPr/>
          <a:lstStyle/>
          <a:p>
            <a:r>
              <a:rPr lang="en-US" altLang="en-US" dirty="0"/>
              <a:t>GATT</a:t>
            </a:r>
          </a:p>
          <a:p>
            <a:pPr lvl="1"/>
            <a:r>
              <a:rPr lang="en-US" altLang="en-US" sz="3000" dirty="0"/>
              <a:t>United States helped to found GATT</a:t>
            </a:r>
          </a:p>
          <a:p>
            <a:pPr lvl="2"/>
            <a:r>
              <a:rPr lang="en-US" altLang="en-US" dirty="0"/>
              <a:t>After World War II</a:t>
            </a:r>
          </a:p>
          <a:p>
            <a:pPr lvl="2"/>
            <a:r>
              <a:rPr lang="en-US" altLang="en-US" dirty="0"/>
              <a:t>In response to the high tariffs imposed during the Great Depression</a:t>
            </a:r>
          </a:p>
          <a:p>
            <a:pPr lvl="1"/>
            <a:r>
              <a:rPr lang="en-US" altLang="en-US" sz="3000" dirty="0"/>
              <a:t>Successfully reduced the average tariff among member countries from about 40% to 5%</a:t>
            </a:r>
          </a:p>
          <a:p>
            <a:pPr lvl="1"/>
            <a:r>
              <a:rPr lang="en-US" altLang="en-US" sz="3000" dirty="0"/>
              <a:t>Enforced by the WTO</a:t>
            </a:r>
          </a:p>
          <a:p>
            <a:pPr lvl="1"/>
            <a:r>
              <a:rPr lang="en-US" altLang="en-US" sz="3000" dirty="0"/>
              <a:t>2015: 162 countries; more than 97 % of world trade</a:t>
            </a:r>
          </a:p>
        </p:txBody>
      </p:sp>
      <p:sp>
        <p:nvSpPr>
          <p:cNvPr id="3482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eaLnBrk="1" hangingPunct="1"/>
            <a:fld id="{248B7B13-DF4C-423B-80AC-607E16E8FB16}" type="slidenum">
              <a:rPr lang="en-US" altLang="en-US" sz="1200" smtClean="0">
                <a:solidFill>
                  <a:srgbClr val="002060"/>
                </a:solidFill>
              </a:rPr>
              <a:pPr algn="ctr" eaLnBrk="1" hangingPunct="1"/>
              <a:t>28</a:t>
            </a:fld>
            <a:endParaRPr lang="en-US" altLang="en-US" sz="1200">
              <a:solidFill>
                <a:srgbClr val="002060"/>
              </a:solidFill>
            </a:endParaRPr>
          </a:p>
        </p:txBody>
      </p:sp>
      <p:sp>
        <p:nvSpPr>
          <p:cNvPr id="34820"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3470495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p:txBody>
          <a:bodyPr anchor="t"/>
          <a:lstStyle/>
          <a:p>
            <a:r>
              <a:rPr lang="en-US" altLang="en-US"/>
              <a:t>Trade agreements and the WTO</a:t>
            </a:r>
          </a:p>
        </p:txBody>
      </p:sp>
      <p:sp>
        <p:nvSpPr>
          <p:cNvPr id="35843" name="Content Placeholder 1"/>
          <p:cNvSpPr>
            <a:spLocks noGrp="1"/>
          </p:cNvSpPr>
          <p:nvPr>
            <p:ph idx="1"/>
          </p:nvPr>
        </p:nvSpPr>
        <p:spPr/>
        <p:txBody>
          <a:bodyPr/>
          <a:lstStyle/>
          <a:p>
            <a:r>
              <a:rPr lang="en-US" altLang="en-US"/>
              <a:t>Advantages of the multilateral approach</a:t>
            </a:r>
          </a:p>
          <a:p>
            <a:pPr lvl="1"/>
            <a:r>
              <a:rPr lang="en-US" altLang="en-US"/>
              <a:t>Potential to result in freer trade than unilateral approach</a:t>
            </a:r>
          </a:p>
          <a:p>
            <a:pPr lvl="2"/>
            <a:r>
              <a:rPr lang="en-US" altLang="en-US"/>
              <a:t>Reduce trade restrictions abroad and at home</a:t>
            </a:r>
          </a:p>
          <a:p>
            <a:pPr lvl="1"/>
            <a:r>
              <a:rPr lang="en-US" altLang="en-US"/>
              <a:t>Political advantage</a:t>
            </a:r>
          </a:p>
          <a:p>
            <a:pPr lvl="2"/>
            <a:r>
              <a:rPr lang="en-US" altLang="en-US"/>
              <a:t>Producers are fewer and better organized than consumers</a:t>
            </a:r>
          </a:p>
          <a:p>
            <a:pPr lvl="2"/>
            <a:r>
              <a:rPr lang="en-US" altLang="en-US"/>
              <a:t>Greater political influence</a:t>
            </a:r>
          </a:p>
        </p:txBody>
      </p:sp>
      <p:sp>
        <p:nvSpPr>
          <p:cNvPr id="358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algn="ctr" eaLnBrk="1" hangingPunct="1"/>
            <a:fld id="{F11B3B6D-98B5-4B2F-9A89-AF14ADA8B9D0}" type="slidenum">
              <a:rPr lang="en-US" altLang="en-US" sz="1200" smtClean="0">
                <a:solidFill>
                  <a:srgbClr val="002060"/>
                </a:solidFill>
              </a:rPr>
              <a:pPr algn="ctr" eaLnBrk="1" hangingPunct="1"/>
              <a:t>29</a:t>
            </a:fld>
            <a:endParaRPr lang="en-US" altLang="en-US" sz="1200">
              <a:solidFill>
                <a:srgbClr val="002060"/>
              </a:solidFill>
            </a:endParaRPr>
          </a:p>
        </p:txBody>
      </p:sp>
      <p:sp>
        <p:nvSpPr>
          <p:cNvPr id="35844"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defRPr sz="3400">
                <a:solidFill>
                  <a:srgbClr val="7030A0"/>
                </a:solidFill>
                <a:latin typeface="Arial" charset="0"/>
              </a:defRPr>
            </a:lvl1pPr>
            <a:lvl2pPr marL="742950" indent="-285750" algn="l" eaLnBrk="0" hangingPunct="0">
              <a:buChar char="–"/>
              <a:defRPr sz="3200">
                <a:solidFill>
                  <a:schemeClr val="tx1"/>
                </a:solidFill>
                <a:latin typeface="Arial" charset="0"/>
              </a:defRPr>
            </a:lvl2pPr>
            <a:lvl3pPr marL="1143000" indent="-228600" algn="l" eaLnBrk="0" hangingPunct="0">
              <a:defRPr sz="2800">
                <a:solidFill>
                  <a:schemeClr val="tx1"/>
                </a:solidFill>
                <a:latin typeface="Arial" charset="0"/>
              </a:defRPr>
            </a:lvl3pPr>
            <a:lvl4pPr marL="1600200" indent="-228600" algn="l" eaLnBrk="0" hangingPunct="0">
              <a:buChar char="–"/>
              <a:defRPr sz="2400">
                <a:solidFill>
                  <a:schemeClr val="tx1"/>
                </a:solidFill>
                <a:latin typeface="Arial" charset="0"/>
              </a:defRPr>
            </a:lvl4pPr>
            <a:lvl5pPr marL="2057400" indent="-228600" algn="l" eaLnBrk="0" hangingPunct="0">
              <a:buChar char="»"/>
              <a:defRPr sz="2400">
                <a:solidFill>
                  <a:schemeClr val="tx1"/>
                </a:solidFill>
                <a:latin typeface="Arial" charset="0"/>
              </a:defRPr>
            </a:lvl5pPr>
            <a:lvl6pPr marL="2514600" indent="-228600" eaLnBrk="0" fontAlgn="base" hangingPunct="0">
              <a:spcBef>
                <a:spcPct val="20000"/>
              </a:spcBef>
              <a:spcAft>
                <a:spcPct val="0"/>
              </a:spcAft>
              <a:buChar char="»"/>
              <a:defRPr sz="2400">
                <a:solidFill>
                  <a:schemeClr val="tx1"/>
                </a:solidFill>
                <a:latin typeface="Arial" charset="0"/>
              </a:defRPr>
            </a:lvl6pPr>
            <a:lvl7pPr marL="2971800" indent="-228600" eaLnBrk="0" fontAlgn="base" hangingPunct="0">
              <a:spcBef>
                <a:spcPct val="20000"/>
              </a:spcBef>
              <a:spcAft>
                <a:spcPct val="0"/>
              </a:spcAft>
              <a:buChar char="»"/>
              <a:defRPr sz="2400">
                <a:solidFill>
                  <a:schemeClr val="tx1"/>
                </a:solidFill>
                <a:latin typeface="Arial" charset="0"/>
              </a:defRPr>
            </a:lvl7pPr>
            <a:lvl8pPr marL="3429000" indent="-228600" eaLnBrk="0" fontAlgn="base" hangingPunct="0">
              <a:spcBef>
                <a:spcPct val="20000"/>
              </a:spcBef>
              <a:spcAft>
                <a:spcPct val="0"/>
              </a:spcAft>
              <a:buChar char="»"/>
              <a:defRPr sz="2400">
                <a:solidFill>
                  <a:schemeClr val="tx1"/>
                </a:solidFill>
                <a:latin typeface="Arial" charset="0"/>
              </a:defRPr>
            </a:lvl8pPr>
            <a:lvl9pPr marL="3886200" indent="-228600" eaLnBrk="0" fontAlgn="base" hangingPunct="0">
              <a:spcBef>
                <a:spcPct val="20000"/>
              </a:spcBef>
              <a:spcAft>
                <a:spcPct val="0"/>
              </a:spcAft>
              <a:buChar char="»"/>
              <a:defRPr sz="2400">
                <a:solidFill>
                  <a:schemeClr val="tx1"/>
                </a:solidFill>
                <a:latin typeface="Arial" charset="0"/>
              </a:defRPr>
            </a:lvl9pPr>
          </a:lstStyle>
          <a:p>
            <a:pPr eaLnBrk="1" hangingPunct="1"/>
            <a:r>
              <a:rPr lang="en-US" altLang="en-US" sz="1000" dirty="0">
                <a:solidFill>
                  <a:srgbClr val="000000"/>
                </a:solidFill>
                <a:cs typeface="Arial" charset="0"/>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p>
        </p:txBody>
      </p:sp>
    </p:spTree>
    <p:extLst>
      <p:ext uri="{BB962C8B-B14F-4D97-AF65-F5344CB8AC3E}">
        <p14:creationId xmlns:p14="http://schemas.microsoft.com/office/powerpoint/2010/main" val="11624748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2800" dirty="0"/>
              <a:t>A country will export a good if the world price of the good is higher than the domestic price without trade.  Trade raises producer surplus, reduces consumer surplus, and raises total surplus. </a:t>
            </a:r>
          </a:p>
          <a:p>
            <a:r>
              <a:rPr lang="en-US" sz="2800" dirty="0"/>
              <a:t>A country will import a good if the world price </a:t>
            </a:r>
            <a:br>
              <a:rPr lang="en-US" sz="2800" dirty="0"/>
            </a:br>
            <a:r>
              <a:rPr lang="en-US" sz="2800" dirty="0"/>
              <a:t>is lower than the domestic price without trade.  </a:t>
            </a:r>
            <a:br>
              <a:rPr lang="en-US" sz="2800" dirty="0"/>
            </a:br>
            <a:r>
              <a:rPr lang="en-US" sz="2800" dirty="0"/>
              <a:t>Trade lowers producer surplus but raises consumer and total surplus. </a:t>
            </a:r>
          </a:p>
          <a:p>
            <a:r>
              <a:rPr lang="en-US" sz="2800" dirty="0"/>
              <a:t>A tariff benefits producers and generates revenue for the government, but the losses to consumers exceed these gains.</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30</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352036199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a:t>
            </a:r>
          </a:p>
        </p:txBody>
      </p:sp>
      <p:sp>
        <p:nvSpPr>
          <p:cNvPr id="3" name="Content Placeholder 2"/>
          <p:cNvSpPr>
            <a:spLocks noGrp="1"/>
          </p:cNvSpPr>
          <p:nvPr>
            <p:ph idx="1"/>
          </p:nvPr>
        </p:nvSpPr>
        <p:spPr/>
        <p:txBody>
          <a:bodyPr/>
          <a:lstStyle/>
          <a:p>
            <a:r>
              <a:rPr lang="en-US" sz="3000" dirty="0"/>
              <a:t>Common arguments for restricting trade include:  protecting jobs, defending national security, helping infant industries, preventing unfair competition, and responding to foreign trade restrictions. </a:t>
            </a:r>
          </a:p>
          <a:p>
            <a:r>
              <a:rPr lang="en-US" sz="3000" dirty="0"/>
              <a:t>Some of these arguments have merit in some cases, but economists believe free trade is usually the better policy.</a:t>
            </a:r>
          </a:p>
        </p:txBody>
      </p:sp>
      <p:sp>
        <p:nvSpPr>
          <p:cNvPr id="4" name="Slide Number Placeholder 3"/>
          <p:cNvSpPr>
            <a:spLocks noGrp="1"/>
          </p:cNvSpPr>
          <p:nvPr>
            <p:ph type="sldNum" sz="quarter" idx="10"/>
          </p:nvPr>
        </p:nvSpPr>
        <p:spPr/>
        <p:txBody>
          <a:bodyPr/>
          <a:lstStyle/>
          <a:p>
            <a:pPr>
              <a:defRPr/>
            </a:pPr>
            <a:fld id="{073C29DC-2178-4274-9150-45F8EBD31C2D}" type="slidenum">
              <a:rPr lang="en-US" smtClean="0"/>
              <a:pPr>
                <a:defRPr/>
              </a:pPr>
              <a:t>31</a:t>
            </a:fld>
            <a:endParaRPr lang="en-US"/>
          </a:p>
        </p:txBody>
      </p:sp>
      <p:sp>
        <p:nvSpPr>
          <p:cNvPr id="5" name="Footer Placeholder 4"/>
          <p:cNvSpPr>
            <a:spLocks noGrp="1"/>
          </p:cNvSpPr>
          <p:nvPr>
            <p:ph type="ftr" sz="quarter" idx="11"/>
          </p:nvPr>
        </p:nvSpPr>
        <p:spPr/>
        <p:txBody>
          <a:bodyPr/>
          <a:lstStyle/>
          <a:p>
            <a:pPr>
              <a:defRPr/>
            </a:pPr>
            <a:r>
              <a:rPr lang="en-US">
                <a:solidFill>
                  <a:srgbClr val="000000"/>
                </a:solidFill>
              </a:rPr>
              <a:t>© 2018 Cengage Learning®. May not be scanned, copied or duplicated, or posted to a publicly accessible website, in whole or in part, except for use as permitted in a license distributed with a certain product or service or otherwise on a password-protected website or school-approved learning management system for classroom use.</a:t>
            </a:r>
            <a:endParaRPr lang="en-US" dirty="0">
              <a:solidFill>
                <a:srgbClr val="000000"/>
              </a:solidFill>
            </a:endParaRPr>
          </a:p>
        </p:txBody>
      </p:sp>
    </p:spTree>
    <p:extLst>
      <p:ext uri="{BB962C8B-B14F-4D97-AF65-F5344CB8AC3E}">
        <p14:creationId xmlns:p14="http://schemas.microsoft.com/office/powerpoint/2010/main" val="2676786836"/>
      </p:ext>
    </p:extLst>
  </p:cSld>
  <p:clrMapOvr>
    <a:masterClrMapping/>
  </p:clrMapOvr>
  <p:transition/>
</p:sld>
</file>

<file path=ppt/theme/theme1.xml><?xml version="1.0" encoding="utf-8"?>
<a:theme xmlns:a="http://schemas.openxmlformats.org/drawingml/2006/main" name="Chapter title">
  <a:themeElements>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enSlide">
      <a:majorFont>
        <a:latin typeface="Sabon-Bol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pen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pen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pen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pen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pen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pen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pen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pen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pen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pen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pen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pen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tro / Summary">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hapter content">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igur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abl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ActiveLearning">
  <a:themeElements>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hapter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hapter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hapter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hapter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hapter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hapter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hapter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hapter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hapter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hapter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hapter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hapter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hapter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Case study">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Ask Experts">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Appendix">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342900" marR="0" indent="-342900" algn="ctr" defTabSz="914400" rtl="0" eaLnBrk="1" fontAlgn="base" latinLnBrk="0" hangingPunct="1">
          <a:lnSpc>
            <a:spcPct val="100000"/>
          </a:lnSpc>
          <a:spcBef>
            <a:spcPct val="20000"/>
          </a:spcBef>
          <a:spcAft>
            <a:spcPct val="0"/>
          </a:spcAft>
          <a:buClrTx/>
          <a:buSzTx/>
          <a:buFontTx/>
          <a:buChar char="•"/>
          <a:tabLst/>
          <a:defRPr kumimoji="0" lang="en-US" sz="3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13156</TotalTime>
  <Words>3576</Words>
  <Application>Microsoft Office PowerPoint</Application>
  <PresentationFormat>On-screen Show (4:3)</PresentationFormat>
  <Paragraphs>417</Paragraphs>
  <Slides>31</Slides>
  <Notes>31</Notes>
  <HiddenSlides>0</HiddenSlides>
  <MMClips>0</MMClips>
  <ScaleCrop>false</ScaleCrop>
  <HeadingPairs>
    <vt:vector size="6" baseType="variant">
      <vt:variant>
        <vt:lpstr>Fonts Used</vt:lpstr>
      </vt:variant>
      <vt:variant>
        <vt:i4>9</vt:i4>
      </vt:variant>
      <vt:variant>
        <vt:lpstr>Theme</vt:lpstr>
      </vt:variant>
      <vt:variant>
        <vt:i4>9</vt:i4>
      </vt:variant>
      <vt:variant>
        <vt:lpstr>Slide Titles</vt:lpstr>
      </vt:variant>
      <vt:variant>
        <vt:i4>31</vt:i4>
      </vt:variant>
    </vt:vector>
  </HeadingPairs>
  <TitlesOfParts>
    <vt:vector size="49" baseType="lpstr">
      <vt:lpstr>Arial</vt:lpstr>
      <vt:lpstr>Arial Narrow</vt:lpstr>
      <vt:lpstr>Calibri</vt:lpstr>
      <vt:lpstr>Cambria</vt:lpstr>
      <vt:lpstr>Cambria Math</vt:lpstr>
      <vt:lpstr>Sabon-Bold</vt:lpstr>
      <vt:lpstr>Tahoma</vt:lpstr>
      <vt:lpstr>Times New Roman</vt:lpstr>
      <vt:lpstr>Wingdings</vt:lpstr>
      <vt:lpstr>Chapter title</vt:lpstr>
      <vt:lpstr>Intro / Summary</vt:lpstr>
      <vt:lpstr>Chapter content</vt:lpstr>
      <vt:lpstr>Figure</vt:lpstr>
      <vt:lpstr>Table</vt:lpstr>
      <vt:lpstr>ActiveLearning</vt:lpstr>
      <vt:lpstr>Case study</vt:lpstr>
      <vt:lpstr>Ask Experts</vt:lpstr>
      <vt:lpstr>Appendix</vt:lpstr>
      <vt:lpstr>PowerPoint Presentation</vt:lpstr>
      <vt:lpstr>Look for the answers to these questions:</vt:lpstr>
      <vt:lpstr>PowerPoint Presentation</vt:lpstr>
      <vt:lpstr>The Determinants of Trade</vt:lpstr>
      <vt:lpstr>World Price and Comparative Advantage</vt:lpstr>
      <vt:lpstr>The Small Economy Assumption</vt:lpstr>
      <vt:lpstr>A Country That Exports Soybeans</vt:lpstr>
      <vt:lpstr>A Country That Exports Soybeans</vt:lpstr>
      <vt:lpstr>Active Learning 1    Analysis of Trade</vt:lpstr>
      <vt:lpstr>Active Learning 1    Answers</vt:lpstr>
      <vt:lpstr>Active Learning 1    Answers</vt:lpstr>
      <vt:lpstr>Summary:  The Welfare Effects of Trade</vt:lpstr>
      <vt:lpstr>Winners and Losers From Trade</vt:lpstr>
      <vt:lpstr>Winners and Losers From Trade</vt:lpstr>
      <vt:lpstr>Winners and Losers From Trade</vt:lpstr>
      <vt:lpstr>Analysis of a Tariff on Cotton Shirts</vt:lpstr>
      <vt:lpstr>Analysis of a Tariff on Cotton Shirts</vt:lpstr>
      <vt:lpstr>Analysis of a Tariff on Cotton Shirts</vt:lpstr>
      <vt:lpstr>Import Quotas</vt:lpstr>
      <vt:lpstr>Arguments For Restricting Trade</vt:lpstr>
      <vt:lpstr>U.S. Imports &amp; Unemployment, decade averages,    1955–2014</vt:lpstr>
      <vt:lpstr>Arguments For Restricting Trade</vt:lpstr>
      <vt:lpstr>Arguments For Restricting Trade</vt:lpstr>
      <vt:lpstr>Arguments For Restricting Trade</vt:lpstr>
      <vt:lpstr>Arguments For Restricting Trade</vt:lpstr>
      <vt:lpstr>Trade agreements and the WTO</vt:lpstr>
      <vt:lpstr>Trade agreements and the WTO</vt:lpstr>
      <vt:lpstr>Trade agreements and the WTO</vt:lpstr>
      <vt:lpstr>Trade agreements and the WTO</vt:lpstr>
      <vt:lpstr>Summary </vt:lpstr>
      <vt:lpstr>Summary </vt:lpstr>
    </vt:vector>
  </TitlesOfParts>
  <Company>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Andreea Chiritescu</dc:creator>
  <cp:lastModifiedBy>sanjoy dam</cp:lastModifiedBy>
  <cp:revision>334</cp:revision>
  <dcterms:created xsi:type="dcterms:W3CDTF">2016-03-16T19:41:09Z</dcterms:created>
  <dcterms:modified xsi:type="dcterms:W3CDTF">2026-08-14T07:15:17Z</dcterms:modified>
</cp:coreProperties>
</file>