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theme/theme5.xml" ContentType="application/vnd.openxmlformats-officedocument.theme+xml"/>
  <Override PartName="/ppt/slideLayouts/slideLayout8.xml" ContentType="application/vnd.openxmlformats-officedocument.presentationml.slideLayout+xml"/>
  <Override PartName="/ppt/theme/theme6.xml" ContentType="application/vnd.openxmlformats-officedocument.theme+xml"/>
  <Override PartName="/ppt/slideLayouts/slideLayout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0" r:id="rId2"/>
    <p:sldMasterId id="2147483663" r:id="rId3"/>
    <p:sldMasterId id="2147483665" r:id="rId4"/>
    <p:sldMasterId id="2147483678" r:id="rId5"/>
    <p:sldMasterId id="2147483670" r:id="rId6"/>
    <p:sldMasterId id="2147483675" r:id="rId7"/>
  </p:sldMasterIdLst>
  <p:notesMasterIdLst>
    <p:notesMasterId r:id="rId34"/>
  </p:notesMasterIdLst>
  <p:handoutMasterIdLst>
    <p:handoutMasterId r:id="rId35"/>
  </p:handoutMasterIdLst>
  <p:sldIdLst>
    <p:sldId id="256" r:id="rId8"/>
    <p:sldId id="374" r:id="rId9"/>
    <p:sldId id="348" r:id="rId10"/>
    <p:sldId id="376" r:id="rId11"/>
    <p:sldId id="377" r:id="rId12"/>
    <p:sldId id="378" r:id="rId13"/>
    <p:sldId id="379" r:id="rId14"/>
    <p:sldId id="380" r:id="rId15"/>
    <p:sldId id="383" r:id="rId16"/>
    <p:sldId id="359" r:id="rId17"/>
    <p:sldId id="385" r:id="rId18"/>
    <p:sldId id="386" r:id="rId19"/>
    <p:sldId id="387" r:id="rId20"/>
    <p:sldId id="388" r:id="rId21"/>
    <p:sldId id="393" r:id="rId22"/>
    <p:sldId id="395" r:id="rId23"/>
    <p:sldId id="364" r:id="rId24"/>
    <p:sldId id="396" r:id="rId25"/>
    <p:sldId id="394" r:id="rId26"/>
    <p:sldId id="398" r:id="rId27"/>
    <p:sldId id="399" r:id="rId28"/>
    <p:sldId id="400" r:id="rId29"/>
    <p:sldId id="401" r:id="rId30"/>
    <p:sldId id="403" r:id="rId31"/>
    <p:sldId id="405" r:id="rId32"/>
    <p:sldId id="406"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E1221"/>
    <a:srgbClr val="660066"/>
    <a:srgbClr val="005EA4"/>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4" autoAdjust="0"/>
    <p:restoredTop sz="91434" autoAdjust="0"/>
  </p:normalViewPr>
  <p:slideViewPr>
    <p:cSldViewPr>
      <p:cViewPr varScale="1">
        <p:scale>
          <a:sx n="75" d="100"/>
          <a:sy n="75" d="100"/>
        </p:scale>
        <p:origin x="1666" y="48"/>
      </p:cViewPr>
      <p:guideLst>
        <p:guide orient="horz" pos="2160"/>
        <p:guide pos="2880"/>
      </p:guideLst>
    </p:cSldViewPr>
  </p:slideViewPr>
  <p:outlineViewPr>
    <p:cViewPr>
      <p:scale>
        <a:sx n="33" d="100"/>
        <a:sy n="33" d="100"/>
      </p:scale>
      <p:origin x="0" y="40626"/>
    </p:cViewPr>
  </p:outlineViewPr>
  <p:notesTextViewPr>
    <p:cViewPr>
      <p:scale>
        <a:sx n="1" d="1"/>
        <a:sy n="1" d="1"/>
      </p:scale>
      <p:origin x="0" y="0"/>
    </p:cViewPr>
  </p:notesTextViewPr>
  <p:sorterViewPr>
    <p:cViewPr>
      <p:scale>
        <a:sx n="80" d="100"/>
        <a:sy n="80" d="100"/>
      </p:scale>
      <p:origin x="0" y="2358"/>
    </p:cViewPr>
  </p:sorterViewPr>
  <p:notesViewPr>
    <p:cSldViewPr>
      <p:cViewPr varScale="1">
        <p:scale>
          <a:sx n="62" d="100"/>
          <a:sy n="62" d="100"/>
        </p:scale>
        <p:origin x="3226" y="7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ableStyles" Target="tableStyles.xml"/><Relationship Id="rId21" Type="http://schemas.openxmlformats.org/officeDocument/2006/relationships/slide" Target="slides/slide14.xml"/><Relationship Id="rId34"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handoutMaster" Target="handoutMasters/handoutMaster1.xml"/><Relationship Id="rId8" Type="http://schemas.openxmlformats.org/officeDocument/2006/relationships/slide" Target="slides/slide1.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joy dam" userId="61d1d23e77860030" providerId="LiveId" clId="{394A0294-2564-43D7-91DA-CDB039C355E0}"/>
    <pc:docChg chg="custSel delSld modSld delMainMaster">
      <pc:chgData name="sanjoy dam" userId="61d1d23e77860030" providerId="LiveId" clId="{394A0294-2564-43D7-91DA-CDB039C355E0}" dt="2026-08-15T09:40:45.969" v="40" actId="20577"/>
      <pc:docMkLst>
        <pc:docMk/>
      </pc:docMkLst>
      <pc:sldChg chg="modNotes">
        <pc:chgData name="sanjoy dam" userId="61d1d23e77860030" providerId="LiveId" clId="{394A0294-2564-43D7-91DA-CDB039C355E0}" dt="2026-08-14T06:50:14.572" v="7" actId="478"/>
        <pc:sldMkLst>
          <pc:docMk/>
          <pc:sldMk cId="2962300543" sldId="256"/>
        </pc:sldMkLst>
      </pc:sldChg>
      <pc:sldChg chg="modSp mod">
        <pc:chgData name="sanjoy dam" userId="61d1d23e77860030" providerId="LiveId" clId="{394A0294-2564-43D7-91DA-CDB039C355E0}" dt="2026-08-15T09:40:45.969" v="40" actId="20577"/>
        <pc:sldMkLst>
          <pc:docMk/>
          <pc:sldMk cId="1379119803" sldId="348"/>
        </pc:sldMkLst>
        <pc:spChg chg="mod">
          <ac:chgData name="sanjoy dam" userId="61d1d23e77860030" providerId="LiveId" clId="{394A0294-2564-43D7-91DA-CDB039C355E0}" dt="2026-08-15T09:40:45.969" v="40" actId="20577"/>
          <ac:spMkLst>
            <pc:docMk/>
            <pc:sldMk cId="1379119803" sldId="348"/>
            <ac:spMk id="10242" creationId="{00000000-0000-0000-0000-000000000000}"/>
          </ac:spMkLst>
        </pc:spChg>
      </pc:sldChg>
      <pc:sldChg chg="modNotes">
        <pc:chgData name="sanjoy dam" userId="61d1d23e77860030" providerId="LiveId" clId="{394A0294-2564-43D7-91DA-CDB039C355E0}" dt="2026-08-14T06:50:34.634" v="11" actId="478"/>
        <pc:sldMkLst>
          <pc:docMk/>
          <pc:sldMk cId="1292431305" sldId="359"/>
        </pc:sldMkLst>
      </pc:sldChg>
      <pc:sldChg chg="modNotes">
        <pc:chgData name="sanjoy dam" userId="61d1d23e77860030" providerId="LiveId" clId="{394A0294-2564-43D7-91DA-CDB039C355E0}" dt="2026-08-14T06:50:22.922" v="8" actId="478"/>
        <pc:sldMkLst>
          <pc:docMk/>
          <pc:sldMk cId="3167729480" sldId="377"/>
        </pc:sldMkLst>
      </pc:sldChg>
      <pc:sldChg chg="modNotes">
        <pc:chgData name="sanjoy dam" userId="61d1d23e77860030" providerId="LiveId" clId="{394A0294-2564-43D7-91DA-CDB039C355E0}" dt="2026-08-14T06:50:28.382" v="10" actId="478"/>
        <pc:sldMkLst>
          <pc:docMk/>
          <pc:sldMk cId="2879409517" sldId="379"/>
        </pc:sldMkLst>
      </pc:sldChg>
      <pc:sldChg chg="modNotes">
        <pc:chgData name="sanjoy dam" userId="61d1d23e77860030" providerId="LiveId" clId="{394A0294-2564-43D7-91DA-CDB039C355E0}" dt="2026-08-14T06:50:38.724" v="12" actId="478"/>
        <pc:sldMkLst>
          <pc:docMk/>
          <pc:sldMk cId="4183945541" sldId="385"/>
        </pc:sldMkLst>
      </pc:sldChg>
      <pc:sldChg chg="modNotes">
        <pc:chgData name="sanjoy dam" userId="61d1d23e77860030" providerId="LiveId" clId="{394A0294-2564-43D7-91DA-CDB039C355E0}" dt="2026-08-14T06:50:43.061" v="13" actId="478"/>
        <pc:sldMkLst>
          <pc:docMk/>
          <pc:sldMk cId="2510434020" sldId="386"/>
        </pc:sldMkLst>
      </pc:sldChg>
      <pc:sldChg chg="modNotes">
        <pc:chgData name="sanjoy dam" userId="61d1d23e77860030" providerId="LiveId" clId="{394A0294-2564-43D7-91DA-CDB039C355E0}" dt="2026-08-14T06:50:49.093" v="14" actId="478"/>
        <pc:sldMkLst>
          <pc:docMk/>
          <pc:sldMk cId="177742561" sldId="387"/>
        </pc:sldMkLst>
      </pc:sldChg>
      <pc:sldChg chg="modNotes">
        <pc:chgData name="sanjoy dam" userId="61d1d23e77860030" providerId="LiveId" clId="{394A0294-2564-43D7-91DA-CDB039C355E0}" dt="2026-08-14T06:50:55.432" v="15" actId="478"/>
        <pc:sldMkLst>
          <pc:docMk/>
          <pc:sldMk cId="2035477345" sldId="388"/>
        </pc:sldMkLst>
      </pc:sldChg>
      <pc:sldChg chg="modNotes">
        <pc:chgData name="sanjoy dam" userId="61d1d23e77860030" providerId="LiveId" clId="{394A0294-2564-43D7-91DA-CDB039C355E0}" dt="2026-08-14T06:51:10.531" v="17" actId="478"/>
        <pc:sldMkLst>
          <pc:docMk/>
          <pc:sldMk cId="851042954" sldId="393"/>
        </pc:sldMkLst>
      </pc:sldChg>
      <pc:sldChg chg="modNotes">
        <pc:chgData name="sanjoy dam" userId="61d1d23e77860030" providerId="LiveId" clId="{394A0294-2564-43D7-91DA-CDB039C355E0}" dt="2026-08-14T06:51:02.560" v="16" actId="478"/>
        <pc:sldMkLst>
          <pc:docMk/>
          <pc:sldMk cId="1315205836" sldId="395"/>
        </pc:sldMkLst>
      </pc:sldChg>
      <pc:sldChg chg="modNotes">
        <pc:chgData name="sanjoy dam" userId="61d1d23e77860030" providerId="LiveId" clId="{394A0294-2564-43D7-91DA-CDB039C355E0}" dt="2026-08-14T06:51:19.113" v="18" actId="478"/>
        <pc:sldMkLst>
          <pc:docMk/>
          <pc:sldMk cId="2430072122" sldId="401"/>
        </pc:sldMkLst>
      </pc:sldChg>
      <pc:sldChg chg="modNotes">
        <pc:chgData name="sanjoy dam" userId="61d1d23e77860030" providerId="LiveId" clId="{394A0294-2564-43D7-91DA-CDB039C355E0}" dt="2026-08-14T06:51:23.537" v="19" actId="478"/>
        <pc:sldMkLst>
          <pc:docMk/>
          <pc:sldMk cId="3315002989" sldId="403"/>
        </pc:sldMkLst>
      </pc:sldChg>
      <pc:sldMasterChg chg="del delSldLayout">
        <pc:chgData name="sanjoy dam" userId="61d1d23e77860030" providerId="LiveId" clId="{394A0294-2564-43D7-91DA-CDB039C355E0}" dt="2026-08-14T06:50:23.824" v="9"/>
        <pc:sldMasterMkLst>
          <pc:docMk/>
          <pc:sldMasterMk cId="3578277993" sldId="2147483672"/>
        </pc:sldMasterMkLst>
        <pc:sldLayoutChg chg="del">
          <pc:chgData name="sanjoy dam" userId="61d1d23e77860030" providerId="LiveId" clId="{394A0294-2564-43D7-91DA-CDB039C355E0}" dt="2026-08-14T06:50:23.824" v="9"/>
          <pc:sldLayoutMkLst>
            <pc:docMk/>
            <pc:sldMasterMk cId="3578277993" sldId="2147483672"/>
            <pc:sldLayoutMk cId="503719754" sldId="2147483673"/>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CBA0846-EC1A-40DB-8F81-96AE9A64BBB3}" type="datetimeFigureOut">
              <a:rPr lang="en-US" smtClean="0"/>
              <a:t>8/15/2026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3CE0DA8-8A21-4DAB-8D09-F8325147C991}" type="slidenum">
              <a:rPr lang="en-US" smtClean="0"/>
              <a:t>‹#›</a:t>
            </a:fld>
            <a:endParaRPr lang="en-US"/>
          </a:p>
        </p:txBody>
      </p:sp>
    </p:spTree>
    <p:extLst>
      <p:ext uri="{BB962C8B-B14F-4D97-AF65-F5344CB8AC3E}">
        <p14:creationId xmlns:p14="http://schemas.microsoft.com/office/powerpoint/2010/main" val="40266894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5DD168-A957-4784-9C8A-5438585B9AF9}" type="datetimeFigureOut">
              <a:rPr lang="en-US" smtClean="0"/>
              <a:t>8/15/2026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AF6792-DBE1-4461-97FA-F85A7B48814E}" type="slidenum">
              <a:rPr lang="en-US" smtClean="0"/>
              <a:t>‹#›</a:t>
            </a:fld>
            <a:endParaRPr lang="en-US"/>
          </a:p>
        </p:txBody>
      </p:sp>
    </p:spTree>
    <p:extLst>
      <p:ext uri="{BB962C8B-B14F-4D97-AF65-F5344CB8AC3E}">
        <p14:creationId xmlns:p14="http://schemas.microsoft.com/office/powerpoint/2010/main" val="2815794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1</a:t>
            </a:fld>
            <a:endParaRPr lang="en-US"/>
          </a:p>
        </p:txBody>
      </p:sp>
      <p:sp>
        <p:nvSpPr>
          <p:cNvPr id="6" name="Notes Placeholder 5">
            <a:extLst>
              <a:ext uri="{FF2B5EF4-FFF2-40B4-BE49-F238E27FC236}">
                <a16:creationId xmlns:a16="http://schemas.microsoft.com/office/drawing/2014/main" id="{438407C1-C1E9-22E1-AA51-BB769F8CB7CE}"/>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4088678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a:t>
            </a:fld>
            <a:endParaRPr lang="en-US"/>
          </a:p>
        </p:txBody>
      </p:sp>
    </p:spTree>
    <p:extLst>
      <p:ext uri="{BB962C8B-B14F-4D97-AF65-F5344CB8AC3E}">
        <p14:creationId xmlns:p14="http://schemas.microsoft.com/office/powerpoint/2010/main" val="1362360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If you wish, save a bit of time by deleting this slide and giving the information verbally as you cover the following slide in class.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3</a:t>
            </a:fld>
            <a:endParaRPr lang="en-US"/>
          </a:p>
        </p:txBody>
      </p:sp>
    </p:spTree>
    <p:extLst>
      <p:ext uri="{BB962C8B-B14F-4D97-AF65-F5344CB8AC3E}">
        <p14:creationId xmlns:p14="http://schemas.microsoft.com/office/powerpoint/2010/main" val="3065065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4</a:t>
            </a:fld>
            <a:endParaRPr lang="en-US"/>
          </a:p>
        </p:txBody>
      </p:sp>
    </p:spTree>
    <p:extLst>
      <p:ext uri="{BB962C8B-B14F-4D97-AF65-F5344CB8AC3E}">
        <p14:creationId xmlns:p14="http://schemas.microsoft.com/office/powerpoint/2010/main" val="321940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5</a:t>
            </a:fld>
            <a:endParaRPr lang="en-US"/>
          </a:p>
        </p:txBody>
      </p:sp>
      <p:sp>
        <p:nvSpPr>
          <p:cNvPr id="6" name="Notes Placeholder 5">
            <a:extLst>
              <a:ext uri="{FF2B5EF4-FFF2-40B4-BE49-F238E27FC236}">
                <a16:creationId xmlns:a16="http://schemas.microsoft.com/office/drawing/2014/main" id="{B6A0D571-B45A-F5E4-6CB5-C368ED1DFCF8}"/>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3671159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Here, we apply welfare economics to measure the gains and losses from a tax. </a:t>
            </a:r>
          </a:p>
          <a:p>
            <a:pPr eaLnBrk="1" hangingPunct="1"/>
            <a:r>
              <a:rPr lang="en-US" dirty="0"/>
              <a:t>We determine consumer surplus (CS), producer surplus (PS), tax revenue, and total surplus with and without the tax. </a:t>
            </a:r>
          </a:p>
          <a:p>
            <a:pPr eaLnBrk="1" hangingPunct="1"/>
            <a:r>
              <a:rPr lang="en-US" dirty="0"/>
              <a:t>Tax revenue can fund beneficial services (e.g., education, roads, police), so we include it in total surplus.</a:t>
            </a:r>
          </a:p>
          <a:p>
            <a:pPr eaLnBrk="1" hangingPunct="1"/>
            <a:endParaRPr lang="en-US" dirty="0"/>
          </a:p>
          <a:p>
            <a:pPr>
              <a:lnSpc>
                <a:spcPct val="105000"/>
              </a:lnSpc>
              <a:spcBef>
                <a:spcPct val="30000"/>
              </a:spcBef>
              <a:buClr>
                <a:srgbClr val="00B85C"/>
              </a:buClr>
              <a:buSzPct val="120000"/>
              <a:buFont typeface="Wingdings" pitchFamily="2" charset="2"/>
              <a:buNone/>
            </a:pPr>
            <a:r>
              <a:rPr lang="en-US" sz="1200" b="0" dirty="0">
                <a:latin typeface="Arial"/>
                <a:cs typeface="Arial"/>
              </a:rPr>
              <a:t>Because of the tax, the units between </a:t>
            </a:r>
            <a:br>
              <a:rPr lang="en-US" sz="1200" b="0" dirty="0">
                <a:latin typeface="Arial"/>
                <a:cs typeface="Arial"/>
              </a:rPr>
            </a:br>
            <a:r>
              <a:rPr lang="en-US" sz="1100" i="1" dirty="0">
                <a:latin typeface="Arial"/>
                <a:cs typeface="Arial"/>
              </a:rPr>
              <a:t>Q</a:t>
            </a:r>
            <a:r>
              <a:rPr lang="en-US" sz="1100" i="1" baseline="-25000" dirty="0">
                <a:latin typeface="Arial"/>
                <a:cs typeface="Arial"/>
              </a:rPr>
              <a:t>T</a:t>
            </a:r>
            <a:r>
              <a:rPr lang="en-US" sz="1200" b="0" dirty="0">
                <a:latin typeface="Arial"/>
                <a:cs typeface="Arial"/>
              </a:rPr>
              <a:t>  and </a:t>
            </a:r>
            <a:r>
              <a:rPr lang="en-US" sz="1100" i="1" dirty="0">
                <a:latin typeface="Arial"/>
                <a:cs typeface="Arial"/>
              </a:rPr>
              <a:t>Q</a:t>
            </a:r>
            <a:r>
              <a:rPr lang="en-US" sz="1100" i="1" baseline="-25000" dirty="0">
                <a:latin typeface="Arial"/>
                <a:cs typeface="Arial"/>
              </a:rPr>
              <a:t>E</a:t>
            </a:r>
            <a:r>
              <a:rPr lang="en-US" sz="1200" b="0" dirty="0">
                <a:latin typeface="Arial"/>
                <a:cs typeface="Arial"/>
              </a:rPr>
              <a:t>  are not sold. </a:t>
            </a:r>
          </a:p>
          <a:p>
            <a:pPr>
              <a:lnSpc>
                <a:spcPct val="105000"/>
              </a:lnSpc>
              <a:spcBef>
                <a:spcPct val="30000"/>
              </a:spcBef>
              <a:buClr>
                <a:srgbClr val="00B85C"/>
              </a:buClr>
              <a:buSzPct val="120000"/>
              <a:buFont typeface="Wingdings" pitchFamily="2" charset="2"/>
              <a:buNone/>
            </a:pPr>
            <a:r>
              <a:rPr lang="en-US" sz="1200" b="0" dirty="0">
                <a:latin typeface="Arial"/>
                <a:cs typeface="Arial"/>
              </a:rPr>
              <a:t>The value of these units to buyers is greater than the cost of producing them,</a:t>
            </a:r>
          </a:p>
          <a:p>
            <a:pPr>
              <a:lnSpc>
                <a:spcPct val="105000"/>
              </a:lnSpc>
              <a:spcBef>
                <a:spcPct val="30000"/>
              </a:spcBef>
              <a:buClr>
                <a:srgbClr val="00B85C"/>
              </a:buClr>
              <a:buSzPct val="120000"/>
              <a:buFont typeface="Wingdings" pitchFamily="2" charset="2"/>
              <a:buNone/>
            </a:pPr>
            <a:r>
              <a:rPr lang="en-US" sz="1200" b="0" dirty="0">
                <a:latin typeface="Arial"/>
                <a:cs typeface="Arial"/>
              </a:rPr>
              <a:t>so the tax prevents some mutually beneficial trades. </a:t>
            </a:r>
          </a:p>
          <a:p>
            <a:pPr eaLnBrk="1" hangingPunct="1"/>
            <a:endParaRPr lang="en-US" dirty="0"/>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6</a:t>
            </a:fld>
            <a:endParaRPr lang="en-US"/>
          </a:p>
        </p:txBody>
      </p:sp>
    </p:spTree>
    <p:extLst>
      <p:ext uri="{BB962C8B-B14F-4D97-AF65-F5344CB8AC3E}">
        <p14:creationId xmlns:p14="http://schemas.microsoft.com/office/powerpoint/2010/main" val="3671159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7</a:t>
            </a:fld>
            <a:endParaRPr lang="en-US"/>
          </a:p>
        </p:txBody>
      </p:sp>
      <p:sp>
        <p:nvSpPr>
          <p:cNvPr id="6" name="Notes Placeholder 5">
            <a:extLst>
              <a:ext uri="{FF2B5EF4-FFF2-40B4-BE49-F238E27FC236}">
                <a16:creationId xmlns:a16="http://schemas.microsoft.com/office/drawing/2014/main" id="{D199ADA6-5EE4-121B-EB58-C8FC7561C00F}"/>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3700808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8</a:t>
            </a:fld>
            <a:endParaRPr lang="en-US"/>
          </a:p>
        </p:txBody>
      </p:sp>
    </p:spTree>
    <p:extLst>
      <p:ext uri="{BB962C8B-B14F-4D97-AF65-F5344CB8AC3E}">
        <p14:creationId xmlns:p14="http://schemas.microsoft.com/office/powerpoint/2010/main" val="14287977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a:t>To compute DWL, simply subtract total surplus with the tax ($18,750) from total surplus without the tax ($20,000, which was computed on the preceding slide).</a:t>
            </a:r>
          </a:p>
        </p:txBody>
      </p:sp>
      <p:sp>
        <p:nvSpPr>
          <p:cNvPr id="4" name="Slide Number Placeholder 3"/>
          <p:cNvSpPr>
            <a:spLocks noGrp="1"/>
          </p:cNvSpPr>
          <p:nvPr>
            <p:ph type="sldNum" sz="quarter" idx="10"/>
          </p:nvPr>
        </p:nvSpPr>
        <p:spPr/>
        <p:txBody>
          <a:bodyPr/>
          <a:lstStyle/>
          <a:p>
            <a:fld id="{2CAF6792-DBE1-4461-97FA-F85A7B48814E}" type="slidenum">
              <a:rPr lang="en-US" smtClean="0"/>
              <a:t>9</a:t>
            </a:fld>
            <a:endParaRPr lang="en-US"/>
          </a:p>
        </p:txBody>
      </p:sp>
    </p:spTree>
    <p:extLst>
      <p:ext uri="{BB962C8B-B14F-4D97-AF65-F5344CB8AC3E}">
        <p14:creationId xmlns:p14="http://schemas.microsoft.com/office/powerpoint/2010/main" val="1428797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10</a:t>
            </a:fld>
            <a:endParaRPr lang="en-US"/>
          </a:p>
        </p:txBody>
      </p:sp>
      <p:sp>
        <p:nvSpPr>
          <p:cNvPr id="6" name="Notes Placeholder 5">
            <a:extLst>
              <a:ext uri="{FF2B5EF4-FFF2-40B4-BE49-F238E27FC236}">
                <a16:creationId xmlns:a16="http://schemas.microsoft.com/office/drawing/2014/main" id="{A5FA9A1A-37FB-A0A7-E81A-37F2A8C40C25}"/>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41781216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6B064D89-2EE9-4234-9C50-6FAA8678BCFB}" type="slidenum">
              <a:rPr lang="en-US" smtClean="0"/>
              <a:pPr/>
              <a:t>11</a:t>
            </a:fld>
            <a:endParaRPr lang="en-US"/>
          </a:p>
        </p:txBody>
      </p:sp>
      <p:sp>
        <p:nvSpPr>
          <p:cNvPr id="6041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367767B8-EB82-49D2-AB93-D5014B21AFFB}" type="slidenum">
              <a:rPr lang="en-US" sz="1200" b="0">
                <a:cs typeface="Arial" charset="0"/>
              </a:rPr>
              <a:pPr algn="r"/>
              <a:t>11</a:t>
            </a:fld>
            <a:endParaRPr lang="en-US" sz="1200" b="0">
              <a:cs typeface="Arial" charset="0"/>
            </a:endParaRPr>
          </a:p>
        </p:txBody>
      </p:sp>
      <p:sp>
        <p:nvSpPr>
          <p:cNvPr id="60420" name="Rectangle 2"/>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796369F7-D081-E450-CA63-ACC63717EB3B}"/>
              </a:ext>
            </a:extLst>
          </p:cNvPr>
          <p:cNvSpPr>
            <a:spLocks noGrp="1"/>
          </p:cNvSpPr>
          <p:nvPr>
            <p:ph type="body" sz="quarter" idx="3"/>
          </p:nvPr>
        </p:nvSpPr>
        <p:spPr/>
        <p:txBody>
          <a:bodyPr/>
          <a:lstStyle/>
          <a:p>
            <a:endParaRPr lang="en-I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B69FCF6B-C6C5-4B64-9B67-2D79AB2A6539}" type="slidenum">
              <a:rPr lang="en-US" smtClean="0"/>
              <a:pPr/>
              <a:t>12</a:t>
            </a:fld>
            <a:endParaRPr lang="en-US"/>
          </a:p>
        </p:txBody>
      </p:sp>
      <p:sp>
        <p:nvSpPr>
          <p:cNvPr id="6144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DA67D9EF-1171-4853-B2ED-9C5ABA5F7C14}" type="slidenum">
              <a:rPr lang="en-US" sz="1200" b="0">
                <a:cs typeface="Arial" charset="0"/>
              </a:rPr>
              <a:pPr algn="r"/>
              <a:t>12</a:t>
            </a:fld>
            <a:endParaRPr lang="en-US" sz="1200" b="0">
              <a:cs typeface="Arial" charset="0"/>
            </a:endParaRPr>
          </a:p>
        </p:txBody>
      </p:sp>
      <p:sp>
        <p:nvSpPr>
          <p:cNvPr id="61444" name="Rectangle 2"/>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A6DCF1AF-1E91-C323-097C-532D2B612787}"/>
              </a:ext>
            </a:extLst>
          </p:cNvPr>
          <p:cNvSpPr>
            <a:spLocks noGrp="1"/>
          </p:cNvSpPr>
          <p:nvPr>
            <p:ph type="body" sz="quarter" idx="3"/>
          </p:nvPr>
        </p:nvSpPr>
        <p:spPr/>
        <p:txBody>
          <a:bodyPr/>
          <a:lstStyle/>
          <a:p>
            <a:endParaRPr lang="en-I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8715E689-5AC9-4A01-8ED9-690288B78CBA}" type="slidenum">
              <a:rPr lang="en-US" smtClean="0"/>
              <a:pPr/>
              <a:t>13</a:t>
            </a:fld>
            <a:endParaRPr lang="en-US"/>
          </a:p>
        </p:txBody>
      </p:sp>
      <p:sp>
        <p:nvSpPr>
          <p:cNvPr id="6246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876C24CA-2ABC-437B-91E1-8B793F6DA5E0}" type="slidenum">
              <a:rPr lang="en-US" sz="1200" b="0">
                <a:cs typeface="Arial" charset="0"/>
              </a:rPr>
              <a:pPr algn="r"/>
              <a:t>13</a:t>
            </a:fld>
            <a:endParaRPr lang="en-US" sz="1200" b="0">
              <a:cs typeface="Arial" charset="0"/>
            </a:endParaRPr>
          </a:p>
        </p:txBody>
      </p:sp>
      <p:sp>
        <p:nvSpPr>
          <p:cNvPr id="62468" name="Rectangle 5"/>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A6DA8691-BC23-E451-82A7-FF68877A7654}"/>
              </a:ext>
            </a:extLst>
          </p:cNvPr>
          <p:cNvSpPr>
            <a:spLocks noGrp="1"/>
          </p:cNvSpPr>
          <p:nvPr>
            <p:ph type="body" sz="quarter" idx="3"/>
          </p:nvPr>
        </p:nvSpPr>
        <p:spPr/>
        <p:txBody>
          <a:bodyPr/>
          <a:lstStyle/>
          <a:p>
            <a:endParaRPr lang="en-I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78F84D30-EAAA-47D9-B1C4-540AA5699A8D}" type="slidenum">
              <a:rPr lang="en-US" smtClean="0"/>
              <a:pPr/>
              <a:t>14</a:t>
            </a:fld>
            <a:endParaRPr lang="en-US"/>
          </a:p>
        </p:txBody>
      </p:sp>
      <p:sp>
        <p:nvSpPr>
          <p:cNvPr id="6349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90D80CF-1E15-48F0-A720-7F892340F854}" type="slidenum">
              <a:rPr lang="en-US" sz="1200" b="0">
                <a:cs typeface="Arial" charset="0"/>
              </a:rPr>
              <a:pPr algn="r"/>
              <a:t>14</a:t>
            </a:fld>
            <a:endParaRPr lang="en-US" sz="1200" b="0">
              <a:cs typeface="Arial" charset="0"/>
            </a:endParaRPr>
          </a:p>
        </p:txBody>
      </p:sp>
      <p:sp>
        <p:nvSpPr>
          <p:cNvPr id="63492" name="Rectangle 2"/>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56227F30-28D4-2BFD-6723-1C5E93145DCF}"/>
              </a:ext>
            </a:extLst>
          </p:cNvPr>
          <p:cNvSpPr>
            <a:spLocks noGrp="1"/>
          </p:cNvSpPr>
          <p:nvPr>
            <p:ph type="body" sz="quarter" idx="3"/>
          </p:nvPr>
        </p:nvSpPr>
        <p:spPr/>
        <p:txBody>
          <a:bodyPr/>
          <a:lstStyle/>
          <a:p>
            <a:endParaRPr lang="en-I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15</a:t>
            </a:fld>
            <a:endParaRPr lang="en-US"/>
          </a:p>
        </p:txBody>
      </p:sp>
      <p:sp>
        <p:nvSpPr>
          <p:cNvPr id="6" name="Notes Placeholder 5">
            <a:extLst>
              <a:ext uri="{FF2B5EF4-FFF2-40B4-BE49-F238E27FC236}">
                <a16:creationId xmlns:a16="http://schemas.microsoft.com/office/drawing/2014/main" id="{7D53EB94-3500-9B0C-8E25-52B6B1B3A57C}"/>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38125897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16</a:t>
            </a:fld>
            <a:endParaRPr lang="en-US"/>
          </a:p>
        </p:txBody>
      </p:sp>
      <p:sp>
        <p:nvSpPr>
          <p:cNvPr id="6" name="Notes Placeholder 5">
            <a:extLst>
              <a:ext uri="{FF2B5EF4-FFF2-40B4-BE49-F238E27FC236}">
                <a16:creationId xmlns:a16="http://schemas.microsoft.com/office/drawing/2014/main" id="{2606D01F-C2B7-22E6-8A77-41C0C93FA5B5}"/>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17828580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According to this view, the DWL from labor taxes is small.  This is relevant to the question “how big should the government be?”, because a high DWL would argue for restraining the size of government.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17</a:t>
            </a:fld>
            <a:endParaRPr lang="en-US"/>
          </a:p>
        </p:txBody>
      </p:sp>
    </p:spTree>
    <p:extLst>
      <p:ext uri="{BB962C8B-B14F-4D97-AF65-F5344CB8AC3E}">
        <p14:creationId xmlns:p14="http://schemas.microsoft.com/office/powerpoint/2010/main" val="11014729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18</a:t>
            </a:fld>
            <a:endParaRPr lang="en-US"/>
          </a:p>
        </p:txBody>
      </p:sp>
    </p:spTree>
    <p:extLst>
      <p:ext uri="{BB962C8B-B14F-4D97-AF65-F5344CB8AC3E}">
        <p14:creationId xmlns:p14="http://schemas.microsoft.com/office/powerpoint/2010/main" val="17828580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19</a:t>
            </a:fld>
            <a:endParaRPr lang="en-US"/>
          </a:p>
        </p:txBody>
      </p:sp>
    </p:spTree>
    <p:extLst>
      <p:ext uri="{BB962C8B-B14F-4D97-AF65-F5344CB8AC3E}">
        <p14:creationId xmlns:p14="http://schemas.microsoft.com/office/powerpoint/2010/main" val="37223881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0F6D8C62-226B-4AC4-8035-E542E5740E82}" type="slidenum">
              <a:rPr lang="en-US" smtClean="0"/>
              <a:pPr/>
              <a:t>20</a:t>
            </a:fld>
            <a:endParaRPr lang="en-US"/>
          </a:p>
        </p:txBody>
      </p:sp>
      <p:sp>
        <p:nvSpPr>
          <p:cNvPr id="7373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F3699888-2C3E-44D9-B2BF-A967D45FB237}" type="slidenum">
              <a:rPr lang="en-US" sz="1200" b="0">
                <a:cs typeface="Arial" charset="0"/>
              </a:rPr>
              <a:pPr algn="r"/>
              <a:t>20</a:t>
            </a:fld>
            <a:endParaRPr lang="en-US" sz="1200" b="0">
              <a:cs typeface="Arial" charset="0"/>
            </a:endParaRPr>
          </a:p>
        </p:txBody>
      </p:sp>
      <p:sp>
        <p:nvSpPr>
          <p:cNvPr id="73732" name="Rectangle 2"/>
          <p:cNvSpPr>
            <a:spLocks noGrp="1" noRot="1" noChangeAspect="1" noChangeArrowheads="1" noTextEdit="1"/>
          </p:cNvSpPr>
          <p:nvPr>
            <p:ph type="sldImg"/>
          </p:nvPr>
        </p:nvSpPr>
        <p:spPr>
          <a:ln/>
        </p:spPr>
      </p:sp>
      <p:sp>
        <p:nvSpPr>
          <p:cNvPr id="73733" name="Rectangle 3"/>
          <p:cNvSpPr>
            <a:spLocks noGrp="1" noChangeArrowheads="1"/>
          </p:cNvSpPr>
          <p:nvPr>
            <p:ph type="body" idx="1"/>
          </p:nvPr>
        </p:nvSpPr>
        <p:spPr>
          <a:noFill/>
          <a:ln/>
        </p:spPr>
        <p:txBody>
          <a:bodyPr/>
          <a:lstStyle/>
          <a:p>
            <a:pPr eaLnBrk="1" hangingPunct="1"/>
            <a:r>
              <a:rPr lang="en-US"/>
              <a:t>The new DWL is four times the initial DWL, even though the tax is just twice as large. </a:t>
            </a:r>
          </a:p>
          <a:p>
            <a:pPr eaLnBrk="1" hangingPunct="1"/>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1D8268E6-D237-4603-BF3F-869373B6A3FF}" type="slidenum">
              <a:rPr lang="en-US" smtClean="0"/>
              <a:pPr/>
              <a:t>21</a:t>
            </a:fld>
            <a:endParaRPr lang="en-US"/>
          </a:p>
        </p:txBody>
      </p:sp>
      <p:sp>
        <p:nvSpPr>
          <p:cNvPr id="7475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43516-BD3C-4B7B-9986-818E75CD8271}" type="slidenum">
              <a:rPr lang="en-US" sz="1200" b="0">
                <a:cs typeface="Arial" charset="0"/>
              </a:rPr>
              <a:pPr algn="r"/>
              <a:t>21</a:t>
            </a:fld>
            <a:endParaRPr lang="en-US" sz="1200" b="0">
              <a:cs typeface="Arial" charset="0"/>
            </a:endParaRPr>
          </a:p>
        </p:txBody>
      </p:sp>
      <p:sp>
        <p:nvSpPr>
          <p:cNvPr id="74756" name="Rectangle 2"/>
          <p:cNvSpPr>
            <a:spLocks noGrp="1" noRot="1" noChangeAspect="1" noChangeArrowheads="1" noTextEdit="1"/>
          </p:cNvSpPr>
          <p:nvPr>
            <p:ph type="sldImg"/>
          </p:nvPr>
        </p:nvSpPr>
        <p:spPr>
          <a:ln/>
        </p:spPr>
      </p:sp>
      <p:sp>
        <p:nvSpPr>
          <p:cNvPr id="74757" name="Rectangle 3"/>
          <p:cNvSpPr>
            <a:spLocks noGrp="1" noChangeArrowheads="1"/>
          </p:cNvSpPr>
          <p:nvPr>
            <p:ph type="body" idx="1"/>
          </p:nvPr>
        </p:nvSpPr>
        <p:spPr>
          <a:noFill/>
          <a:ln/>
        </p:spPr>
        <p:txBody>
          <a:bodyPr/>
          <a:lstStyle/>
          <a:p>
            <a:pPr eaLnBrk="1" hangingPunct="1"/>
            <a:r>
              <a:rPr lang="en-US"/>
              <a:t>The new DWL is </a:t>
            </a:r>
            <a:r>
              <a:rPr lang="en-US" u="sng"/>
              <a:t>nine</a:t>
            </a:r>
            <a:r>
              <a:rPr lang="en-US"/>
              <a:t> times the initial DWL, even though the tax is only three times as large. </a:t>
            </a:r>
          </a:p>
          <a:p>
            <a:pPr eaLnBrk="1" hangingPunct="1"/>
            <a:endParaRPr lang="en-US"/>
          </a:p>
          <a:p>
            <a:pPr eaLnBrk="1" hangingPunct="1"/>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17351FDC-457D-4BD5-AD00-8DBC84FB8B1F}" type="slidenum">
              <a:rPr lang="en-US" smtClean="0"/>
              <a:pPr/>
              <a:t>22</a:t>
            </a:fld>
            <a:endParaRPr lang="en-US"/>
          </a:p>
        </p:txBody>
      </p:sp>
      <p:sp>
        <p:nvSpPr>
          <p:cNvPr id="7577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13CBB941-70AF-43F2-A3AB-9A670361FD1D}" type="slidenum">
              <a:rPr lang="en-US" sz="1200" b="0">
                <a:cs typeface="Arial" charset="0"/>
              </a:rPr>
              <a:pPr algn="r"/>
              <a:t>22</a:t>
            </a:fld>
            <a:endParaRPr lang="en-US" sz="1200" b="0">
              <a:cs typeface="Arial" charset="0"/>
            </a:endParaRPr>
          </a:p>
        </p:txBody>
      </p:sp>
      <p:sp>
        <p:nvSpPr>
          <p:cNvPr id="75780" name="Rectangle 2"/>
          <p:cNvSpPr>
            <a:spLocks noGrp="1" noRot="1" noChangeAspect="1" noChangeArrowheads="1" noTextEdit="1"/>
          </p:cNvSpPr>
          <p:nvPr>
            <p:ph type="sldImg"/>
          </p:nvPr>
        </p:nvSpPr>
        <p:spPr>
          <a:ln/>
        </p:spPr>
      </p:sp>
      <p:sp>
        <p:nvSpPr>
          <p:cNvPr id="75781" name="Rectangle 3"/>
          <p:cNvSpPr>
            <a:spLocks noGrp="1" noChangeArrowheads="1"/>
          </p:cNvSpPr>
          <p:nvPr>
            <p:ph type="body" idx="1"/>
          </p:nvPr>
        </p:nvSpPr>
        <p:spPr>
          <a:noFill/>
          <a:ln/>
        </p:spPr>
        <p:txBody>
          <a:bodyPr/>
          <a:lstStyle/>
          <a:p>
            <a:pPr eaLnBrk="1" hangingPunct="1"/>
            <a:r>
              <a:rPr lang="en-US" dirty="0"/>
              <a:t>The “implication” in the pink box is not in the textbook, so it is not supported in the study guide or test bank.  You may wish to delete it from this slide.  </a:t>
            </a:r>
          </a:p>
          <a:p>
            <a:pPr eaLnBrk="1" hangingPunct="1"/>
            <a:endParaRPr lang="en-US" dirty="0"/>
          </a:p>
          <a:p>
            <a:pPr eaLnBrk="1" hangingPunct="1"/>
            <a:r>
              <a:rPr lang="en-US" dirty="0"/>
              <a:t>If you keep it, note that the “harm” of raising taxes and the “benefit” of lowering them refer to the impact on total surplus. </a:t>
            </a:r>
          </a:p>
          <a:p>
            <a:pPr eaLnBrk="1" hangingPunct="1"/>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33928540-8EC0-4B87-8747-1C10D647D71D}" type="slidenum">
              <a:rPr lang="en-US" smtClean="0"/>
              <a:pPr/>
              <a:t>23</a:t>
            </a:fld>
            <a:endParaRPr lang="en-US"/>
          </a:p>
        </p:txBody>
      </p:sp>
      <p:sp>
        <p:nvSpPr>
          <p:cNvPr id="7680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D8E7EC3-7A24-4056-95DC-4C124770E528}" type="slidenum">
              <a:rPr lang="en-US" sz="1200" b="0">
                <a:cs typeface="Arial" charset="0"/>
              </a:rPr>
              <a:pPr algn="r"/>
              <a:t>23</a:t>
            </a:fld>
            <a:endParaRPr lang="en-US" sz="1200" b="0">
              <a:cs typeface="Arial" charset="0"/>
            </a:endParaRPr>
          </a:p>
        </p:txBody>
      </p:sp>
      <p:sp>
        <p:nvSpPr>
          <p:cNvPr id="76804" name="Rectangle 2"/>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7A37F962-2C21-2B4D-F7B5-9EDD78CE7057}"/>
              </a:ext>
            </a:extLst>
          </p:cNvPr>
          <p:cNvSpPr>
            <a:spLocks noGrp="1"/>
          </p:cNvSpPr>
          <p:nvPr>
            <p:ph type="body" sz="quarter" idx="3"/>
          </p:nvPr>
        </p:nvSpPr>
        <p:spPr/>
        <p:txBody>
          <a:bodyPr/>
          <a:lstStyle/>
          <a:p>
            <a:endParaRPr lang="en-I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0465B432-ACFE-47B0-9A41-697693591602}" type="slidenum">
              <a:rPr lang="en-US" smtClean="0"/>
              <a:pPr/>
              <a:t>24</a:t>
            </a:fld>
            <a:endParaRPr lang="en-US"/>
          </a:p>
        </p:txBody>
      </p:sp>
      <p:sp>
        <p:nvSpPr>
          <p:cNvPr id="7885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C266D16-9265-4904-AD74-E2E91485E770}" type="slidenum">
              <a:rPr lang="en-US" sz="1200" b="0">
                <a:cs typeface="Arial" charset="0"/>
              </a:rPr>
              <a:pPr algn="r"/>
              <a:t>24</a:t>
            </a:fld>
            <a:endParaRPr lang="en-US" sz="1200" b="0">
              <a:cs typeface="Arial" charset="0"/>
            </a:endParaRPr>
          </a:p>
        </p:txBody>
      </p:sp>
      <p:sp>
        <p:nvSpPr>
          <p:cNvPr id="78852" name="Rectangle 2"/>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9D24C40B-DF5E-7A5C-2BDD-248D6ED057E9}"/>
              </a:ext>
            </a:extLst>
          </p:cNvPr>
          <p:cNvSpPr>
            <a:spLocks noGrp="1"/>
          </p:cNvSpPr>
          <p:nvPr>
            <p:ph type="body" sz="quarter" idx="3"/>
          </p:nvPr>
        </p:nvSpPr>
        <p:spPr/>
        <p:txBody>
          <a:bodyPr/>
          <a:lstStyle/>
          <a:p>
            <a:endParaRPr lang="en-I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25</a:t>
            </a:fld>
            <a:endParaRPr lang="en-US"/>
          </a:p>
        </p:txBody>
      </p:sp>
    </p:spTree>
    <p:extLst>
      <p:ext uri="{BB962C8B-B14F-4D97-AF65-F5344CB8AC3E}">
        <p14:creationId xmlns:p14="http://schemas.microsoft.com/office/powerpoint/2010/main" val="40242406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26</a:t>
            </a:fld>
            <a:endParaRPr lang="en-US"/>
          </a:p>
        </p:txBody>
      </p:sp>
    </p:spTree>
    <p:extLst>
      <p:ext uri="{BB962C8B-B14F-4D97-AF65-F5344CB8AC3E}">
        <p14:creationId xmlns:p14="http://schemas.microsoft.com/office/powerpoint/2010/main" val="2322972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11"/>
          <p:cNvSpPr>
            <a:spLocks noChangeArrowheads="1"/>
          </p:cNvSpPr>
          <p:nvPr userDrawn="1"/>
        </p:nvSpPr>
        <p:spPr bwMode="auto">
          <a:xfrm>
            <a:off x="6054725" y="5707063"/>
            <a:ext cx="3089275"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400">
                <a:solidFill>
                  <a:schemeClr val="tx1"/>
                </a:solidFill>
                <a:latin typeface="Arial" pitchFamily="34" charset="0"/>
              </a:defRPr>
            </a:lvl1pPr>
            <a:lvl2pPr marL="742950" indent="-285750" eaLnBrk="0" hangingPunct="0">
              <a:defRPr sz="3400">
                <a:solidFill>
                  <a:schemeClr val="tx1"/>
                </a:solidFill>
                <a:latin typeface="Arial" pitchFamily="34" charset="0"/>
              </a:defRPr>
            </a:lvl2pPr>
            <a:lvl3pPr marL="1143000" indent="-228600" eaLnBrk="0" hangingPunct="0">
              <a:defRPr sz="3400">
                <a:solidFill>
                  <a:schemeClr val="tx1"/>
                </a:solidFill>
                <a:latin typeface="Arial" pitchFamily="34" charset="0"/>
              </a:defRPr>
            </a:lvl3pPr>
            <a:lvl4pPr marL="1600200" indent="-228600" eaLnBrk="0" hangingPunct="0">
              <a:defRPr sz="3400">
                <a:solidFill>
                  <a:schemeClr val="tx1"/>
                </a:solidFill>
                <a:latin typeface="Arial" pitchFamily="34" charset="0"/>
              </a:defRPr>
            </a:lvl4pPr>
            <a:lvl5pPr marL="2057400" indent="-228600" eaLnBrk="0" hangingPunct="0">
              <a:defRPr sz="3400">
                <a:solidFill>
                  <a:schemeClr val="tx1"/>
                </a:solidFill>
                <a:latin typeface="Arial" pitchFamily="34" charset="0"/>
              </a:defRPr>
            </a:lvl5pPr>
            <a:lvl6pPr marL="2514600" indent="-228600" algn="ctr" eaLnBrk="0" fontAlgn="base" hangingPunct="0">
              <a:spcBef>
                <a:spcPct val="20000"/>
              </a:spcBef>
              <a:spcAft>
                <a:spcPct val="0"/>
              </a:spcAft>
              <a:buChar char="•"/>
              <a:defRPr sz="3400">
                <a:solidFill>
                  <a:schemeClr val="tx1"/>
                </a:solidFill>
                <a:latin typeface="Arial" pitchFamily="34" charset="0"/>
              </a:defRPr>
            </a:lvl6pPr>
            <a:lvl7pPr marL="2971800" indent="-228600" algn="ctr" eaLnBrk="0" fontAlgn="base" hangingPunct="0">
              <a:spcBef>
                <a:spcPct val="20000"/>
              </a:spcBef>
              <a:spcAft>
                <a:spcPct val="0"/>
              </a:spcAft>
              <a:buChar char="•"/>
              <a:defRPr sz="3400">
                <a:solidFill>
                  <a:schemeClr val="tx1"/>
                </a:solidFill>
                <a:latin typeface="Arial" pitchFamily="34" charset="0"/>
              </a:defRPr>
            </a:lvl7pPr>
            <a:lvl8pPr marL="3429000" indent="-228600" algn="ctr" eaLnBrk="0" fontAlgn="base" hangingPunct="0">
              <a:spcBef>
                <a:spcPct val="20000"/>
              </a:spcBef>
              <a:spcAft>
                <a:spcPct val="0"/>
              </a:spcAft>
              <a:buChar char="•"/>
              <a:defRPr sz="3400">
                <a:solidFill>
                  <a:schemeClr val="tx1"/>
                </a:solidFill>
                <a:latin typeface="Arial" pitchFamily="34" charset="0"/>
              </a:defRPr>
            </a:lvl8pPr>
            <a:lvl9pPr marL="3886200" indent="-228600" algn="ctr" eaLnBrk="0" fontAlgn="base" hangingPunct="0">
              <a:spcBef>
                <a:spcPct val="20000"/>
              </a:spcBef>
              <a:spcAft>
                <a:spcPct val="0"/>
              </a:spcAft>
              <a:buChar char="•"/>
              <a:defRPr sz="3400">
                <a:solidFill>
                  <a:schemeClr val="tx1"/>
                </a:solidFill>
                <a:latin typeface="Arial" pitchFamily="34" charset="0"/>
              </a:defRPr>
            </a:lvl9pPr>
          </a:lstStyle>
          <a:p>
            <a:pPr algn="ctr" eaLnBrk="1" fontAlgn="base" hangingPunct="1">
              <a:lnSpc>
                <a:spcPct val="80000"/>
              </a:lnSpc>
              <a:spcBef>
                <a:spcPct val="20000"/>
              </a:spcBef>
              <a:spcAft>
                <a:spcPct val="0"/>
              </a:spcAft>
              <a:defRPr/>
            </a:pPr>
            <a:r>
              <a:rPr lang="en-US" altLang="en-US" sz="1400" dirty="0">
                <a:solidFill>
                  <a:srgbClr val="000000"/>
                </a:solidFill>
              </a:rPr>
              <a:t>Premium PowerPoint Slides by: </a:t>
            </a:r>
          </a:p>
          <a:p>
            <a:pPr algn="ctr" eaLnBrk="1" fontAlgn="base" hangingPunct="1">
              <a:lnSpc>
                <a:spcPct val="80000"/>
              </a:lnSpc>
              <a:spcBef>
                <a:spcPct val="20000"/>
              </a:spcBef>
              <a:spcAft>
                <a:spcPct val="0"/>
              </a:spcAft>
              <a:defRPr/>
            </a:pPr>
            <a:r>
              <a:rPr lang="en-US" altLang="en-US" sz="1400" dirty="0">
                <a:solidFill>
                  <a:srgbClr val="000000"/>
                </a:solidFill>
              </a:rPr>
              <a:t>V.  </a:t>
            </a:r>
            <a:r>
              <a:rPr lang="en-US" altLang="en-US" sz="1400" dirty="0" err="1">
                <a:solidFill>
                  <a:srgbClr val="000000"/>
                </a:solidFill>
              </a:rPr>
              <a:t>Andreea</a:t>
            </a:r>
            <a:r>
              <a:rPr lang="en-US" altLang="en-US" sz="1400" dirty="0">
                <a:solidFill>
                  <a:srgbClr val="000000"/>
                </a:solidFill>
              </a:rPr>
              <a:t>  CHIRITESCU</a:t>
            </a:r>
          </a:p>
          <a:p>
            <a:pPr algn="ctr" eaLnBrk="1" fontAlgn="base" hangingPunct="1">
              <a:lnSpc>
                <a:spcPct val="80000"/>
              </a:lnSpc>
              <a:spcBef>
                <a:spcPct val="20000"/>
              </a:spcBef>
              <a:spcAft>
                <a:spcPct val="0"/>
              </a:spcAft>
              <a:defRPr/>
            </a:pPr>
            <a:r>
              <a:rPr lang="en-US" altLang="en-US" sz="1400" dirty="0">
                <a:solidFill>
                  <a:srgbClr val="000000"/>
                </a:solidFill>
              </a:rPr>
              <a:t>Eastern Illinois University</a:t>
            </a:r>
          </a:p>
        </p:txBody>
      </p:sp>
      <p:sp>
        <p:nvSpPr>
          <p:cNvPr id="10" name="Text Placeholder 9"/>
          <p:cNvSpPr>
            <a:spLocks noGrp="1"/>
          </p:cNvSpPr>
          <p:nvPr>
            <p:ph type="body" sz="quarter" idx="12" hasCustomPrompt="1"/>
          </p:nvPr>
        </p:nvSpPr>
        <p:spPr>
          <a:xfrm>
            <a:off x="2207172" y="3276600"/>
            <a:ext cx="6936827" cy="1812925"/>
          </a:xfrm>
          <a:prstGeom prst="rect">
            <a:avLst/>
          </a:prstGeom>
        </p:spPr>
        <p:txBody>
          <a:bodyPr/>
          <a:lstStyle>
            <a:lvl1pPr marL="0" indent="0" algn="ctr">
              <a:buNone/>
              <a:defRPr sz="6000">
                <a:solidFill>
                  <a:srgbClr val="AE122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stStyle>
          <a:p>
            <a:pPr lvl="0"/>
            <a:r>
              <a:rPr lang="en-US" dirty="0"/>
              <a:t>Chapter title</a:t>
            </a:r>
          </a:p>
        </p:txBody>
      </p:sp>
      <p:sp>
        <p:nvSpPr>
          <p:cNvPr id="6" name="Slide Number Placeholder 3"/>
          <p:cNvSpPr>
            <a:spLocks noGrp="1"/>
          </p:cNvSpPr>
          <p:nvPr>
            <p:ph type="sldNum" sz="quarter" idx="14"/>
          </p:nvPr>
        </p:nvSpPr>
        <p:spPr/>
        <p:txBody>
          <a:bodyPr/>
          <a:lstStyle>
            <a:lvl1pPr>
              <a:defRPr/>
            </a:lvl1pPr>
          </a:lstStyle>
          <a:p>
            <a:pPr>
              <a:defRPr/>
            </a:pPr>
            <a:fld id="{CABCAE2A-3771-4BE5-9C85-74C66AABFB75}" type="slidenum">
              <a:rPr lang="en-US">
                <a:solidFill>
                  <a:srgbClr val="FFFFFF"/>
                </a:solidFill>
              </a:rPr>
              <a:pPr>
                <a:defRPr/>
              </a:pPr>
              <a:t>‹#›</a:t>
            </a:fld>
            <a:endParaRPr lang="en-US" dirty="0">
              <a:solidFill>
                <a:srgbClr val="FFFFFF"/>
              </a:solidFill>
            </a:endParaRPr>
          </a:p>
        </p:txBody>
      </p:sp>
      <p:sp>
        <p:nvSpPr>
          <p:cNvPr id="7" name="Footer Placeholder 4"/>
          <p:cNvSpPr>
            <a:spLocks noGrp="1"/>
          </p:cNvSpPr>
          <p:nvPr>
            <p:ph type="ftr" sz="quarter" idx="15"/>
          </p:nvPr>
        </p:nvSpPr>
        <p:spPr/>
        <p:txBody>
          <a:bodyPr/>
          <a:lstStyle>
            <a:lvl1pPr>
              <a:defRPr/>
            </a:lvl1pPr>
          </a:lstStyle>
          <a:p>
            <a:pPr>
              <a:defRPr/>
            </a:pPr>
            <a:r>
              <a:rPr lang="en-US" dirty="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3" name="Text Placeholder 2"/>
          <p:cNvSpPr>
            <a:spLocks noGrp="1"/>
          </p:cNvSpPr>
          <p:nvPr>
            <p:ph type="body" sz="quarter" idx="16" hasCustomPrompt="1"/>
          </p:nvPr>
        </p:nvSpPr>
        <p:spPr>
          <a:xfrm>
            <a:off x="0" y="3505200"/>
            <a:ext cx="1981200" cy="1828800"/>
          </a:xfrm>
          <a:prstGeom prst="rect">
            <a:avLst/>
          </a:prstGeom>
        </p:spPr>
        <p:txBody>
          <a:bodyPr/>
          <a:lstStyle>
            <a:lvl1pPr marL="0" indent="0" algn="ctr">
              <a:buNone/>
              <a:defRPr>
                <a:solidFill>
                  <a:srgbClr val="005EA4"/>
                </a:solidFill>
                <a:effectLst>
                  <a:outerShdw blurRad="38100" dist="38100" dir="2700000" algn="tl">
                    <a:srgbClr val="000000">
                      <a:alpha val="43137"/>
                    </a:srgbClr>
                  </a:outerShdw>
                </a:effectLst>
                <a:latin typeface="Arial Narrow" panose="020B0606020202030204" pitchFamily="34" charset="0"/>
              </a:defRPr>
            </a:lvl1pPr>
          </a:lstStyle>
          <a:p>
            <a:pPr lvl="0"/>
            <a:r>
              <a:rPr lang="en-US" dirty="0"/>
              <a:t>CHAPTER</a:t>
            </a:r>
          </a:p>
          <a:p>
            <a:pPr lvl="0"/>
            <a:r>
              <a:rPr lang="en-US" dirty="0"/>
              <a:t>#</a:t>
            </a:r>
          </a:p>
        </p:txBody>
      </p:sp>
      <p:sp>
        <p:nvSpPr>
          <p:cNvPr id="2" name="TextBox 1"/>
          <p:cNvSpPr txBox="1"/>
          <p:nvPr userDrawn="1"/>
        </p:nvSpPr>
        <p:spPr>
          <a:xfrm>
            <a:off x="0" y="0"/>
            <a:ext cx="4572000" cy="2585323"/>
          </a:xfrm>
          <a:prstGeom prst="rect">
            <a:avLst/>
          </a:prstGeom>
          <a:noFill/>
        </p:spPr>
        <p:txBody>
          <a:bodyPr wrap="square" rtlCol="0">
            <a:spAutoFit/>
          </a:bodyPr>
          <a:lstStyle/>
          <a:p>
            <a:pPr algn="ctr"/>
            <a:r>
              <a:rPr lang="en-US" sz="3200" dirty="0">
                <a:solidFill>
                  <a:schemeClr val="bg1"/>
                </a:solidFill>
                <a:latin typeface="+mj-lt"/>
                <a:cs typeface="Times New Roman" panose="02020603050405020304" pitchFamily="18" charset="0"/>
              </a:rPr>
              <a:t>N. GREGORY MANKIW</a:t>
            </a:r>
            <a:b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1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br>
              <a:rPr lang="en-US" sz="1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2800" dirty="0">
                <a:solidFill>
                  <a:schemeClr val="tx1">
                    <a:lumMod val="50000"/>
                    <a:lumOff val="50000"/>
                  </a:schemeClr>
                </a:solidFill>
                <a:latin typeface="Times New Roman" panose="02020603050405020304" pitchFamily="18" charset="0"/>
                <a:cs typeface="Times New Roman" panose="02020603050405020304" pitchFamily="18" charset="0"/>
              </a:rPr>
              <a:t>PRINCIPLES OF</a:t>
            </a:r>
            <a:br>
              <a:rPr lang="en-US" sz="2400" dirty="0">
                <a:latin typeface="Times New Roman" panose="02020603050405020304" pitchFamily="18" charset="0"/>
                <a:cs typeface="Times New Roman" panose="02020603050405020304" pitchFamily="18" charset="0"/>
              </a:rPr>
            </a:br>
            <a:r>
              <a:rPr lang="en-US" sz="5400" dirty="0">
                <a:latin typeface="+mj-lt"/>
              </a:rPr>
              <a:t>ECONOMICS</a:t>
            </a:r>
            <a:br>
              <a:rPr lang="en-US" dirty="0"/>
            </a:br>
            <a:r>
              <a:rPr lang="en-US" sz="28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Eighth Edition </a:t>
            </a:r>
            <a:endParaRPr lang="en-US" dirty="0"/>
          </a:p>
        </p:txBody>
      </p:sp>
    </p:spTree>
    <p:extLst>
      <p:ext uri="{BB962C8B-B14F-4D97-AF65-F5344CB8AC3E}">
        <p14:creationId xmlns:p14="http://schemas.microsoft.com/office/powerpoint/2010/main" val="868237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1" y="100939"/>
            <a:ext cx="8686800" cy="860961"/>
          </a:xfrm>
        </p:spPr>
        <p:txBody>
          <a:bodyPr/>
          <a:lstStyle>
            <a:lvl1pPr>
              <a:defRPr sz="3600">
                <a:solidFill>
                  <a:srgbClr val="005EA4"/>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31864117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40068" y="100939"/>
            <a:ext cx="7803931" cy="860961"/>
          </a:xfrm>
        </p:spPr>
        <p:txBody>
          <a:bodyPr/>
          <a:lstStyle/>
          <a:p>
            <a:r>
              <a:rPr lang="en-US" dirty="0"/>
              <a:t>Click to edit Master title style</a:t>
            </a:r>
          </a:p>
        </p:txBody>
      </p:sp>
      <p:sp>
        <p:nvSpPr>
          <p:cNvPr id="3" name="Content Placeholder 2"/>
          <p:cNvSpPr>
            <a:spLocks noGrp="1"/>
          </p:cNvSpPr>
          <p:nvPr>
            <p:ph idx="1"/>
          </p:nvPr>
        </p:nvSpPr>
        <p:spPr/>
        <p:txBody>
          <a:bodyPr/>
          <a:lstStyle>
            <a:lvl1pPr>
              <a:defRPr>
                <a:solidFill>
                  <a:srgbClr val="005EA4"/>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04672751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40068" y="100939"/>
            <a:ext cx="7803931" cy="860961"/>
          </a:xfrm>
        </p:spPr>
        <p:txBody>
          <a:bodyPr/>
          <a:lstStyle/>
          <a:p>
            <a:r>
              <a:rPr lang="en-US" dirty="0"/>
              <a:t>Click to edit Master title style</a:t>
            </a:r>
          </a:p>
        </p:txBody>
      </p:sp>
      <p:sp>
        <p:nvSpPr>
          <p:cNvPr id="3" name="Content Placeholder 2"/>
          <p:cNvSpPr>
            <a:spLocks noGrp="1"/>
          </p:cNvSpPr>
          <p:nvPr>
            <p:ph idx="1"/>
          </p:nvPr>
        </p:nvSpPr>
        <p:spPr>
          <a:xfrm>
            <a:off x="277813" y="1025525"/>
            <a:ext cx="6656387" cy="5422900"/>
          </a:xfrm>
        </p:spPr>
        <p:txBody>
          <a:bodyPr/>
          <a:lstStyle>
            <a:lvl1pPr>
              <a:defRPr>
                <a:solidFill>
                  <a:srgbClr val="005EA4"/>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7" name="Text Placeholder 6"/>
          <p:cNvSpPr>
            <a:spLocks noGrp="1"/>
          </p:cNvSpPr>
          <p:nvPr>
            <p:ph type="body" sz="quarter" idx="12"/>
          </p:nvPr>
        </p:nvSpPr>
        <p:spPr>
          <a:xfrm>
            <a:off x="7010400" y="4191000"/>
            <a:ext cx="2133600" cy="1295400"/>
          </a:xfrm>
        </p:spPr>
        <p:txBody>
          <a:bodyPr/>
          <a:lstStyle>
            <a:lvl1pPr marL="0" indent="0">
              <a:buNone/>
              <a:defRPr sz="2000" i="1">
                <a:solidFill>
                  <a:schemeClr val="accent6">
                    <a:lumMod val="50000"/>
                  </a:schemeClr>
                </a:solidFill>
                <a:latin typeface="Cambria" panose="02040503050406030204" pitchFamily="18" charset="0"/>
                <a:sym typeface="Wingdings" panose="05000000000000000000" pitchFamily="2" charset="2"/>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 Master text styles</a:t>
            </a:r>
          </a:p>
          <a:p>
            <a:pPr lvl="0"/>
            <a:r>
              <a:rPr lang="en-US" dirty="0"/>
              <a:t>Picture comment </a:t>
            </a:r>
          </a:p>
        </p:txBody>
      </p:sp>
    </p:spTree>
    <p:extLst>
      <p:ext uri="{BB962C8B-B14F-4D97-AF65-F5344CB8AC3E}">
        <p14:creationId xmlns:p14="http://schemas.microsoft.com/office/powerpoint/2010/main" val="260046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chemeClr val="tx1"/>
                </a:solidFill>
              </a:defRPr>
            </a:lvl1pPr>
          </a:lstStyle>
          <a:p>
            <a:r>
              <a:rPr lang="en-US" dirty="0"/>
              <a:t>Click to edit Master title style</a:t>
            </a:r>
          </a:p>
        </p:txBody>
      </p:sp>
      <p:sp>
        <p:nvSpPr>
          <p:cNvPr id="6" name="Text Placeholder 5"/>
          <p:cNvSpPr>
            <a:spLocks noGrp="1"/>
          </p:cNvSpPr>
          <p:nvPr>
            <p:ph type="body" sz="quarter" idx="12"/>
          </p:nvPr>
        </p:nvSpPr>
        <p:spPr>
          <a:xfrm>
            <a:off x="5435600" y="901700"/>
            <a:ext cx="3365500" cy="4826000"/>
          </a:xfrm>
        </p:spPr>
        <p:txBody>
          <a:bodyPr/>
          <a:lstStyle>
            <a:lvl1pPr marL="0" indent="0" algn="l">
              <a:spcBef>
                <a:spcPts val="0"/>
              </a:spcBef>
              <a:defRPr sz="1600"/>
            </a:lvl1pPr>
          </a:lstStyle>
          <a:p>
            <a:pPr lvl="0"/>
            <a:r>
              <a:rPr lang="en-US" dirty="0"/>
              <a:t>Click to edit Master text styles</a:t>
            </a:r>
          </a:p>
        </p:txBody>
      </p:sp>
      <p:sp>
        <p:nvSpPr>
          <p:cNvPr id="4" name="Rectangle 13"/>
          <p:cNvSpPr>
            <a:spLocks noGrp="1" noChangeArrowheads="1"/>
          </p:cNvSpPr>
          <p:nvPr>
            <p:ph type="sldNum" sz="quarter" idx="13"/>
          </p:nvPr>
        </p:nvSpPr>
        <p:spPr>
          <a:ln/>
        </p:spPr>
        <p:txBody>
          <a:bodyPr/>
          <a:lstStyle>
            <a:lvl1pPr>
              <a:defRPr/>
            </a:lvl1pPr>
          </a:lstStyle>
          <a:p>
            <a:pPr>
              <a:defRPr/>
            </a:pPr>
            <a:fld id="{2F37425F-5E17-4209-B948-B5CE2119E408}" type="slidenum">
              <a:rPr lang="en-US"/>
              <a:pPr>
                <a:defRPr/>
              </a:pPr>
              <a:t>‹#›</a:t>
            </a:fld>
            <a:endParaRPr lang="en-US" dirty="0"/>
          </a:p>
        </p:txBody>
      </p:sp>
      <p:sp>
        <p:nvSpPr>
          <p:cNvPr id="5" name="Footer Placeholder 4"/>
          <p:cNvSpPr>
            <a:spLocks noGrp="1"/>
          </p:cNvSpPr>
          <p:nvPr>
            <p:ph type="ftr" sz="quarter" idx="14"/>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99757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5" name="TextBox 4"/>
          <p:cNvSpPr txBox="1"/>
          <p:nvPr userDrawn="1"/>
        </p:nvSpPr>
        <p:spPr>
          <a:xfrm>
            <a:off x="7543800" y="6324600"/>
            <a:ext cx="1143000" cy="353943"/>
          </a:xfrm>
          <a:prstGeom prst="rect">
            <a:avLst/>
          </a:prstGeom>
          <a:noFill/>
        </p:spPr>
        <p:txBody>
          <a:bodyPr wrap="square" rtlCol="0">
            <a:spAutoFit/>
          </a:bodyPr>
          <a:lstStyle/>
          <a:p>
            <a:pPr algn="r"/>
            <a:fld id="{756EF793-6576-47D7-8D74-034072F16359}" type="slidenum">
              <a:rPr lang="en-US" sz="1700" i="0" smtClean="0">
                <a:solidFill>
                  <a:srgbClr val="B2B2B2"/>
                </a:solidFill>
                <a:latin typeface="Times New Roman" pitchFamily="18" charset="0"/>
                <a:ea typeface="Verdana" pitchFamily="34" charset="0"/>
                <a:cs typeface="Times New Roman" pitchFamily="18" charset="0"/>
              </a:rPr>
              <a:pPr algn="r"/>
              <a:t>‹#›</a:t>
            </a:fld>
            <a:endParaRPr lang="en-US" sz="1700" i="0" dirty="0">
              <a:solidFill>
                <a:srgbClr val="B2B2B2"/>
              </a:solidFill>
              <a:latin typeface="Times New Roman" pitchFamily="18" charset="0"/>
              <a:ea typeface="Verdana" pitchFamily="34" charset="0"/>
              <a:cs typeface="Times New Roman" pitchFamily="18" charset="0"/>
            </a:endParaRPr>
          </a:p>
        </p:txBody>
      </p:sp>
    </p:spTree>
    <p:extLst>
      <p:ext uri="{BB962C8B-B14F-4D97-AF65-F5344CB8AC3E}">
        <p14:creationId xmlns:p14="http://schemas.microsoft.com/office/powerpoint/2010/main" val="37294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0034" y="100939"/>
            <a:ext cx="7803931" cy="661061"/>
          </a:xfrm>
        </p:spPr>
        <p:txBody>
          <a:bodyPr/>
          <a:lstStyle>
            <a:lvl1pPr>
              <a:defRPr sz="3200">
                <a:solidFill>
                  <a:srgbClr val="005EA4"/>
                </a:solidFill>
              </a:defRPr>
            </a:lvl1pPr>
          </a:lstStyle>
          <a:p>
            <a:r>
              <a:rPr lang="en-US" dirty="0"/>
              <a:t>Click to edit Master title style</a:t>
            </a:r>
          </a:p>
        </p:txBody>
      </p:sp>
      <p:sp>
        <p:nvSpPr>
          <p:cNvPr id="3" name="Content Placeholder 2"/>
          <p:cNvSpPr>
            <a:spLocks noGrp="1"/>
          </p:cNvSpPr>
          <p:nvPr>
            <p:ph idx="1"/>
          </p:nvPr>
        </p:nvSpPr>
        <p:spPr>
          <a:xfrm>
            <a:off x="347241" y="914400"/>
            <a:ext cx="8518947" cy="5534025"/>
          </a:xfrm>
          <a:prstGeom prst="rect">
            <a:avLst/>
          </a:prstGeom>
        </p:spPr>
        <p:txBody>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18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67569626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Content Placeholder 2"/>
          <p:cNvSpPr>
            <a:spLocks noGrp="1"/>
          </p:cNvSpPr>
          <p:nvPr>
            <p:ph idx="1"/>
          </p:nvPr>
        </p:nvSpPr>
        <p:spPr>
          <a:xfrm>
            <a:off x="457200" y="688622"/>
            <a:ext cx="8458200" cy="5788378"/>
          </a:xfrm>
        </p:spPr>
        <p:txBody>
          <a:bodyPr/>
          <a:lstStyle>
            <a:lvl1pPr>
              <a:defRPr>
                <a:solidFill>
                  <a:srgbClr val="AE1221"/>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7"/>
          <p:cNvSpPr>
            <a:spLocks noGrp="1" noChangeArrowheads="1"/>
          </p:cNvSpPr>
          <p:nvPr>
            <p:ph type="sldNum" sz="quarter" idx="10"/>
          </p:nvPr>
        </p:nvSpPr>
        <p:spPr>
          <a:ln/>
        </p:spPr>
        <p:txBody>
          <a:bodyPr/>
          <a:lstStyle>
            <a:lvl1pPr>
              <a:defRPr/>
            </a:lvl1pPr>
          </a:lstStyle>
          <a:p>
            <a:pPr>
              <a:defRPr/>
            </a:pPr>
            <a:fld id="{F9168CB8-64E8-4A17-9AA1-DC0C06686103}" type="slidenum">
              <a:rPr lang="en-US"/>
              <a:pPr>
                <a:defRPr/>
              </a:pPr>
              <a:t>‹#›</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642464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pPr fontAlgn="base">
              <a:spcAft>
                <a:spcPct val="0"/>
              </a:spcAft>
              <a:defRPr/>
            </a:pPr>
            <a:fld id="{CFA536BC-3ED5-4293-8323-16A4258B4A0B}" type="slidenum">
              <a:rPr lang="en-US" smtClean="0"/>
              <a:pPr fontAlgn="base">
                <a:spcAft>
                  <a:spcPct val="0"/>
                </a:spcAft>
                <a:defRPr/>
              </a:pPr>
              <a:t>‹#›</a:t>
            </a:fld>
            <a:endParaRPr lang="en-US" dirty="0"/>
          </a:p>
        </p:txBody>
      </p:sp>
      <p:sp>
        <p:nvSpPr>
          <p:cNvPr id="4" name="Footer Placeholder 3"/>
          <p:cNvSpPr>
            <a:spLocks noGrp="1"/>
          </p:cNvSpPr>
          <p:nvPr>
            <p:ph type="ftr" sz="quarter" idx="11"/>
          </p:nvPr>
        </p:nvSpPr>
        <p:spPr/>
        <p:txBody>
          <a:body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6" name="Text Placeholder 5"/>
          <p:cNvSpPr>
            <a:spLocks noGrp="1"/>
          </p:cNvSpPr>
          <p:nvPr>
            <p:ph type="body" sz="quarter" idx="12"/>
          </p:nvPr>
        </p:nvSpPr>
        <p:spPr>
          <a:xfrm>
            <a:off x="457200" y="533400"/>
            <a:ext cx="8458200" cy="533400"/>
          </a:xfrm>
        </p:spPr>
        <p:txBody>
          <a:bodyPr/>
          <a:lstStyle>
            <a:lvl1pPr marL="0" indent="0">
              <a:buNone/>
              <a:defRPr sz="3200" i="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1"/>
            <a:r>
              <a:rPr lang="en-US" dirty="0"/>
              <a:t>Click to edit Master text styles</a:t>
            </a:r>
          </a:p>
        </p:txBody>
      </p:sp>
      <p:sp>
        <p:nvSpPr>
          <p:cNvPr id="9" name="Text Placeholder 5"/>
          <p:cNvSpPr>
            <a:spLocks noGrp="1"/>
          </p:cNvSpPr>
          <p:nvPr>
            <p:ph type="body" sz="quarter" idx="14"/>
          </p:nvPr>
        </p:nvSpPr>
        <p:spPr>
          <a:xfrm>
            <a:off x="533400" y="1295400"/>
            <a:ext cx="8077200" cy="2209800"/>
          </a:xfrm>
        </p:spPr>
        <p:txBody>
          <a:bodyPr/>
          <a:lstStyle>
            <a:lvl1pPr marL="0" indent="0">
              <a:buNone/>
              <a:defRPr sz="3200" i="1">
                <a:solidFill>
                  <a:schemeClr val="accent6">
                    <a:lumMod val="50000"/>
                  </a:schemeClr>
                </a:solidFill>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369544949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7" Type="http://schemas.openxmlformats.org/officeDocument/2006/relationships/image" Target="../media/image12.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5.xml"/><Relationship Id="rId1" Type="http://schemas.openxmlformats.org/officeDocument/2006/relationships/slideLayout" Target="../slideLayouts/slideLayout7.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theme" Target="../theme/theme6.xml"/><Relationship Id="rId1" Type="http://schemas.openxmlformats.org/officeDocument/2006/relationships/slideLayout" Target="../slideLayouts/slideLayout8.xml"/><Relationship Id="rId5" Type="http://schemas.openxmlformats.org/officeDocument/2006/relationships/image" Target="../media/image15.png"/><Relationship Id="rId4" Type="http://schemas.openxmlformats.org/officeDocument/2006/relationships/image" Target="../media/image14.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theme" Target="../theme/theme7.xml"/><Relationship Id="rId1" Type="http://schemas.openxmlformats.org/officeDocument/2006/relationships/slideLayout" Target="../slideLayouts/slideLayout9.xml"/><Relationship Id="rId5" Type="http://schemas.openxmlformats.org/officeDocument/2006/relationships/image" Target="../media/image18.png"/><Relationship Id="rId4" Type="http://schemas.openxmlformats.org/officeDocument/2006/relationships/image" Target="../media/image1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484188"/>
            <a:ext cx="9144000" cy="6326187"/>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027" name="Picture 9"/>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 name="Slide Number Placeholder 1"/>
          <p:cNvSpPr>
            <a:spLocks noGrp="1"/>
          </p:cNvSpPr>
          <p:nvPr>
            <p:ph type="sldNum" sz="quarter" idx="4"/>
          </p:nvPr>
        </p:nvSpPr>
        <p:spPr>
          <a:xfrm>
            <a:off x="8521700" y="6484938"/>
            <a:ext cx="622300" cy="409575"/>
          </a:xfrm>
          <a:prstGeom prst="rect">
            <a:avLst/>
          </a:prstGeom>
          <a:noFill/>
        </p:spPr>
        <p:txBody>
          <a:bodyPr vert="horz" lIns="91440" tIns="45720" rIns="91440" bIns="45720" rtlCol="0" anchor="ctr"/>
          <a:lstStyle>
            <a:lvl1pPr algn="r">
              <a:buFontTx/>
              <a:buNone/>
              <a:defRPr sz="1200">
                <a:solidFill>
                  <a:schemeClr val="bg1"/>
                </a:solidFill>
              </a:defRPr>
            </a:lvl1pPr>
          </a:lstStyle>
          <a:p>
            <a:pPr fontAlgn="base">
              <a:spcBef>
                <a:spcPct val="20000"/>
              </a:spcBef>
              <a:spcAft>
                <a:spcPct val="0"/>
              </a:spcAft>
              <a:defRPr/>
            </a:pPr>
            <a:fld id="{C148E929-2C81-42BB-92FD-6CE3916FB07A}" type="slidenum">
              <a:rPr lang="en-US">
                <a:solidFill>
                  <a:srgbClr val="FFFFFF"/>
                </a:solidFill>
              </a:rPr>
              <a:pPr fontAlgn="base">
                <a:spcBef>
                  <a:spcPct val="20000"/>
                </a:spcBef>
                <a:spcAft>
                  <a:spcPct val="0"/>
                </a:spcAft>
                <a:defRPr/>
              </a:pPr>
              <a:t>‹#›</a:t>
            </a:fld>
            <a:endParaRPr lang="en-US" dirty="0">
              <a:solidFill>
                <a:srgbClr val="FFFFFF"/>
              </a:solidFill>
            </a:endParaRPr>
          </a:p>
        </p:txBody>
      </p:sp>
      <p:pic>
        <p:nvPicPr>
          <p:cNvPr id="1030" name="Picture 9"/>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9144000" cy="52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8" name="Content Placeholder 7"/>
          <p:cNvSpPr txBox="1">
            <a:spLocks/>
          </p:cNvSpPr>
          <p:nvPr userDrawn="1"/>
        </p:nvSpPr>
        <p:spPr>
          <a:xfrm>
            <a:off x="31750" y="766763"/>
            <a:ext cx="4540250" cy="203993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a:spcBef>
                <a:spcPts val="0"/>
              </a:spcBef>
              <a:buFontTx/>
              <a:buNone/>
              <a:defRPr/>
            </a:pPr>
            <a:endParaRPr lang="en-US" sz="2200" i="1"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032" name="Picture 17"/>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572000" y="150813"/>
            <a:ext cx="4572000" cy="3028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3" name="Footer Placeholder 2"/>
          <p:cNvSpPr>
            <a:spLocks noGrp="1"/>
          </p:cNvSpPr>
          <p:nvPr>
            <p:ph type="ftr" sz="quarter" idx="3"/>
          </p:nvPr>
        </p:nvSpPr>
        <p:spPr>
          <a:xfrm>
            <a:off x="0" y="6400800"/>
            <a:ext cx="8540750" cy="457200"/>
          </a:xfrm>
          <a:prstGeom prst="rect">
            <a:avLst/>
          </a:prstGeom>
          <a:noFill/>
        </p:spPr>
        <p:txBody>
          <a:bodyPr vert="horz" lIns="91440" tIns="45720" rIns="91440" bIns="45720" rtlCol="0" anchor="ctr"/>
          <a:lstStyle>
            <a:lvl1pPr algn="l">
              <a:buNone/>
              <a:defRPr sz="1000">
                <a:solidFill>
                  <a:schemeClr val="bg1"/>
                </a:solidFill>
                <a:cs typeface="Arial" pitchFamily="34" charset="0"/>
              </a:defRPr>
            </a:lvl1pPr>
          </a:lstStyle>
          <a:p>
            <a:pPr fontAlgn="base">
              <a:spcAft>
                <a:spcPct val="0"/>
              </a:spcAft>
              <a:defRPr/>
            </a:pPr>
            <a:r>
              <a:rPr lang="en-US" dirty="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130776066"/>
      </p:ext>
    </p:extLst>
  </p:cSld>
  <p:clrMap bg1="lt1" tx1="dk1" bg2="lt2" tx2="dk2" accent1="accent1" accent2="accent2" accent3="accent3" accent4="accent4" accent5="accent5" accent6="accent6" hlink="hlink" folHlink="folHlink"/>
  <p:sldLayoutIdLst>
    <p:sldLayoutId id="2147483661" r:id="rId1"/>
  </p:sldLayoutIdLst>
  <p:hf hdr="0" dt="0"/>
  <p:txStyles>
    <p:titleStyle>
      <a:lvl1pPr algn="l" rtl="0" eaLnBrk="0" fontAlgn="base" hangingPunct="0">
        <a:spcBef>
          <a:spcPct val="0"/>
        </a:spcBef>
        <a:spcAft>
          <a:spcPct val="0"/>
        </a:spcAft>
        <a:defRPr sz="4400">
          <a:solidFill>
            <a:schemeClr val="accent2"/>
          </a:solidFill>
          <a:latin typeface="+mj-lt"/>
          <a:ea typeface="+mj-ea"/>
          <a:cs typeface="+mj-cs"/>
        </a:defRPr>
      </a:lvl1pPr>
      <a:lvl2pPr algn="l" rtl="0" eaLnBrk="0" fontAlgn="base" hangingPunct="0">
        <a:spcBef>
          <a:spcPct val="0"/>
        </a:spcBef>
        <a:spcAft>
          <a:spcPct val="0"/>
        </a:spcAft>
        <a:defRPr sz="4400">
          <a:solidFill>
            <a:schemeClr val="accent2"/>
          </a:solidFill>
          <a:latin typeface="Sabon-Bold" charset="0"/>
        </a:defRPr>
      </a:lvl2pPr>
      <a:lvl3pPr algn="l" rtl="0" eaLnBrk="0" fontAlgn="base" hangingPunct="0">
        <a:spcBef>
          <a:spcPct val="0"/>
        </a:spcBef>
        <a:spcAft>
          <a:spcPct val="0"/>
        </a:spcAft>
        <a:defRPr sz="4400">
          <a:solidFill>
            <a:schemeClr val="accent2"/>
          </a:solidFill>
          <a:latin typeface="Sabon-Bold" charset="0"/>
        </a:defRPr>
      </a:lvl3pPr>
      <a:lvl4pPr algn="l" rtl="0" eaLnBrk="0" fontAlgn="base" hangingPunct="0">
        <a:spcBef>
          <a:spcPct val="0"/>
        </a:spcBef>
        <a:spcAft>
          <a:spcPct val="0"/>
        </a:spcAft>
        <a:defRPr sz="4400">
          <a:solidFill>
            <a:schemeClr val="accent2"/>
          </a:solidFill>
          <a:latin typeface="Sabon-Bold" charset="0"/>
        </a:defRPr>
      </a:lvl4pPr>
      <a:lvl5pPr algn="l" rtl="0" eaLnBrk="0" fontAlgn="base" hangingPunct="0">
        <a:spcBef>
          <a:spcPct val="0"/>
        </a:spcBef>
        <a:spcAft>
          <a:spcPct val="0"/>
        </a:spcAft>
        <a:defRPr sz="4400">
          <a:solidFill>
            <a:schemeClr val="accent2"/>
          </a:solidFill>
          <a:latin typeface="Sabon-Bold" charset="0"/>
        </a:defRPr>
      </a:lvl5pPr>
      <a:lvl6pPr marL="457200" algn="l" rtl="0" fontAlgn="base">
        <a:spcBef>
          <a:spcPct val="0"/>
        </a:spcBef>
        <a:spcAft>
          <a:spcPct val="0"/>
        </a:spcAft>
        <a:defRPr sz="4400">
          <a:solidFill>
            <a:schemeClr val="accent2"/>
          </a:solidFill>
          <a:latin typeface="Sabon-Bold" charset="0"/>
        </a:defRPr>
      </a:lvl6pPr>
      <a:lvl7pPr marL="914400" algn="l" rtl="0" fontAlgn="base">
        <a:spcBef>
          <a:spcPct val="0"/>
        </a:spcBef>
        <a:spcAft>
          <a:spcPct val="0"/>
        </a:spcAft>
        <a:defRPr sz="4400">
          <a:solidFill>
            <a:schemeClr val="accent2"/>
          </a:solidFill>
          <a:latin typeface="Sabon-Bold" charset="0"/>
        </a:defRPr>
      </a:lvl7pPr>
      <a:lvl8pPr marL="1371600" algn="l" rtl="0" fontAlgn="base">
        <a:spcBef>
          <a:spcPct val="0"/>
        </a:spcBef>
        <a:spcAft>
          <a:spcPct val="0"/>
        </a:spcAft>
        <a:defRPr sz="4400">
          <a:solidFill>
            <a:schemeClr val="accent2"/>
          </a:solidFill>
          <a:latin typeface="Sabon-Bold" charset="0"/>
        </a:defRPr>
      </a:lvl8pPr>
      <a:lvl9pPr marL="1828800" algn="l" rtl="0" fontAlgn="base">
        <a:spcBef>
          <a:spcPct val="0"/>
        </a:spcBef>
        <a:spcAft>
          <a:spcPct val="0"/>
        </a:spcAft>
        <a:defRPr sz="4400">
          <a:solidFill>
            <a:schemeClr val="accent2"/>
          </a:solidFill>
          <a:latin typeface="Sabon-Bold"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0" y="1"/>
            <a:ext cx="9144000" cy="6400799"/>
            <a:chOff x="0" y="1"/>
            <a:chExt cx="9144000" cy="6477001"/>
          </a:xfrm>
        </p:grpSpPr>
        <p:pic>
          <p:nvPicPr>
            <p:cNvPr id="1027"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066801"/>
              <a:ext cx="9144000" cy="54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2"/>
              <a:ext cx="285750"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rot="10800000">
              <a:off x="8858250" y="1"/>
              <a:ext cx="285750"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053" name="Rectangle 3"/>
          <p:cNvSpPr>
            <a:spLocks noGrp="1" noChangeAspect="1" noChangeArrowheads="1"/>
          </p:cNvSpPr>
          <p:nvPr>
            <p:ph type="title"/>
          </p:nvPr>
        </p:nvSpPr>
        <p:spPr bwMode="auto">
          <a:xfrm>
            <a:off x="258456" y="101600"/>
            <a:ext cx="8599794"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dirty="0"/>
              <a:t>Name </a:t>
            </a:r>
            <a:r>
              <a:rPr lang="en-US" altLang="en-US" dirty="0" err="1"/>
              <a:t>fgchmvb</a:t>
            </a:r>
            <a:r>
              <a:rPr lang="en-US" altLang="en-US" dirty="0"/>
              <a:t> </a:t>
            </a:r>
          </a:p>
        </p:txBody>
      </p:sp>
      <p:sp>
        <p:nvSpPr>
          <p:cNvPr id="3078" name="Rectangle 8"/>
          <p:cNvSpPr>
            <a:spLocks noGrp="1" noChangeArrowheads="1"/>
          </p:cNvSpPr>
          <p:nvPr>
            <p:ph type="body" idx="1"/>
          </p:nvPr>
        </p:nvSpPr>
        <p:spPr bwMode="auto">
          <a:xfrm>
            <a:off x="292912" y="1054100"/>
            <a:ext cx="8588375"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text </a:t>
            </a:r>
            <a:r>
              <a:rPr lang="en-US" altLang="en-US" dirty="0" err="1"/>
              <a:t>stClick</a:t>
            </a:r>
            <a:r>
              <a:rPr lang="en-US" altLang="en-US" dirty="0"/>
              <a:t> to edit Master </a:t>
            </a:r>
            <a:r>
              <a:rPr lang="en-US" altLang="en-US" dirty="0" err="1"/>
              <a:t>yles</a:t>
            </a:r>
            <a:endParaRPr lang="en-US" altLang="en-US" dirty="0"/>
          </a:p>
          <a:p>
            <a:pPr lvl="1"/>
            <a:r>
              <a:rPr lang="en-US" altLang="en-US" dirty="0"/>
              <a:t>Second level</a:t>
            </a:r>
          </a:p>
          <a:p>
            <a:pPr lvl="2"/>
            <a:r>
              <a:rPr lang="en-US" altLang="en-US" dirty="0" err="1"/>
              <a:t>Thirdlevel</a:t>
            </a:r>
            <a:endParaRPr lang="en-US" altLang="en-US" dirty="0"/>
          </a:p>
          <a:p>
            <a:pPr lvl="2"/>
            <a:r>
              <a:rPr lang="en-US" altLang="en-US" dirty="0"/>
              <a:t> Fourth level</a:t>
            </a:r>
          </a:p>
          <a:p>
            <a:pPr lvl="4"/>
            <a:r>
              <a:rPr lang="en-US" altLang="en-US" dirty="0"/>
              <a:t>Fifth level</a:t>
            </a:r>
          </a:p>
        </p:txBody>
      </p:sp>
      <p:sp>
        <p:nvSpPr>
          <p:cNvPr id="37898" name="Rectangle 10"/>
          <p:cNvSpPr>
            <a:spLocks noGrp="1" noChangeArrowheads="1"/>
          </p:cNvSpPr>
          <p:nvPr>
            <p:ph type="sldNum" sz="quarter" idx="4"/>
          </p:nvPr>
        </p:nvSpPr>
        <p:spPr bwMode="auto">
          <a:xfrm>
            <a:off x="8618538" y="6470650"/>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1"/>
            <a:ext cx="8605838" cy="457200"/>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977070386"/>
      </p:ext>
    </p:extLst>
  </p:cSld>
  <p:clrMap bg1="lt1" tx1="dk1" bg2="lt2" tx2="dk2" accent1="accent1" accent2="accent2" accent3="accent3" accent4="accent4" accent5="accent5" accent6="accent6" hlink="hlink" folHlink="folHlink"/>
  <p:sldLayoutIdLst>
    <p:sldLayoutId id="2147483681" r:id="rId1"/>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8">
                                            <p:txEl>
                                              <p:pRg st="0" end="0"/>
                                            </p:txEl>
                                          </p:spTgt>
                                        </p:tgtEl>
                                        <p:attrNameLst>
                                          <p:attrName>style.visibility</p:attrName>
                                        </p:attrNameLst>
                                      </p:cBhvr>
                                      <p:to>
                                        <p:strVal val="visible"/>
                                      </p:to>
                                    </p:set>
                                    <p:animEffect transition="in" filter="wipe(left)">
                                      <p:cBhvr>
                                        <p:cTn id="7" dur="500"/>
                                        <p:tgtEl>
                                          <p:spTgt spid="3078">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8">
                                            <p:txEl>
                                              <p:pRg st="1" end="1"/>
                                            </p:txEl>
                                          </p:spTgt>
                                        </p:tgtEl>
                                        <p:attrNameLst>
                                          <p:attrName>style.visibility</p:attrName>
                                        </p:attrNameLst>
                                      </p:cBhvr>
                                      <p:to>
                                        <p:strVal val="visible"/>
                                      </p:to>
                                    </p:set>
                                    <p:animEffect transition="in" filter="wipe(left)">
                                      <p:cBhvr>
                                        <p:cTn id="11" dur="500"/>
                                        <p:tgtEl>
                                          <p:spTgt spid="3078">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78">
                                            <p:txEl>
                                              <p:pRg st="2" end="2"/>
                                            </p:txEl>
                                          </p:spTgt>
                                        </p:tgtEl>
                                        <p:attrNameLst>
                                          <p:attrName>style.visibility</p:attrName>
                                        </p:attrNameLst>
                                      </p:cBhvr>
                                      <p:to>
                                        <p:strVal val="visible"/>
                                      </p:to>
                                    </p:set>
                                    <p:animEffect transition="in" filter="wipe(left)">
                                      <p:cBhvr>
                                        <p:cTn id="15" dur="500"/>
                                        <p:tgtEl>
                                          <p:spTgt spid="3078">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078">
                                            <p:txEl>
                                              <p:pRg st="3" end="3"/>
                                            </p:txEl>
                                          </p:spTgt>
                                        </p:tgtEl>
                                        <p:attrNameLst>
                                          <p:attrName>style.visibility</p:attrName>
                                        </p:attrNameLst>
                                      </p:cBhvr>
                                      <p:to>
                                        <p:strVal val="visible"/>
                                      </p:to>
                                    </p:set>
                                    <p:animEffect transition="in" filter="wipe(left)">
                                      <p:cBhvr>
                                        <p:cTn id="19" dur="500"/>
                                        <p:tgtEl>
                                          <p:spTgt spid="3078">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078">
                                            <p:txEl>
                                              <p:pRg st="4" end="4"/>
                                            </p:txEl>
                                          </p:spTgt>
                                        </p:tgtEl>
                                        <p:attrNameLst>
                                          <p:attrName>style.visibility</p:attrName>
                                        </p:attrNameLst>
                                      </p:cBhvr>
                                      <p:to>
                                        <p:strVal val="visible"/>
                                      </p:to>
                                    </p:set>
                                    <p:animEffect transition="in" filter="wipe(left)">
                                      <p:cBhvr>
                                        <p:cTn id="23" dur="500"/>
                                        <p:tgtEl>
                                          <p:spTgt spid="30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build="p">
        <p:tmplLst>
          <p:tmpl lvl="1">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Lst>
      </p:bldP>
    </p:bldLst>
  </p:timing>
  <p:hf hdr="0" dt="0"/>
  <p:txStyles>
    <p:titleStyle>
      <a:lvl1pPr algn="ctr" rtl="0" eaLnBrk="0" fontAlgn="base" hangingPunct="0">
        <a:spcBef>
          <a:spcPct val="0"/>
        </a:spcBef>
        <a:spcAft>
          <a:spcPct val="0"/>
        </a:spcAft>
        <a:defRPr sz="3600">
          <a:solidFill>
            <a:srgbClr val="005EA4"/>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chemeClr val="tx2"/>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2"/>
          </a:solidFill>
          <a:latin typeface="+mn-lt"/>
        </a:defRPr>
      </a:lvl2pPr>
      <a:lvl3pPr marL="1143000" indent="-228600" algn="l" rtl="0" eaLnBrk="0" fontAlgn="base" hangingPunct="0">
        <a:spcBef>
          <a:spcPct val="20000"/>
        </a:spcBef>
        <a:spcAft>
          <a:spcPct val="0"/>
        </a:spcAft>
        <a:buSzPct val="90000"/>
        <a:buChar char="•"/>
        <a:defRPr sz="2800">
          <a:solidFill>
            <a:schemeClr val="tx2"/>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2"/>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0" y="0"/>
            <a:ext cx="1375484" cy="10372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1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7163" y="941388"/>
            <a:ext cx="882967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052" name="Picture 1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7163" y="6248400"/>
            <a:ext cx="882967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053" name="Rectangle 3"/>
          <p:cNvSpPr>
            <a:spLocks noGrp="1" noChangeAspect="1" noChangeArrowheads="1"/>
          </p:cNvSpPr>
          <p:nvPr>
            <p:ph type="title"/>
          </p:nvPr>
        </p:nvSpPr>
        <p:spPr bwMode="auto">
          <a:xfrm>
            <a:off x="1324303" y="77788"/>
            <a:ext cx="7819697"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a:t>Name fgchmvb </a:t>
            </a:r>
          </a:p>
        </p:txBody>
      </p:sp>
      <p:sp>
        <p:nvSpPr>
          <p:cNvPr id="3078" name="Rectangle 8"/>
          <p:cNvSpPr>
            <a:spLocks noGrp="1" noChangeArrowheads="1"/>
          </p:cNvSpPr>
          <p:nvPr>
            <p:ph type="body" idx="1"/>
          </p:nvPr>
        </p:nvSpPr>
        <p:spPr bwMode="auto">
          <a:xfrm>
            <a:off x="277813" y="1025525"/>
            <a:ext cx="8588375"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text </a:t>
            </a:r>
            <a:r>
              <a:rPr lang="en-US" altLang="en-US" dirty="0" err="1"/>
              <a:t>stClick</a:t>
            </a:r>
            <a:r>
              <a:rPr lang="en-US" altLang="en-US" dirty="0"/>
              <a:t> to edit Master </a:t>
            </a:r>
            <a:r>
              <a:rPr lang="en-US" altLang="en-US" dirty="0" err="1"/>
              <a:t>yles</a:t>
            </a:r>
            <a:endParaRPr lang="en-US" altLang="en-US" dirty="0"/>
          </a:p>
          <a:p>
            <a:pPr lvl="1"/>
            <a:r>
              <a:rPr lang="en-US" altLang="en-US" dirty="0"/>
              <a:t>Second level</a:t>
            </a:r>
          </a:p>
          <a:p>
            <a:pPr lvl="2"/>
            <a:r>
              <a:rPr lang="en-US" altLang="en-US" dirty="0" err="1"/>
              <a:t>Thirdlevel</a:t>
            </a:r>
            <a:endParaRPr lang="en-US" altLang="en-US" dirty="0"/>
          </a:p>
          <a:p>
            <a:pPr lvl="2"/>
            <a:r>
              <a:rPr lang="en-US" altLang="en-US" dirty="0"/>
              <a:t> Fourth level</a:t>
            </a:r>
          </a:p>
          <a:p>
            <a:pPr lvl="4"/>
            <a:r>
              <a:rPr lang="en-US" altLang="en-US" dirty="0"/>
              <a:t>Fifth level</a:t>
            </a:r>
          </a:p>
        </p:txBody>
      </p:sp>
      <p:sp>
        <p:nvSpPr>
          <p:cNvPr id="37898" name="Rectangle 10"/>
          <p:cNvSpPr>
            <a:spLocks noGrp="1" noChangeArrowheads="1"/>
          </p:cNvSpPr>
          <p:nvPr>
            <p:ph type="sldNum" sz="quarter" idx="4"/>
          </p:nvPr>
        </p:nvSpPr>
        <p:spPr bwMode="auto">
          <a:xfrm>
            <a:off x="8618538" y="6423025"/>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359857"/>
            <a:ext cx="8605838" cy="498143"/>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024080141"/>
      </p:ext>
    </p:extLst>
  </p:cSld>
  <p:clrMap bg1="lt1" tx1="dk1" bg2="lt2" tx2="dk2" accent1="accent1" accent2="accent2" accent3="accent3" accent4="accent4" accent5="accent5" accent6="accent6" hlink="hlink" folHlink="folHlink"/>
  <p:sldLayoutIdLst>
    <p:sldLayoutId id="2147483664" r:id="rId1"/>
    <p:sldLayoutId id="2147483674" r:id="rId2"/>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8">
                                            <p:txEl>
                                              <p:pRg st="0" end="0"/>
                                            </p:txEl>
                                          </p:spTgt>
                                        </p:tgtEl>
                                        <p:attrNameLst>
                                          <p:attrName>style.visibility</p:attrName>
                                        </p:attrNameLst>
                                      </p:cBhvr>
                                      <p:to>
                                        <p:strVal val="visible"/>
                                      </p:to>
                                    </p:set>
                                    <p:animEffect transition="in" filter="wipe(left)">
                                      <p:cBhvr>
                                        <p:cTn id="7" dur="500"/>
                                        <p:tgtEl>
                                          <p:spTgt spid="3078">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8">
                                            <p:txEl>
                                              <p:pRg st="1" end="1"/>
                                            </p:txEl>
                                          </p:spTgt>
                                        </p:tgtEl>
                                        <p:attrNameLst>
                                          <p:attrName>style.visibility</p:attrName>
                                        </p:attrNameLst>
                                      </p:cBhvr>
                                      <p:to>
                                        <p:strVal val="visible"/>
                                      </p:to>
                                    </p:set>
                                    <p:animEffect transition="in" filter="wipe(left)">
                                      <p:cBhvr>
                                        <p:cTn id="11" dur="500"/>
                                        <p:tgtEl>
                                          <p:spTgt spid="3078">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78">
                                            <p:txEl>
                                              <p:pRg st="2" end="2"/>
                                            </p:txEl>
                                          </p:spTgt>
                                        </p:tgtEl>
                                        <p:attrNameLst>
                                          <p:attrName>style.visibility</p:attrName>
                                        </p:attrNameLst>
                                      </p:cBhvr>
                                      <p:to>
                                        <p:strVal val="visible"/>
                                      </p:to>
                                    </p:set>
                                    <p:animEffect transition="in" filter="wipe(left)">
                                      <p:cBhvr>
                                        <p:cTn id="15" dur="500"/>
                                        <p:tgtEl>
                                          <p:spTgt spid="3078">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078">
                                            <p:txEl>
                                              <p:pRg st="3" end="3"/>
                                            </p:txEl>
                                          </p:spTgt>
                                        </p:tgtEl>
                                        <p:attrNameLst>
                                          <p:attrName>style.visibility</p:attrName>
                                        </p:attrNameLst>
                                      </p:cBhvr>
                                      <p:to>
                                        <p:strVal val="visible"/>
                                      </p:to>
                                    </p:set>
                                    <p:animEffect transition="in" filter="wipe(left)">
                                      <p:cBhvr>
                                        <p:cTn id="19" dur="500"/>
                                        <p:tgtEl>
                                          <p:spTgt spid="3078">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078">
                                            <p:txEl>
                                              <p:pRg st="4" end="4"/>
                                            </p:txEl>
                                          </p:spTgt>
                                        </p:tgtEl>
                                        <p:attrNameLst>
                                          <p:attrName>style.visibility</p:attrName>
                                        </p:attrNameLst>
                                      </p:cBhvr>
                                      <p:to>
                                        <p:strVal val="visible"/>
                                      </p:to>
                                    </p:set>
                                    <p:animEffect transition="in" filter="wipe(left)">
                                      <p:cBhvr>
                                        <p:cTn id="23" dur="500"/>
                                        <p:tgtEl>
                                          <p:spTgt spid="30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build="p">
        <p:tmplLst>
          <p:tmpl lvl="1">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Lst>
      </p:bldP>
    </p:bldLst>
  </p:timing>
  <p:hf hdr="0" dt="0"/>
  <p:txStyles>
    <p:titleStyle>
      <a:lvl1pPr algn="ctr" rtl="0" eaLnBrk="0" fontAlgn="base" hangingPunct="0">
        <a:spcBef>
          <a:spcPct val="0"/>
        </a:spcBef>
        <a:spcAft>
          <a:spcPct val="0"/>
        </a:spcAft>
        <a:defRPr sz="4000">
          <a:solidFill>
            <a:srgbClr val="AE1221"/>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005EA4"/>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1"/>
          </a:solidFill>
          <a:latin typeface="+mn-lt"/>
        </a:defRPr>
      </a:lvl2pPr>
      <a:lvl3pPr marL="1143000" indent="-228600" algn="l" rtl="0" eaLnBrk="0" fontAlgn="base" hangingPunct="0">
        <a:spcBef>
          <a:spcPct val="20000"/>
        </a:spcBef>
        <a:spcAft>
          <a:spcPct val="0"/>
        </a:spcAft>
        <a:buSzPct val="90000"/>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0" y="1"/>
            <a:ext cx="9144000" cy="6542704"/>
            <a:chOff x="0" y="1"/>
            <a:chExt cx="9144000" cy="6542704"/>
          </a:xfrm>
        </p:grpSpPr>
        <p:pic>
          <p:nvPicPr>
            <p:cNvPr id="3074" name="Picture 13"/>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09550" y="487363"/>
              <a:ext cx="8591550" cy="5653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80" name="Picture 1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801100" y="436563"/>
              <a:ext cx="342900" cy="605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81" name="Picture 1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6141067"/>
              <a:ext cx="9144000" cy="401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75" name="Picture 1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328" y="1"/>
              <a:ext cx="247650" cy="6542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grpSp>
      <p:sp>
        <p:nvSpPr>
          <p:cNvPr id="3076" name="Rectangle 2"/>
          <p:cNvSpPr>
            <a:spLocks noGrp="1" noChangeAspect="1" noChangeArrowheads="1"/>
          </p:cNvSpPr>
          <p:nvPr>
            <p:ph type="title"/>
          </p:nvPr>
        </p:nvSpPr>
        <p:spPr bwMode="auto">
          <a:xfrm>
            <a:off x="209550" y="0"/>
            <a:ext cx="877093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Figure 1</a:t>
            </a:r>
          </a:p>
        </p:txBody>
      </p:sp>
      <p:sp>
        <p:nvSpPr>
          <p:cNvPr id="3077" name="Rectangle 3"/>
          <p:cNvSpPr>
            <a:spLocks noGrp="1" noChangeArrowheads="1"/>
          </p:cNvSpPr>
          <p:nvPr>
            <p:ph type="body" idx="1"/>
          </p:nvPr>
        </p:nvSpPr>
        <p:spPr bwMode="auto">
          <a:xfrm>
            <a:off x="414338" y="1600200"/>
            <a:ext cx="3657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Text</a:t>
            </a:r>
          </a:p>
        </p:txBody>
      </p:sp>
      <p:sp>
        <p:nvSpPr>
          <p:cNvPr id="185357" name="Rectangle 13"/>
          <p:cNvSpPr>
            <a:spLocks noGrp="1" noChangeArrowheads="1"/>
          </p:cNvSpPr>
          <p:nvPr>
            <p:ph type="sldNum" sz="quarter" idx="4"/>
          </p:nvPr>
        </p:nvSpPr>
        <p:spPr bwMode="auto">
          <a:xfrm>
            <a:off x="8618538" y="6473825"/>
            <a:ext cx="520700" cy="379413"/>
          </a:xfrm>
          <a:prstGeom prst="rect">
            <a:avLst/>
          </a:prstGeom>
          <a:noFill/>
          <a:ln w="19050">
            <a:noFill/>
            <a:prstDash val="sysDash"/>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5E12E99D-42F8-4B90-BC1F-2FD222301686}"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0"/>
            <a:ext cx="8615363" cy="516114"/>
          </a:xfrm>
          <a:prstGeom prst="rect">
            <a:avLst/>
          </a:prstGeom>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grpSp>
        <p:nvGrpSpPr>
          <p:cNvPr id="11" name="Group 10"/>
          <p:cNvGrpSpPr/>
          <p:nvPr userDrawn="1"/>
        </p:nvGrpSpPr>
        <p:grpSpPr>
          <a:xfrm>
            <a:off x="90539" y="77773"/>
            <a:ext cx="8929618" cy="6297167"/>
            <a:chOff x="90539" y="77773"/>
            <a:chExt cx="8929618" cy="6297167"/>
          </a:xfrm>
        </p:grpSpPr>
        <p:grpSp>
          <p:nvGrpSpPr>
            <p:cNvPr id="12" name="Group 11"/>
            <p:cNvGrpSpPr/>
            <p:nvPr userDrawn="1"/>
          </p:nvGrpSpPr>
          <p:grpSpPr>
            <a:xfrm>
              <a:off x="90539" y="77773"/>
              <a:ext cx="2075718" cy="583326"/>
              <a:chOff x="90539" y="77773"/>
              <a:chExt cx="2075718" cy="583326"/>
            </a:xfrm>
          </p:grpSpPr>
          <p:cxnSp>
            <p:nvCxnSpPr>
              <p:cNvPr id="16" name="Straight Connector 15"/>
              <p:cNvCxnSpPr/>
              <p:nvPr userDrawn="1"/>
            </p:nvCxnSpPr>
            <p:spPr bwMode="auto">
              <a:xfrm>
                <a:off x="90539" y="536628"/>
                <a:ext cx="2075718" cy="0"/>
              </a:xfrm>
              <a:prstGeom prst="line">
                <a:avLst/>
              </a:prstGeom>
              <a:noFill/>
              <a:ln w="28575" cap="flat" cmpd="sng" algn="ctr">
                <a:solidFill>
                  <a:srgbClr val="074866"/>
                </a:solidFill>
                <a:prstDash val="solid"/>
                <a:round/>
                <a:headEnd type="none" w="med" len="med"/>
                <a:tailEnd type="none" w="med" len="med"/>
              </a:ln>
              <a:effectLst/>
            </p:spPr>
          </p:cxnSp>
          <p:cxnSp>
            <p:nvCxnSpPr>
              <p:cNvPr id="17" name="Straight Connector 16"/>
              <p:cNvCxnSpPr/>
              <p:nvPr userDrawn="1"/>
            </p:nvCxnSpPr>
            <p:spPr bwMode="auto">
              <a:xfrm flipV="1">
                <a:off x="202361" y="77773"/>
                <a:ext cx="0" cy="583326"/>
              </a:xfrm>
              <a:prstGeom prst="line">
                <a:avLst/>
              </a:prstGeom>
              <a:noFill/>
              <a:ln w="28575" cap="flat" cmpd="sng" algn="ctr">
                <a:solidFill>
                  <a:srgbClr val="074866"/>
                </a:solidFill>
                <a:prstDash val="solid"/>
                <a:round/>
                <a:headEnd type="none" w="med" len="med"/>
                <a:tailEnd type="none" w="med" len="med"/>
              </a:ln>
              <a:effectLst/>
            </p:spPr>
          </p:cxnSp>
        </p:grpSp>
        <p:grpSp>
          <p:nvGrpSpPr>
            <p:cNvPr id="13" name="Group 12"/>
            <p:cNvGrpSpPr/>
            <p:nvPr userDrawn="1"/>
          </p:nvGrpSpPr>
          <p:grpSpPr>
            <a:xfrm>
              <a:off x="8187163" y="6011640"/>
              <a:ext cx="832994" cy="363300"/>
              <a:chOff x="8187163" y="6011640"/>
              <a:chExt cx="832994" cy="363300"/>
            </a:xfrm>
          </p:grpSpPr>
          <p:cxnSp>
            <p:nvCxnSpPr>
              <p:cNvPr id="14" name="Straight Connector 13"/>
              <p:cNvCxnSpPr/>
              <p:nvPr userDrawn="1"/>
            </p:nvCxnSpPr>
            <p:spPr bwMode="auto">
              <a:xfrm>
                <a:off x="8187163" y="6292878"/>
                <a:ext cx="832994" cy="1"/>
              </a:xfrm>
              <a:prstGeom prst="line">
                <a:avLst/>
              </a:prstGeom>
              <a:noFill/>
              <a:ln w="28575" cap="flat" cmpd="sng" algn="ctr">
                <a:solidFill>
                  <a:srgbClr val="074866"/>
                </a:solidFill>
                <a:prstDash val="solid"/>
                <a:round/>
                <a:headEnd type="none" w="med" len="med"/>
                <a:tailEnd type="none" w="med" len="med"/>
              </a:ln>
              <a:effectLst/>
            </p:spPr>
          </p:cxnSp>
          <p:cxnSp>
            <p:nvCxnSpPr>
              <p:cNvPr id="15" name="Straight Connector 14"/>
              <p:cNvCxnSpPr/>
              <p:nvPr userDrawn="1"/>
            </p:nvCxnSpPr>
            <p:spPr bwMode="auto">
              <a:xfrm>
                <a:off x="8942003" y="6011640"/>
                <a:ext cx="0" cy="363300"/>
              </a:xfrm>
              <a:prstGeom prst="line">
                <a:avLst/>
              </a:prstGeom>
              <a:noFill/>
              <a:ln w="28575" cap="flat" cmpd="sng" algn="ctr">
                <a:solidFill>
                  <a:srgbClr val="074866"/>
                </a:solidFill>
                <a:prstDash val="solid"/>
                <a:round/>
                <a:headEnd type="none" w="med" len="med"/>
                <a:tailEnd type="none" w="med" len="med"/>
              </a:ln>
              <a:effectLst/>
            </p:spPr>
          </p:cxnSp>
        </p:grpSp>
      </p:grpSp>
    </p:spTree>
    <p:extLst>
      <p:ext uri="{BB962C8B-B14F-4D97-AF65-F5344CB8AC3E}">
        <p14:creationId xmlns:p14="http://schemas.microsoft.com/office/powerpoint/2010/main" val="3318089468"/>
      </p:ext>
    </p:extLst>
  </p:cSld>
  <p:clrMap bg1="lt1" tx1="dk1" bg2="lt2" tx2="dk2" accent1="accent1" accent2="accent2" accent3="accent3" accent4="accent4" accent5="accent5" accent6="accent6" hlink="hlink" folHlink="folHlink"/>
  <p:sldLayoutIdLst>
    <p:sldLayoutId id="2147483666" r:id="rId1"/>
    <p:sldLayoutId id="2147483682" r:id="rId2"/>
  </p:sldLayoutIdLst>
  <p:hf hdr="0" dt="0"/>
  <p:txStyles>
    <p:titleStyle>
      <a:lvl1pPr algn="ctr" rtl="0" eaLnBrk="0" fontAlgn="base" hangingPunct="0">
        <a:spcBef>
          <a:spcPct val="0"/>
        </a:spcBef>
        <a:spcAft>
          <a:spcPct val="0"/>
        </a:spcAft>
        <a:defRPr sz="3300">
          <a:solidFill>
            <a:srgbClr val="0D0D0D"/>
          </a:solidFill>
          <a:latin typeface="+mj-lt"/>
          <a:ea typeface="+mj-ea"/>
          <a:cs typeface="+mj-cs"/>
        </a:defRPr>
      </a:lvl1pPr>
      <a:lvl2pPr algn="ctr" rtl="0" eaLnBrk="0" fontAlgn="base" hangingPunct="0">
        <a:spcBef>
          <a:spcPct val="0"/>
        </a:spcBef>
        <a:spcAft>
          <a:spcPct val="0"/>
        </a:spcAft>
        <a:defRPr sz="3300">
          <a:solidFill>
            <a:srgbClr val="0D0D0D"/>
          </a:solidFill>
          <a:latin typeface="Arial" pitchFamily="34" charset="0"/>
        </a:defRPr>
      </a:lvl2pPr>
      <a:lvl3pPr algn="ctr" rtl="0" eaLnBrk="0" fontAlgn="base" hangingPunct="0">
        <a:spcBef>
          <a:spcPct val="0"/>
        </a:spcBef>
        <a:spcAft>
          <a:spcPct val="0"/>
        </a:spcAft>
        <a:defRPr sz="3300">
          <a:solidFill>
            <a:srgbClr val="0D0D0D"/>
          </a:solidFill>
          <a:latin typeface="Arial" pitchFamily="34" charset="0"/>
        </a:defRPr>
      </a:lvl3pPr>
      <a:lvl4pPr algn="ctr" rtl="0" eaLnBrk="0" fontAlgn="base" hangingPunct="0">
        <a:spcBef>
          <a:spcPct val="0"/>
        </a:spcBef>
        <a:spcAft>
          <a:spcPct val="0"/>
        </a:spcAft>
        <a:defRPr sz="3300">
          <a:solidFill>
            <a:srgbClr val="0D0D0D"/>
          </a:solidFill>
          <a:latin typeface="Arial" pitchFamily="34" charset="0"/>
        </a:defRPr>
      </a:lvl4pPr>
      <a:lvl5pPr algn="ctr" rtl="0" eaLnBrk="0" fontAlgn="base" hangingPunct="0">
        <a:spcBef>
          <a:spcPct val="0"/>
        </a:spcBef>
        <a:spcAft>
          <a:spcPct val="0"/>
        </a:spcAft>
        <a:defRPr sz="3300">
          <a:solidFill>
            <a:srgbClr val="0D0D0D"/>
          </a:solidFill>
          <a:latin typeface="Arial" pitchFamily="34" charset="0"/>
        </a:defRPr>
      </a:lvl5pPr>
      <a:lvl6pPr marL="457200" algn="l" rtl="0" fontAlgn="base">
        <a:spcBef>
          <a:spcPct val="0"/>
        </a:spcBef>
        <a:spcAft>
          <a:spcPct val="0"/>
        </a:spcAft>
        <a:defRPr sz="3400">
          <a:solidFill>
            <a:srgbClr val="660066"/>
          </a:solidFill>
          <a:latin typeface="Arial" pitchFamily="34" charset="0"/>
        </a:defRPr>
      </a:lvl6pPr>
      <a:lvl7pPr marL="914400" algn="l" rtl="0" fontAlgn="base">
        <a:spcBef>
          <a:spcPct val="0"/>
        </a:spcBef>
        <a:spcAft>
          <a:spcPct val="0"/>
        </a:spcAft>
        <a:defRPr sz="3400">
          <a:solidFill>
            <a:srgbClr val="660066"/>
          </a:solidFill>
          <a:latin typeface="Arial" pitchFamily="34" charset="0"/>
        </a:defRPr>
      </a:lvl7pPr>
      <a:lvl8pPr marL="1371600" algn="l" rtl="0" fontAlgn="base">
        <a:spcBef>
          <a:spcPct val="0"/>
        </a:spcBef>
        <a:spcAft>
          <a:spcPct val="0"/>
        </a:spcAft>
        <a:defRPr sz="3400">
          <a:solidFill>
            <a:srgbClr val="660066"/>
          </a:solidFill>
          <a:latin typeface="Arial" pitchFamily="34" charset="0"/>
        </a:defRPr>
      </a:lvl8pPr>
      <a:lvl9pPr marL="1828800" algn="l" rtl="0" fontAlgn="base">
        <a:spcBef>
          <a:spcPct val="0"/>
        </a:spcBef>
        <a:spcAft>
          <a:spcPct val="0"/>
        </a:spcAft>
        <a:defRPr sz="3400">
          <a:solidFill>
            <a:srgbClr val="660066"/>
          </a:solidFill>
          <a:latin typeface="Arial" pitchFamily="34" charset="0"/>
        </a:defRPr>
      </a:lvl9pPr>
    </p:titleStyle>
    <p:bodyStyle>
      <a:lvl1pPr marL="342900" indent="-342900" algn="l" rtl="0" eaLnBrk="0" fontAlgn="base" hangingPunct="0">
        <a:spcBef>
          <a:spcPct val="20000"/>
        </a:spcBef>
        <a:spcAft>
          <a:spcPct val="0"/>
        </a:spcAft>
        <a:defRPr>
          <a:solidFill>
            <a:schemeClr val="tx1"/>
          </a:solidFill>
          <a:latin typeface="+mn-lt"/>
          <a:ea typeface="+mn-ea"/>
          <a:cs typeface="+mn-cs"/>
        </a:defRPr>
      </a:lvl1pPr>
      <a:lvl2pPr marL="742950" indent="-285750" algn="l" rtl="0" eaLnBrk="0" fontAlgn="base" hangingPunct="0">
        <a:spcBef>
          <a:spcPct val="20000"/>
        </a:spcBef>
        <a:spcAft>
          <a:spcPct val="0"/>
        </a:spcAft>
        <a:defRPr>
          <a:solidFill>
            <a:schemeClr val="tx1"/>
          </a:solidFill>
          <a:latin typeface="+mn-lt"/>
        </a:defRPr>
      </a:lvl2pPr>
      <a:lvl3pPr marL="1143000" indent="-228600" algn="l" rtl="0" eaLnBrk="0" fontAlgn="base" hangingPunct="0">
        <a:spcBef>
          <a:spcPct val="20000"/>
        </a:spcBef>
        <a:spcAft>
          <a:spcPct val="0"/>
        </a:spcAft>
        <a:defRPr>
          <a:solidFill>
            <a:schemeClr val="tx1"/>
          </a:solidFill>
          <a:latin typeface="+mn-lt"/>
        </a:defRPr>
      </a:lvl3pPr>
      <a:lvl4pPr marL="1600200" indent="-228600" algn="l" rtl="0" eaLnBrk="0" fontAlgn="base" hangingPunct="0">
        <a:spcBef>
          <a:spcPct val="20000"/>
        </a:spcBef>
        <a:spcAft>
          <a:spcPct val="0"/>
        </a:spcAft>
        <a:defRPr>
          <a:solidFill>
            <a:schemeClr val="tx1"/>
          </a:solidFill>
          <a:latin typeface="+mn-lt"/>
        </a:defRPr>
      </a:lvl4pPr>
      <a:lvl5pPr marL="2057400" indent="-228600" algn="l" rtl="0" eaLnBrk="0" fontAlgn="base" hangingPunct="0">
        <a:spcBef>
          <a:spcPct val="20000"/>
        </a:spcBef>
        <a:spcAft>
          <a:spcPct val="0"/>
        </a:spcAft>
        <a:defRPr>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1" name="Picture 1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2647949" y="3409951"/>
            <a:ext cx="5638800"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053" name="Rectangle 3"/>
          <p:cNvSpPr>
            <a:spLocks noGrp="1" noChangeAspect="1" noChangeArrowheads="1"/>
          </p:cNvSpPr>
          <p:nvPr>
            <p:ph type="title"/>
          </p:nvPr>
        </p:nvSpPr>
        <p:spPr bwMode="auto">
          <a:xfrm>
            <a:off x="76201" y="77788"/>
            <a:ext cx="906780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dirty="0"/>
              <a:t>Name </a:t>
            </a:r>
            <a:r>
              <a:rPr lang="en-US" altLang="en-US" dirty="0" err="1"/>
              <a:t>fgchmvb</a:t>
            </a:r>
            <a:r>
              <a:rPr lang="en-US" altLang="en-US" dirty="0"/>
              <a:t> </a:t>
            </a:r>
          </a:p>
        </p:txBody>
      </p:sp>
      <p:sp>
        <p:nvSpPr>
          <p:cNvPr id="37898" name="Rectangle 10"/>
          <p:cNvSpPr>
            <a:spLocks noGrp="1" noChangeArrowheads="1"/>
          </p:cNvSpPr>
          <p:nvPr>
            <p:ph type="sldNum" sz="quarter" idx="4"/>
          </p:nvPr>
        </p:nvSpPr>
        <p:spPr bwMode="auto">
          <a:xfrm>
            <a:off x="8618538" y="6470650"/>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324601"/>
            <a:ext cx="8605838" cy="533400"/>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pic>
        <p:nvPicPr>
          <p:cNvPr id="9" name="Picture 1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5400000">
            <a:off x="6191250" y="3409951"/>
            <a:ext cx="5638800"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 name="Text Placeholder 1"/>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57325678"/>
      </p:ext>
    </p:extLst>
  </p:cSld>
  <p:clrMap bg1="lt1" tx1="dk1" bg2="lt2" tx2="dk2" accent1="accent1" accent2="accent2" accent3="accent3" accent4="accent4" accent5="accent5" accent6="accent6" hlink="hlink" folHlink="folHlink"/>
  <p:sldLayoutIdLst>
    <p:sldLayoutId id="2147483679" r:id="rId1"/>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500"/>
                                        <p:tgtEl>
                                          <p:spTgt spid="2">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500"/>
                                        <p:tgtEl>
                                          <p:spTgt spid="2">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wipe(left)">
                                      <p:cBhvr>
                                        <p:cTn id="19" dur="500"/>
                                        <p:tgtEl>
                                          <p:spTgt spid="2">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wipe(left)">
                                      <p:cBhvr>
                                        <p:cTn id="2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Lst>
      </p:bldP>
    </p:bldLst>
  </p:timing>
  <p:hf hdr="0" dt="0"/>
  <p:txStyles>
    <p:titleStyle>
      <a:lvl1pPr algn="ctr" rtl="0" eaLnBrk="0" fontAlgn="base" hangingPunct="0">
        <a:spcBef>
          <a:spcPct val="0"/>
        </a:spcBef>
        <a:spcAft>
          <a:spcPct val="0"/>
        </a:spcAft>
        <a:defRPr sz="4000">
          <a:solidFill>
            <a:schemeClr val="accent6">
              <a:lumMod val="50000"/>
            </a:schemeClr>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005EA4"/>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1"/>
          </a:solidFill>
          <a:latin typeface="+mn-lt"/>
        </a:defRPr>
      </a:lvl2pPr>
      <a:lvl3pPr marL="1143000" indent="-228600" algn="l" rtl="0" eaLnBrk="0" fontAlgn="base" hangingPunct="0">
        <a:spcBef>
          <a:spcPct val="20000"/>
        </a:spcBef>
        <a:spcAft>
          <a:spcPct val="0"/>
        </a:spcAft>
        <a:buSzPct val="90000"/>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spect="1" noChangeArrowheads="1"/>
          </p:cNvSpPr>
          <p:nvPr>
            <p:ph type="title"/>
          </p:nvPr>
        </p:nvSpPr>
        <p:spPr bwMode="auto">
          <a:xfrm>
            <a:off x="506413" y="0"/>
            <a:ext cx="84502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Master case-study #2</a:t>
            </a:r>
          </a:p>
        </p:txBody>
      </p:sp>
      <p:sp>
        <p:nvSpPr>
          <p:cNvPr id="6150" name="Rectangle 3"/>
          <p:cNvSpPr>
            <a:spLocks noGrp="1" noChangeAspect="1" noChangeArrowheads="1"/>
          </p:cNvSpPr>
          <p:nvPr>
            <p:ph type="body" idx="1"/>
          </p:nvPr>
        </p:nvSpPr>
        <p:spPr bwMode="auto">
          <a:xfrm>
            <a:off x="457200" y="700088"/>
            <a:ext cx="8458200" cy="577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  - </a:t>
            </a:r>
            <a:r>
              <a:rPr lang="en-US" altLang="en-US" dirty="0" err="1"/>
              <a:t>colorat</a:t>
            </a:r>
            <a:r>
              <a:rPr lang="en-US" altLang="en-US" dirty="0"/>
              <a:t> </a:t>
            </a:r>
            <a:r>
              <a:rPr lang="en-US" altLang="en-US" dirty="0" err="1"/>
              <a:t>diferit</a:t>
            </a:r>
            <a:endParaRPr lang="en-US" altLang="en-US" dirty="0"/>
          </a:p>
        </p:txBody>
      </p:sp>
      <p:sp>
        <p:nvSpPr>
          <p:cNvPr id="216071" name="Rectangle 7"/>
          <p:cNvSpPr>
            <a:spLocks noGrp="1" noChangeArrowheads="1"/>
          </p:cNvSpPr>
          <p:nvPr>
            <p:ph type="sldNum" sz="quarter" idx="4"/>
          </p:nvPr>
        </p:nvSpPr>
        <p:spPr bwMode="auto">
          <a:xfrm>
            <a:off x="8628063" y="6467475"/>
            <a:ext cx="515937" cy="390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CFA536BC-3ED5-4293-8323-16A4258B4A0B}"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1"/>
            <a:ext cx="8643938" cy="457200"/>
          </a:xfrm>
          <a:prstGeom prst="rect">
            <a:avLst/>
          </a:prstGeom>
          <a:noFill/>
        </p:spPr>
        <p:txBody>
          <a:bodyPr vert="horz" lIns="91440" tIns="45720" rIns="91440" bIns="45720" rtlCol="0" anchor="ctr"/>
          <a:lstStyle>
            <a:lvl1pPr algn="l">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pic>
        <p:nvPicPr>
          <p:cNvPr id="5126" name="Picture 1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75" y="-9525"/>
            <a:ext cx="795338"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grpSp>
        <p:nvGrpSpPr>
          <p:cNvPr id="5127" name="Group 2"/>
          <p:cNvGrpSpPr>
            <a:grpSpLocks/>
          </p:cNvGrpSpPr>
          <p:nvPr userDrawn="1"/>
        </p:nvGrpSpPr>
        <p:grpSpPr bwMode="auto">
          <a:xfrm>
            <a:off x="8561388" y="0"/>
            <a:ext cx="582612" cy="609600"/>
            <a:chOff x="8513384" y="0"/>
            <a:chExt cx="582991" cy="609600"/>
          </a:xfrm>
        </p:grpSpPr>
        <p:pic>
          <p:nvPicPr>
            <p:cNvPr id="5128" name="Picture 18"/>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513384" y="138345"/>
              <a:ext cx="361950"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5129" name="Picture 19"/>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915400" y="0"/>
              <a:ext cx="180975"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grpSp>
    </p:spTree>
    <p:extLst>
      <p:ext uri="{BB962C8B-B14F-4D97-AF65-F5344CB8AC3E}">
        <p14:creationId xmlns:p14="http://schemas.microsoft.com/office/powerpoint/2010/main" val="1007448745"/>
      </p:ext>
    </p:extLst>
  </p:cSld>
  <p:clrMap bg1="lt1" tx1="dk1" bg2="lt2" tx2="dk2" accent1="accent1" accent2="accent2" accent3="accent3" accent4="accent4" accent5="accent5" accent6="accent6" hlink="hlink" folHlink="folHlink"/>
  <p:sldLayoutIdLst>
    <p:sldLayoutId id="2147483671"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50">
                                            <p:txEl>
                                              <p:pRg st="0" end="0"/>
                                            </p:txEl>
                                          </p:spTgt>
                                        </p:tgtEl>
                                        <p:attrNameLst>
                                          <p:attrName>style.visibility</p:attrName>
                                        </p:attrNameLst>
                                      </p:cBhvr>
                                      <p:to>
                                        <p:strVal val="visible"/>
                                      </p:to>
                                    </p:set>
                                    <p:animEffect transition="in" filter="wipe(left)">
                                      <p:cBhvr>
                                        <p:cTn id="7" dur="500"/>
                                        <p:tgtEl>
                                          <p:spTgt spid="6150">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150">
                                            <p:txEl>
                                              <p:pRg st="1" end="1"/>
                                            </p:txEl>
                                          </p:spTgt>
                                        </p:tgtEl>
                                        <p:attrNameLst>
                                          <p:attrName>style.visibility</p:attrName>
                                        </p:attrNameLst>
                                      </p:cBhvr>
                                      <p:to>
                                        <p:strVal val="visible"/>
                                      </p:to>
                                    </p:set>
                                    <p:animEffect transition="in" filter="wipe(left)">
                                      <p:cBhvr>
                                        <p:cTn id="11" dur="500"/>
                                        <p:tgtEl>
                                          <p:spTgt spid="6150">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150">
                                            <p:txEl>
                                              <p:pRg st="2" end="2"/>
                                            </p:txEl>
                                          </p:spTgt>
                                        </p:tgtEl>
                                        <p:attrNameLst>
                                          <p:attrName>style.visibility</p:attrName>
                                        </p:attrNameLst>
                                      </p:cBhvr>
                                      <p:to>
                                        <p:strVal val="visible"/>
                                      </p:to>
                                    </p:set>
                                    <p:animEffect transition="in" filter="wipe(left)">
                                      <p:cBhvr>
                                        <p:cTn id="15" dur="500"/>
                                        <p:tgtEl>
                                          <p:spTgt spid="6150">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150">
                                            <p:txEl>
                                              <p:pRg st="3" end="3"/>
                                            </p:txEl>
                                          </p:spTgt>
                                        </p:tgtEl>
                                        <p:attrNameLst>
                                          <p:attrName>style.visibility</p:attrName>
                                        </p:attrNameLst>
                                      </p:cBhvr>
                                      <p:to>
                                        <p:strVal val="visible"/>
                                      </p:to>
                                    </p:set>
                                    <p:animEffect transition="in" filter="wipe(left)">
                                      <p:cBhvr>
                                        <p:cTn id="19" dur="500"/>
                                        <p:tgtEl>
                                          <p:spTgt spid="6150">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150">
                                            <p:txEl>
                                              <p:pRg st="4" end="4"/>
                                            </p:txEl>
                                          </p:spTgt>
                                        </p:tgtEl>
                                        <p:attrNameLst>
                                          <p:attrName>style.visibility</p:attrName>
                                        </p:attrNameLst>
                                      </p:cBhvr>
                                      <p:to>
                                        <p:strVal val="visible"/>
                                      </p:to>
                                    </p:set>
                                    <p:animEffect transition="in" filter="wipe(left)">
                                      <p:cBhvr>
                                        <p:cTn id="23" dur="500"/>
                                        <p:tgtEl>
                                          <p:spTgt spid="615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build="p">
        <p:tmplLst>
          <p:tmpl lvl="1">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Lst>
      </p:bldP>
    </p:bldLst>
  </p:timing>
  <p:hf hdr="0" dt="0"/>
  <p:txStyles>
    <p:titleStyle>
      <a:lvl1pPr algn="ctr" rtl="0" eaLnBrk="0" fontAlgn="base" hangingPunct="0">
        <a:spcBef>
          <a:spcPct val="0"/>
        </a:spcBef>
        <a:spcAft>
          <a:spcPct val="0"/>
        </a:spcAft>
        <a:defRPr sz="3000">
          <a:solidFill>
            <a:srgbClr val="0D0D0D"/>
          </a:solidFill>
          <a:latin typeface="+mj-lt"/>
          <a:ea typeface="+mj-ea"/>
          <a:cs typeface="+mj-cs"/>
        </a:defRPr>
      </a:lvl1pPr>
      <a:lvl2pPr algn="ctr" rtl="0" eaLnBrk="0" fontAlgn="base" hangingPunct="0">
        <a:spcBef>
          <a:spcPct val="0"/>
        </a:spcBef>
        <a:spcAft>
          <a:spcPct val="0"/>
        </a:spcAft>
        <a:defRPr sz="3000">
          <a:solidFill>
            <a:srgbClr val="0D0D0D"/>
          </a:solidFill>
          <a:latin typeface="Arial" pitchFamily="34" charset="0"/>
        </a:defRPr>
      </a:lvl2pPr>
      <a:lvl3pPr algn="ctr" rtl="0" eaLnBrk="0" fontAlgn="base" hangingPunct="0">
        <a:spcBef>
          <a:spcPct val="0"/>
        </a:spcBef>
        <a:spcAft>
          <a:spcPct val="0"/>
        </a:spcAft>
        <a:defRPr sz="3000">
          <a:solidFill>
            <a:srgbClr val="0D0D0D"/>
          </a:solidFill>
          <a:latin typeface="Arial" pitchFamily="34" charset="0"/>
        </a:defRPr>
      </a:lvl3pPr>
      <a:lvl4pPr algn="ctr" rtl="0" eaLnBrk="0" fontAlgn="base" hangingPunct="0">
        <a:spcBef>
          <a:spcPct val="0"/>
        </a:spcBef>
        <a:spcAft>
          <a:spcPct val="0"/>
        </a:spcAft>
        <a:defRPr sz="3000">
          <a:solidFill>
            <a:srgbClr val="0D0D0D"/>
          </a:solidFill>
          <a:latin typeface="Arial" pitchFamily="34" charset="0"/>
        </a:defRPr>
      </a:lvl4pPr>
      <a:lvl5pPr algn="ctr" rtl="0" eaLnBrk="0" fontAlgn="base" hangingPunct="0">
        <a:spcBef>
          <a:spcPct val="0"/>
        </a:spcBef>
        <a:spcAft>
          <a:spcPct val="0"/>
        </a:spcAft>
        <a:defRPr sz="3000">
          <a:solidFill>
            <a:srgbClr val="0D0D0D"/>
          </a:solidFill>
          <a:latin typeface="Arial" pitchFamily="34" charset="0"/>
        </a:defRPr>
      </a:lvl5pPr>
      <a:lvl6pPr marL="457200" algn="l" rtl="0" fontAlgn="base">
        <a:spcBef>
          <a:spcPct val="0"/>
        </a:spcBef>
        <a:spcAft>
          <a:spcPct val="0"/>
        </a:spcAft>
        <a:defRPr sz="3000">
          <a:solidFill>
            <a:srgbClr val="990000"/>
          </a:solidFill>
          <a:latin typeface="Arial" pitchFamily="34" charset="0"/>
        </a:defRPr>
      </a:lvl6pPr>
      <a:lvl7pPr marL="914400" algn="l" rtl="0" fontAlgn="base">
        <a:spcBef>
          <a:spcPct val="0"/>
        </a:spcBef>
        <a:spcAft>
          <a:spcPct val="0"/>
        </a:spcAft>
        <a:defRPr sz="3000">
          <a:solidFill>
            <a:srgbClr val="990000"/>
          </a:solidFill>
          <a:latin typeface="Arial" pitchFamily="34" charset="0"/>
        </a:defRPr>
      </a:lvl7pPr>
      <a:lvl8pPr marL="1371600" algn="l" rtl="0" fontAlgn="base">
        <a:spcBef>
          <a:spcPct val="0"/>
        </a:spcBef>
        <a:spcAft>
          <a:spcPct val="0"/>
        </a:spcAft>
        <a:defRPr sz="3000">
          <a:solidFill>
            <a:srgbClr val="990000"/>
          </a:solidFill>
          <a:latin typeface="Arial" pitchFamily="34" charset="0"/>
        </a:defRPr>
      </a:lvl8pPr>
      <a:lvl9pPr marL="1828800" algn="l" rtl="0" fontAlgn="base">
        <a:spcBef>
          <a:spcPct val="0"/>
        </a:spcBef>
        <a:spcAft>
          <a:spcPct val="0"/>
        </a:spcAft>
        <a:defRPr sz="3000">
          <a:solidFill>
            <a:srgbClr val="990000"/>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AE1221"/>
          </a:solidFill>
          <a:latin typeface="+mn-lt"/>
          <a:ea typeface="+mn-ea"/>
          <a:cs typeface="+mn-cs"/>
        </a:defRPr>
      </a:lvl1pPr>
      <a:lvl2pPr marL="742950" indent="-285750" algn="l" rtl="0" eaLnBrk="0" fontAlgn="base" hangingPunct="0">
        <a:spcBef>
          <a:spcPct val="20000"/>
        </a:spcBef>
        <a:spcAft>
          <a:spcPct val="0"/>
        </a:spcAft>
        <a:buChar char="–"/>
        <a:defRPr sz="3200">
          <a:solidFill>
            <a:schemeClr val="tx1"/>
          </a:solidFill>
          <a:latin typeface="+mn-lt"/>
        </a:defRPr>
      </a:lvl2pPr>
      <a:lvl3pPr marL="1143000" indent="-228600" algn="l" rtl="0" eaLnBrk="0" fontAlgn="base" hangingPunct="0">
        <a:spcBef>
          <a:spcPct val="20000"/>
        </a:spcBef>
        <a:spcAft>
          <a:spcPct val="0"/>
        </a:spcAft>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990599"/>
            <a:ext cx="9144000" cy="5350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150" name="Rectangle 3"/>
          <p:cNvSpPr>
            <a:spLocks noGrp="1" noChangeAspect="1" noChangeArrowheads="1"/>
          </p:cNvSpPr>
          <p:nvPr>
            <p:ph type="body" idx="1"/>
          </p:nvPr>
        </p:nvSpPr>
        <p:spPr bwMode="auto">
          <a:xfrm>
            <a:off x="457200" y="1524000"/>
            <a:ext cx="84582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  - </a:t>
            </a:r>
            <a:r>
              <a:rPr lang="en-US" altLang="en-US" dirty="0" err="1"/>
              <a:t>colorat</a:t>
            </a:r>
            <a:r>
              <a:rPr lang="en-US" altLang="en-US" dirty="0"/>
              <a:t> </a:t>
            </a:r>
            <a:r>
              <a:rPr lang="en-US" altLang="en-US" dirty="0" err="1"/>
              <a:t>diferit</a:t>
            </a:r>
            <a:endParaRPr lang="en-US" altLang="en-US" dirty="0"/>
          </a:p>
        </p:txBody>
      </p:sp>
      <p:sp>
        <p:nvSpPr>
          <p:cNvPr id="216071" name="Rectangle 7"/>
          <p:cNvSpPr>
            <a:spLocks noGrp="1" noChangeArrowheads="1"/>
          </p:cNvSpPr>
          <p:nvPr>
            <p:ph type="sldNum" sz="quarter" idx="4"/>
          </p:nvPr>
        </p:nvSpPr>
        <p:spPr bwMode="auto">
          <a:xfrm>
            <a:off x="8628063" y="6467475"/>
            <a:ext cx="515937" cy="390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CFA536BC-3ED5-4293-8323-16A4258B4A0B}"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1"/>
            <a:ext cx="8643938" cy="457200"/>
          </a:xfrm>
          <a:prstGeom prst="rect">
            <a:avLst/>
          </a:prstGeom>
          <a:noFill/>
        </p:spPr>
        <p:txBody>
          <a:bodyPr vert="horz" lIns="91440" tIns="45720" rIns="91440" bIns="45720" rtlCol="0" anchor="ctr"/>
          <a:lstStyle>
            <a:lvl1pPr algn="l">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9144000" cy="576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22" name="Rectangle 2"/>
          <p:cNvSpPr>
            <a:spLocks noGrp="1" noChangeAspect="1" noChangeArrowheads="1"/>
          </p:cNvSpPr>
          <p:nvPr>
            <p:ph type="title"/>
          </p:nvPr>
        </p:nvSpPr>
        <p:spPr bwMode="auto">
          <a:xfrm>
            <a:off x="506413" y="0"/>
            <a:ext cx="84502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ASK THE EXPERTS</a:t>
            </a:r>
          </a:p>
        </p:txBody>
      </p:sp>
      <p:pic>
        <p:nvPicPr>
          <p:cNvPr id="1027" name="Picture 3"/>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533400"/>
            <a:ext cx="9144000" cy="576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0183629"/>
      </p:ext>
    </p:extLst>
  </p:cSld>
  <p:clrMap bg1="lt1" tx1="dk1" bg2="lt2" tx2="dk2" accent1="accent1" accent2="accent2" accent3="accent3" accent4="accent4" accent5="accent5" accent6="accent6" hlink="hlink" folHlink="folHlink"/>
  <p:sldLayoutIdLst>
    <p:sldLayoutId id="2147483677"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50">
                                            <p:txEl>
                                              <p:pRg st="0" end="0"/>
                                            </p:txEl>
                                          </p:spTgt>
                                        </p:tgtEl>
                                        <p:attrNameLst>
                                          <p:attrName>style.visibility</p:attrName>
                                        </p:attrNameLst>
                                      </p:cBhvr>
                                      <p:to>
                                        <p:strVal val="visible"/>
                                      </p:to>
                                    </p:set>
                                    <p:animEffect transition="in" filter="wipe(left)">
                                      <p:cBhvr>
                                        <p:cTn id="7" dur="500"/>
                                        <p:tgtEl>
                                          <p:spTgt spid="6150">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150">
                                            <p:txEl>
                                              <p:pRg st="1" end="1"/>
                                            </p:txEl>
                                          </p:spTgt>
                                        </p:tgtEl>
                                        <p:attrNameLst>
                                          <p:attrName>style.visibility</p:attrName>
                                        </p:attrNameLst>
                                      </p:cBhvr>
                                      <p:to>
                                        <p:strVal val="visible"/>
                                      </p:to>
                                    </p:set>
                                    <p:animEffect transition="in" filter="wipe(left)">
                                      <p:cBhvr>
                                        <p:cTn id="11" dur="500"/>
                                        <p:tgtEl>
                                          <p:spTgt spid="6150">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150">
                                            <p:txEl>
                                              <p:pRg st="2" end="2"/>
                                            </p:txEl>
                                          </p:spTgt>
                                        </p:tgtEl>
                                        <p:attrNameLst>
                                          <p:attrName>style.visibility</p:attrName>
                                        </p:attrNameLst>
                                      </p:cBhvr>
                                      <p:to>
                                        <p:strVal val="visible"/>
                                      </p:to>
                                    </p:set>
                                    <p:animEffect transition="in" filter="wipe(left)">
                                      <p:cBhvr>
                                        <p:cTn id="15" dur="500"/>
                                        <p:tgtEl>
                                          <p:spTgt spid="6150">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150">
                                            <p:txEl>
                                              <p:pRg st="3" end="3"/>
                                            </p:txEl>
                                          </p:spTgt>
                                        </p:tgtEl>
                                        <p:attrNameLst>
                                          <p:attrName>style.visibility</p:attrName>
                                        </p:attrNameLst>
                                      </p:cBhvr>
                                      <p:to>
                                        <p:strVal val="visible"/>
                                      </p:to>
                                    </p:set>
                                    <p:animEffect transition="in" filter="wipe(left)">
                                      <p:cBhvr>
                                        <p:cTn id="19" dur="500"/>
                                        <p:tgtEl>
                                          <p:spTgt spid="6150">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150">
                                            <p:txEl>
                                              <p:pRg st="4" end="4"/>
                                            </p:txEl>
                                          </p:spTgt>
                                        </p:tgtEl>
                                        <p:attrNameLst>
                                          <p:attrName>style.visibility</p:attrName>
                                        </p:attrNameLst>
                                      </p:cBhvr>
                                      <p:to>
                                        <p:strVal val="visible"/>
                                      </p:to>
                                    </p:set>
                                    <p:animEffect transition="in" filter="wipe(left)">
                                      <p:cBhvr>
                                        <p:cTn id="23" dur="500"/>
                                        <p:tgtEl>
                                          <p:spTgt spid="615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build="p">
        <p:tmplLst>
          <p:tmpl lvl="1">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Lst>
      </p:bldP>
    </p:bldLst>
  </p:timing>
  <p:hf hdr="0" dt="0"/>
  <p:txStyles>
    <p:titleStyle>
      <a:lvl1pPr algn="l" rtl="0" eaLnBrk="0" fontAlgn="base" hangingPunct="0">
        <a:spcBef>
          <a:spcPct val="0"/>
        </a:spcBef>
        <a:spcAft>
          <a:spcPct val="0"/>
        </a:spcAft>
        <a:defRPr sz="3200">
          <a:solidFill>
            <a:schemeClr val="bg1"/>
          </a:solidFill>
          <a:latin typeface="+mj-lt"/>
          <a:ea typeface="+mj-ea"/>
          <a:cs typeface="+mj-cs"/>
        </a:defRPr>
      </a:lvl1pPr>
      <a:lvl2pPr algn="ctr" rtl="0" eaLnBrk="0" fontAlgn="base" hangingPunct="0">
        <a:spcBef>
          <a:spcPct val="0"/>
        </a:spcBef>
        <a:spcAft>
          <a:spcPct val="0"/>
        </a:spcAft>
        <a:defRPr sz="3000">
          <a:solidFill>
            <a:srgbClr val="0D0D0D"/>
          </a:solidFill>
          <a:latin typeface="Arial" pitchFamily="34" charset="0"/>
        </a:defRPr>
      </a:lvl2pPr>
      <a:lvl3pPr algn="ctr" rtl="0" eaLnBrk="0" fontAlgn="base" hangingPunct="0">
        <a:spcBef>
          <a:spcPct val="0"/>
        </a:spcBef>
        <a:spcAft>
          <a:spcPct val="0"/>
        </a:spcAft>
        <a:defRPr sz="3000">
          <a:solidFill>
            <a:srgbClr val="0D0D0D"/>
          </a:solidFill>
          <a:latin typeface="Arial" pitchFamily="34" charset="0"/>
        </a:defRPr>
      </a:lvl3pPr>
      <a:lvl4pPr algn="ctr" rtl="0" eaLnBrk="0" fontAlgn="base" hangingPunct="0">
        <a:spcBef>
          <a:spcPct val="0"/>
        </a:spcBef>
        <a:spcAft>
          <a:spcPct val="0"/>
        </a:spcAft>
        <a:defRPr sz="3000">
          <a:solidFill>
            <a:srgbClr val="0D0D0D"/>
          </a:solidFill>
          <a:latin typeface="Arial" pitchFamily="34" charset="0"/>
        </a:defRPr>
      </a:lvl4pPr>
      <a:lvl5pPr algn="ctr" rtl="0" eaLnBrk="0" fontAlgn="base" hangingPunct="0">
        <a:spcBef>
          <a:spcPct val="0"/>
        </a:spcBef>
        <a:spcAft>
          <a:spcPct val="0"/>
        </a:spcAft>
        <a:defRPr sz="3000">
          <a:solidFill>
            <a:srgbClr val="0D0D0D"/>
          </a:solidFill>
          <a:latin typeface="Arial" pitchFamily="34" charset="0"/>
        </a:defRPr>
      </a:lvl5pPr>
      <a:lvl6pPr marL="457200" algn="l" rtl="0" fontAlgn="base">
        <a:spcBef>
          <a:spcPct val="0"/>
        </a:spcBef>
        <a:spcAft>
          <a:spcPct val="0"/>
        </a:spcAft>
        <a:defRPr sz="3000">
          <a:solidFill>
            <a:srgbClr val="990000"/>
          </a:solidFill>
          <a:latin typeface="Arial" pitchFamily="34" charset="0"/>
        </a:defRPr>
      </a:lvl6pPr>
      <a:lvl7pPr marL="914400" algn="l" rtl="0" fontAlgn="base">
        <a:spcBef>
          <a:spcPct val="0"/>
        </a:spcBef>
        <a:spcAft>
          <a:spcPct val="0"/>
        </a:spcAft>
        <a:defRPr sz="3000">
          <a:solidFill>
            <a:srgbClr val="990000"/>
          </a:solidFill>
          <a:latin typeface="Arial" pitchFamily="34" charset="0"/>
        </a:defRPr>
      </a:lvl7pPr>
      <a:lvl8pPr marL="1371600" algn="l" rtl="0" fontAlgn="base">
        <a:spcBef>
          <a:spcPct val="0"/>
        </a:spcBef>
        <a:spcAft>
          <a:spcPct val="0"/>
        </a:spcAft>
        <a:defRPr sz="3000">
          <a:solidFill>
            <a:srgbClr val="990000"/>
          </a:solidFill>
          <a:latin typeface="Arial" pitchFamily="34" charset="0"/>
        </a:defRPr>
      </a:lvl8pPr>
      <a:lvl9pPr marL="1828800" algn="l" rtl="0" fontAlgn="base">
        <a:spcBef>
          <a:spcPct val="0"/>
        </a:spcBef>
        <a:spcAft>
          <a:spcPct val="0"/>
        </a:spcAft>
        <a:defRPr sz="3000">
          <a:solidFill>
            <a:srgbClr val="990000"/>
          </a:solidFill>
          <a:latin typeface="Arial" pitchFamily="34" charset="0"/>
        </a:defRPr>
      </a:lvl9pPr>
    </p:titleStyle>
    <p:bodyStyle>
      <a:lvl1pPr marL="342900" indent="-342900" algn="l" rtl="0" eaLnBrk="0" fontAlgn="base" hangingPunct="0">
        <a:spcBef>
          <a:spcPct val="20000"/>
        </a:spcBef>
        <a:spcAft>
          <a:spcPct val="0"/>
        </a:spcAft>
        <a:buChar char="•"/>
        <a:defRPr sz="3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3200">
          <a:solidFill>
            <a:schemeClr val="tx1"/>
          </a:solidFill>
          <a:latin typeface="+mn-lt"/>
        </a:defRPr>
      </a:lvl2pPr>
      <a:lvl3pPr marL="1143000" indent="-228600" algn="l" rtl="0" eaLnBrk="0" fontAlgn="base" hangingPunct="0">
        <a:spcBef>
          <a:spcPct val="20000"/>
        </a:spcBef>
        <a:spcAft>
          <a:spcPct val="0"/>
        </a:spcAft>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9.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0.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0.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2"/>
          </p:nvPr>
        </p:nvSpPr>
        <p:spPr>
          <a:xfrm>
            <a:off x="2133600" y="3276600"/>
            <a:ext cx="7010399" cy="1981200"/>
          </a:xfrm>
        </p:spPr>
        <p:txBody>
          <a:bodyPr/>
          <a:lstStyle/>
          <a:p>
            <a:pPr>
              <a:defRPr/>
            </a:pPr>
            <a:r>
              <a:rPr lang="en-US" sz="5400" dirty="0"/>
              <a:t>Application: </a:t>
            </a:r>
          </a:p>
          <a:p>
            <a:pPr>
              <a:defRPr/>
            </a:pPr>
            <a:r>
              <a:rPr lang="en-US" sz="5400" dirty="0"/>
              <a:t>The Costs of Taxation</a:t>
            </a:r>
          </a:p>
        </p:txBody>
      </p:sp>
      <p:sp>
        <p:nvSpPr>
          <p:cNvPr id="11" name="Text Placeholder 10"/>
          <p:cNvSpPr>
            <a:spLocks noGrp="1"/>
          </p:cNvSpPr>
          <p:nvPr>
            <p:ph type="body" sz="quarter" idx="16"/>
          </p:nvPr>
        </p:nvSpPr>
        <p:spPr/>
        <p:txBody>
          <a:bodyPr/>
          <a:lstStyle/>
          <a:p>
            <a:r>
              <a:rPr lang="en-US" dirty="0"/>
              <a:t>CHAPTER</a:t>
            </a:r>
          </a:p>
          <a:p>
            <a:r>
              <a:rPr lang="en-US" sz="6600" dirty="0">
                <a:solidFill>
                  <a:schemeClr val="tx2"/>
                </a:solidFill>
                <a:latin typeface="Cambria Math" panose="02040503050406030204" pitchFamily="18" charset="0"/>
                <a:ea typeface="Cambria Math" panose="02040503050406030204" pitchFamily="18" charset="0"/>
              </a:rPr>
              <a:t>8</a:t>
            </a:r>
          </a:p>
        </p:txBody>
      </p:sp>
      <p:sp>
        <p:nvSpPr>
          <p:cNvPr id="5" name="Footer Placeholder 4"/>
          <p:cNvSpPr>
            <a:spLocks noGrp="1"/>
          </p:cNvSpPr>
          <p:nvPr>
            <p:ph type="ftr" sz="quarter" idx="15"/>
          </p:nvPr>
        </p:nvSpPr>
        <p:spPr/>
        <p:txBody>
          <a:bodyPr/>
          <a:lstStyle/>
          <a:p>
            <a:pPr>
              <a:defRPr/>
            </a:pPr>
            <a:r>
              <a:rPr lang="en-US" dirty="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6" name="Slide Number Placeholder 5"/>
          <p:cNvSpPr>
            <a:spLocks noGrp="1"/>
          </p:cNvSpPr>
          <p:nvPr>
            <p:ph type="sldNum" sz="quarter" idx="14"/>
          </p:nvPr>
        </p:nvSpPr>
        <p:spPr/>
        <p:txBody>
          <a:bodyPr/>
          <a:lstStyle/>
          <a:p>
            <a:pPr>
              <a:defRPr/>
            </a:pPr>
            <a:fld id="{CABCAE2A-3771-4BE5-9C85-74C66AABFB75}" type="slidenum">
              <a:rPr lang="en-US" smtClean="0">
                <a:solidFill>
                  <a:srgbClr val="FFFFFF"/>
                </a:solidFill>
              </a:rPr>
              <a:pPr>
                <a:defRPr/>
              </a:pPr>
              <a:t>1</a:t>
            </a:fld>
            <a:endParaRPr lang="en-US" dirty="0">
              <a:solidFill>
                <a:srgbClr val="FFFFFF"/>
              </a:solidFill>
            </a:endParaRPr>
          </a:p>
        </p:txBody>
      </p:sp>
    </p:spTree>
    <p:extLst>
      <p:ext uri="{BB962C8B-B14F-4D97-AF65-F5344CB8AC3E}">
        <p14:creationId xmlns:p14="http://schemas.microsoft.com/office/powerpoint/2010/main" val="2962300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wipe(left)">
                                      <p:cBhvr>
                                        <p:cTn id="11"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Look for the answers to these questions:</a:t>
            </a:r>
          </a:p>
        </p:txBody>
      </p:sp>
      <p:sp>
        <p:nvSpPr>
          <p:cNvPr id="3" name="Content Placeholder 2"/>
          <p:cNvSpPr>
            <a:spLocks noGrp="1"/>
          </p:cNvSpPr>
          <p:nvPr>
            <p:ph idx="1"/>
          </p:nvPr>
        </p:nvSpPr>
        <p:spPr/>
        <p:txBody>
          <a:bodyPr/>
          <a:lstStyle/>
          <a:p>
            <a:r>
              <a:rPr lang="en-US" dirty="0"/>
              <a:t>How does a tax affect consumer surplus, producer surplus, and total surplus?  </a:t>
            </a:r>
          </a:p>
          <a:p>
            <a:r>
              <a:rPr lang="en-US" dirty="0"/>
              <a:t>What is the deadweight loss of a tax? </a:t>
            </a:r>
          </a:p>
          <a:p>
            <a:r>
              <a:rPr lang="en-US" dirty="0"/>
              <a:t>What factors determine the size of this deadweight loss?  </a:t>
            </a:r>
          </a:p>
          <a:p>
            <a:r>
              <a:rPr lang="en-US" dirty="0"/>
              <a:t>How does tax revenue depend on the size of the tax?</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73833117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wrap="square" anchor="t"/>
          <a:lstStyle/>
          <a:p>
            <a:endParaRPr lang="en-US" altLang="en-US" dirty="0"/>
          </a:p>
        </p:txBody>
      </p:sp>
      <p:sp>
        <p:nvSpPr>
          <p:cNvPr id="10243" name="Content Placeholder 2"/>
          <p:cNvSpPr>
            <a:spLocks noGrp="1"/>
          </p:cNvSpPr>
          <p:nvPr>
            <p:ph idx="1"/>
          </p:nvPr>
        </p:nvSpPr>
        <p:spPr/>
        <p:txBody>
          <a:bodyPr/>
          <a:lstStyle/>
          <a:p>
            <a:r>
              <a:rPr lang="en-US" altLang="en-US" dirty="0"/>
              <a:t>A tax </a:t>
            </a:r>
          </a:p>
          <a:p>
            <a:pPr lvl="1"/>
            <a:r>
              <a:rPr lang="en-US" altLang="en-US" dirty="0"/>
              <a:t>Drives a wedge between the price buyers pay and the price sellers receive </a:t>
            </a:r>
          </a:p>
          <a:p>
            <a:pPr lvl="1"/>
            <a:r>
              <a:rPr lang="en-US" altLang="en-US" dirty="0"/>
              <a:t>Raises the price buyers pay and lowers the price sellers receive  </a:t>
            </a:r>
          </a:p>
          <a:p>
            <a:pPr lvl="1"/>
            <a:r>
              <a:rPr lang="en-US" altLang="en-US" dirty="0"/>
              <a:t>Reduces the quantity bought and sold  </a:t>
            </a:r>
          </a:p>
          <a:p>
            <a:r>
              <a:rPr lang="en-US" altLang="en-US" dirty="0"/>
              <a:t>These effects are the same </a:t>
            </a:r>
          </a:p>
          <a:p>
            <a:pPr lvl="1"/>
            <a:r>
              <a:rPr lang="en-US" altLang="en-US" dirty="0"/>
              <a:t>Whether the tax is imposed on buyers or sellers</a:t>
            </a:r>
          </a:p>
        </p:txBody>
      </p:sp>
      <p:sp>
        <p:nvSpPr>
          <p:cNvPr id="10245"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259799E4-073D-4DEE-ABB2-1331C6D87829}" type="slidenum">
              <a:rPr lang="en-US" altLang="en-US" sz="1200" smtClean="0">
                <a:solidFill>
                  <a:srgbClr val="002060"/>
                </a:solidFill>
              </a:rPr>
              <a:pPr algn="ctr" eaLnBrk="1" hangingPunct="1"/>
              <a:t>3</a:t>
            </a:fld>
            <a:endParaRPr lang="en-US" altLang="en-US" sz="1200">
              <a:solidFill>
                <a:srgbClr val="002060"/>
              </a:solidFill>
            </a:endParaRPr>
          </a:p>
        </p:txBody>
      </p:sp>
      <p:sp>
        <p:nvSpPr>
          <p:cNvPr id="1024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379119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
          <p:cNvSpPr>
            <a:spLocks noChangeArrowheads="1"/>
          </p:cNvSpPr>
          <p:nvPr/>
        </p:nvSpPr>
        <p:spPr bwMode="auto">
          <a:xfrm>
            <a:off x="4583112" y="2731366"/>
            <a:ext cx="1900238" cy="1227860"/>
          </a:xfrm>
          <a:prstGeom prst="rect">
            <a:avLst/>
          </a:prstGeom>
          <a:solidFill>
            <a:srgbClr val="FFCCFF"/>
          </a:solidFill>
          <a:ln w="9525">
            <a:noFill/>
            <a:miter lim="800000"/>
            <a:headEnd/>
            <a:tailEnd/>
          </a:ln>
        </p:spPr>
        <p:txBody>
          <a:bodyPr wrap="none" anchor="ctr"/>
          <a:lstStyle/>
          <a:p>
            <a:endParaRPr lang="en-US" b="0">
              <a:latin typeface="Arial"/>
              <a:cs typeface="Arial"/>
            </a:endParaRPr>
          </a:p>
        </p:txBody>
      </p:sp>
      <p:sp>
        <p:nvSpPr>
          <p:cNvPr id="2" name="Title 1"/>
          <p:cNvSpPr>
            <a:spLocks noGrp="1"/>
          </p:cNvSpPr>
          <p:nvPr>
            <p:ph type="title"/>
          </p:nvPr>
        </p:nvSpPr>
        <p:spPr/>
        <p:txBody>
          <a:bodyPr/>
          <a:lstStyle/>
          <a:p>
            <a:r>
              <a:rPr lang="en-US" sz="3200" dirty="0"/>
              <a:t>The Effects of a Tax</a:t>
            </a:r>
          </a:p>
        </p:txBody>
      </p:sp>
      <p:sp>
        <p:nvSpPr>
          <p:cNvPr id="3" name="Text Placeholder 2"/>
          <p:cNvSpPr>
            <a:spLocks noGrp="1"/>
          </p:cNvSpPr>
          <p:nvPr>
            <p:ph type="body" sz="quarter" idx="12"/>
          </p:nvPr>
        </p:nvSpPr>
        <p:spPr>
          <a:xfrm>
            <a:off x="228599" y="1041400"/>
            <a:ext cx="3806826" cy="4826000"/>
          </a:xfrm>
        </p:spPr>
        <p:txBody>
          <a:bodyPr/>
          <a:lstStyle/>
          <a:p>
            <a:r>
              <a:rPr lang="en-US" sz="2800" dirty="0"/>
              <a:t>Equilibrium with </a:t>
            </a:r>
          </a:p>
          <a:p>
            <a:r>
              <a:rPr lang="en-US" sz="2800" dirty="0"/>
              <a:t>no tax:  </a:t>
            </a:r>
          </a:p>
          <a:p>
            <a:pPr marL="457200" indent="-457200">
              <a:buFont typeface="Arial" panose="020B0604020202020204" pitchFamily="34" charset="0"/>
              <a:buChar char="•"/>
            </a:pPr>
            <a:r>
              <a:rPr lang="en-US" sz="2800" dirty="0"/>
              <a:t>Price = P</a:t>
            </a:r>
            <a:r>
              <a:rPr lang="en-US" sz="2800" baseline="-25000" dirty="0"/>
              <a:t>E</a:t>
            </a:r>
            <a:r>
              <a:rPr lang="en-US" sz="2800" dirty="0"/>
              <a:t> </a:t>
            </a:r>
          </a:p>
          <a:p>
            <a:pPr marL="457200" indent="-457200">
              <a:buFont typeface="Arial" panose="020B0604020202020204" pitchFamily="34" charset="0"/>
              <a:buChar char="•"/>
            </a:pPr>
            <a:r>
              <a:rPr lang="en-US" sz="2800" dirty="0"/>
              <a:t>Quantity = Q</a:t>
            </a:r>
            <a:r>
              <a:rPr lang="en-US" sz="2800" baseline="-25000" dirty="0"/>
              <a:t>E</a:t>
            </a:r>
            <a:r>
              <a:rPr lang="en-US" sz="2800" dirty="0"/>
              <a:t> </a:t>
            </a:r>
          </a:p>
          <a:p>
            <a:endParaRPr lang="en-US" sz="2800" dirty="0"/>
          </a:p>
          <a:p>
            <a:r>
              <a:rPr lang="en-US" sz="2800" dirty="0"/>
              <a:t>Equilibrium with </a:t>
            </a:r>
          </a:p>
          <a:p>
            <a:r>
              <a:rPr lang="en-US" sz="2800" dirty="0"/>
              <a:t>tax = $T per unit:</a:t>
            </a:r>
          </a:p>
          <a:p>
            <a:pPr marL="457200" indent="-457200">
              <a:buFont typeface="Arial" panose="020B0604020202020204" pitchFamily="34" charset="0"/>
              <a:buChar char="•"/>
            </a:pPr>
            <a:r>
              <a:rPr lang="en-US" sz="2800" dirty="0"/>
              <a:t>Buyers pay P</a:t>
            </a:r>
            <a:r>
              <a:rPr lang="en-US" sz="2800" baseline="-25000" dirty="0"/>
              <a:t>B</a:t>
            </a:r>
            <a:r>
              <a:rPr lang="en-US" sz="2800" dirty="0"/>
              <a:t> </a:t>
            </a:r>
          </a:p>
          <a:p>
            <a:pPr marL="457200" indent="-457200">
              <a:buFont typeface="Arial" panose="020B0604020202020204" pitchFamily="34" charset="0"/>
              <a:buChar char="•"/>
            </a:pPr>
            <a:r>
              <a:rPr lang="en-US" sz="2800" dirty="0"/>
              <a:t>Sellers receive P</a:t>
            </a:r>
            <a:r>
              <a:rPr lang="en-US" sz="2800" baseline="-25000" dirty="0"/>
              <a:t>S</a:t>
            </a:r>
            <a:r>
              <a:rPr lang="en-US" sz="2800" dirty="0"/>
              <a:t> </a:t>
            </a:r>
          </a:p>
          <a:p>
            <a:pPr marL="457200" indent="-457200">
              <a:buFont typeface="Arial" panose="020B0604020202020204" pitchFamily="34" charset="0"/>
              <a:buChar char="•"/>
            </a:pPr>
            <a:r>
              <a:rPr lang="en-US" sz="2800" dirty="0"/>
              <a:t>Quantity = Q</a:t>
            </a:r>
            <a:r>
              <a:rPr lang="en-US" sz="2800" baseline="-25000" dirty="0"/>
              <a:t>T</a:t>
            </a:r>
            <a:r>
              <a:rPr lang="en-US" sz="2800" dirty="0"/>
              <a:t> </a:t>
            </a:r>
          </a:p>
          <a:p>
            <a:endParaRPr lang="en-US" sz="2800" dirty="0"/>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4</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6" name="Group 2"/>
          <p:cNvGrpSpPr>
            <a:grpSpLocks/>
          </p:cNvGrpSpPr>
          <p:nvPr/>
        </p:nvGrpSpPr>
        <p:grpSpPr bwMode="auto">
          <a:xfrm>
            <a:off x="6192837" y="2716213"/>
            <a:ext cx="588963" cy="3189287"/>
            <a:chOff x="3704" y="1767"/>
            <a:chExt cx="371" cy="2009"/>
          </a:xfrm>
        </p:grpSpPr>
        <p:sp>
          <p:nvSpPr>
            <p:cNvPr id="7" name="Line 3"/>
            <p:cNvSpPr>
              <a:spLocks noChangeShapeType="1"/>
            </p:cNvSpPr>
            <p:nvPr/>
          </p:nvSpPr>
          <p:spPr bwMode="auto">
            <a:xfrm>
              <a:off x="3894" y="1767"/>
              <a:ext cx="0" cy="1731"/>
            </a:xfrm>
            <a:prstGeom prst="line">
              <a:avLst/>
            </a:prstGeom>
            <a:noFill/>
            <a:ln w="9525">
              <a:solidFill>
                <a:schemeClr val="tx1"/>
              </a:solidFill>
              <a:prstDash val="dash"/>
              <a:round/>
              <a:headEnd/>
              <a:tailEnd/>
            </a:ln>
          </p:spPr>
          <p:txBody>
            <a:bodyPr/>
            <a:lstStyle/>
            <a:p>
              <a:endParaRPr lang="en-US">
                <a:latin typeface="Arial"/>
                <a:cs typeface="Arial"/>
              </a:endParaRPr>
            </a:p>
          </p:txBody>
        </p:sp>
        <p:sp>
          <p:nvSpPr>
            <p:cNvPr id="8" name="Text Box 4"/>
            <p:cNvSpPr txBox="1">
              <a:spLocks noChangeArrowheads="1"/>
            </p:cNvSpPr>
            <p:nvPr/>
          </p:nvSpPr>
          <p:spPr bwMode="auto">
            <a:xfrm>
              <a:off x="3704" y="3497"/>
              <a:ext cx="371" cy="279"/>
            </a:xfrm>
            <a:prstGeom prst="rect">
              <a:avLst/>
            </a:prstGeom>
            <a:noFill/>
            <a:ln w="9525">
              <a:noFill/>
              <a:miter lim="800000"/>
              <a:headEnd/>
              <a:tailEnd/>
            </a:ln>
          </p:spPr>
          <p:txBody>
            <a:bodyPr>
              <a:spAutoFit/>
            </a:bodyPr>
            <a:lstStyle/>
            <a:p>
              <a:pPr algn="ctr">
                <a:spcBef>
                  <a:spcPct val="50000"/>
                </a:spcBef>
              </a:pPr>
              <a:r>
                <a:rPr lang="en-US" sz="2300" i="1" dirty="0">
                  <a:latin typeface="Arial"/>
                  <a:cs typeface="Arial"/>
                </a:rPr>
                <a:t>Q</a:t>
              </a:r>
              <a:r>
                <a:rPr lang="en-US" sz="2300" i="1" baseline="-25000" dirty="0">
                  <a:latin typeface="Arial"/>
                  <a:cs typeface="Arial"/>
                </a:rPr>
                <a:t>T</a:t>
              </a:r>
            </a:p>
          </p:txBody>
        </p:sp>
      </p:grpSp>
      <p:grpSp>
        <p:nvGrpSpPr>
          <p:cNvPr id="9" name="Group 6"/>
          <p:cNvGrpSpPr>
            <a:grpSpLocks/>
          </p:cNvGrpSpPr>
          <p:nvPr/>
        </p:nvGrpSpPr>
        <p:grpSpPr bwMode="auto">
          <a:xfrm>
            <a:off x="4381500" y="838200"/>
            <a:ext cx="4305300" cy="4824413"/>
            <a:chOff x="2563" y="584"/>
            <a:chExt cx="2712" cy="3039"/>
          </a:xfrm>
        </p:grpSpPr>
        <p:grpSp>
          <p:nvGrpSpPr>
            <p:cNvPr id="10" name="Group 7"/>
            <p:cNvGrpSpPr>
              <a:grpSpLocks/>
            </p:cNvGrpSpPr>
            <p:nvPr/>
          </p:nvGrpSpPr>
          <p:grpSpPr bwMode="auto">
            <a:xfrm>
              <a:off x="2563" y="584"/>
              <a:ext cx="2712" cy="3039"/>
              <a:chOff x="2305" y="942"/>
              <a:chExt cx="2712" cy="2666"/>
            </a:xfrm>
          </p:grpSpPr>
          <p:grpSp>
            <p:nvGrpSpPr>
              <p:cNvPr id="17" name="Group 8"/>
              <p:cNvGrpSpPr>
                <a:grpSpLocks/>
              </p:cNvGrpSpPr>
              <p:nvPr/>
            </p:nvGrpSpPr>
            <p:grpSpPr bwMode="auto">
              <a:xfrm>
                <a:off x="2424" y="1167"/>
                <a:ext cx="2382" cy="2331"/>
                <a:chOff x="2424" y="1167"/>
                <a:chExt cx="2400" cy="2079"/>
              </a:xfrm>
            </p:grpSpPr>
            <p:sp>
              <p:nvSpPr>
                <p:cNvPr id="20" name="Line 9"/>
                <p:cNvSpPr>
                  <a:spLocks noChangeShapeType="1"/>
                </p:cNvSpPr>
                <p:nvPr/>
              </p:nvSpPr>
              <p:spPr bwMode="auto">
                <a:xfrm>
                  <a:off x="2424" y="1167"/>
                  <a:ext cx="0" cy="2079"/>
                </a:xfrm>
                <a:prstGeom prst="line">
                  <a:avLst/>
                </a:prstGeom>
                <a:noFill/>
                <a:ln w="9525">
                  <a:solidFill>
                    <a:schemeClr val="tx1"/>
                  </a:solidFill>
                  <a:round/>
                  <a:headEnd/>
                  <a:tailEnd/>
                </a:ln>
              </p:spPr>
              <p:txBody>
                <a:bodyPr/>
                <a:lstStyle/>
                <a:p>
                  <a:endParaRPr lang="en-US">
                    <a:latin typeface="Arial"/>
                    <a:cs typeface="Arial"/>
                  </a:endParaRPr>
                </a:p>
              </p:txBody>
            </p:sp>
            <p:sp>
              <p:nvSpPr>
                <p:cNvPr id="21" name="Line 10"/>
                <p:cNvSpPr>
                  <a:spLocks noChangeShapeType="1"/>
                </p:cNvSpPr>
                <p:nvPr/>
              </p:nvSpPr>
              <p:spPr bwMode="auto">
                <a:xfrm>
                  <a:off x="2424" y="3246"/>
                  <a:ext cx="240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18" name="Text Box 11"/>
              <p:cNvSpPr txBox="1">
                <a:spLocks noChangeArrowheads="1"/>
              </p:cNvSpPr>
              <p:nvPr/>
            </p:nvSpPr>
            <p:spPr bwMode="auto">
              <a:xfrm>
                <a:off x="2305" y="942"/>
                <a:ext cx="233" cy="245"/>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P</a:t>
                </a:r>
              </a:p>
            </p:txBody>
          </p:sp>
          <p:sp>
            <p:nvSpPr>
              <p:cNvPr id="19" name="Text Box 12"/>
              <p:cNvSpPr txBox="1">
                <a:spLocks noChangeArrowheads="1"/>
              </p:cNvSpPr>
              <p:nvPr/>
            </p:nvSpPr>
            <p:spPr bwMode="auto">
              <a:xfrm>
                <a:off x="4784" y="3363"/>
                <a:ext cx="233" cy="245"/>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Q</a:t>
                </a:r>
              </a:p>
            </p:txBody>
          </p:sp>
        </p:grpSp>
        <p:grpSp>
          <p:nvGrpSpPr>
            <p:cNvPr id="11" name="Group 13"/>
            <p:cNvGrpSpPr>
              <a:grpSpLocks/>
            </p:cNvGrpSpPr>
            <p:nvPr/>
          </p:nvGrpSpPr>
          <p:grpSpPr bwMode="auto">
            <a:xfrm>
              <a:off x="2684" y="936"/>
              <a:ext cx="2495" cy="1771"/>
              <a:chOff x="2684" y="936"/>
              <a:chExt cx="2495" cy="1771"/>
            </a:xfrm>
          </p:grpSpPr>
          <p:sp>
            <p:nvSpPr>
              <p:cNvPr id="15" name="Text Box 14"/>
              <p:cNvSpPr txBox="1">
                <a:spLocks noChangeArrowheads="1"/>
              </p:cNvSpPr>
              <p:nvPr/>
            </p:nvSpPr>
            <p:spPr bwMode="auto">
              <a:xfrm>
                <a:off x="4946" y="2428"/>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D</a:t>
                </a:r>
              </a:p>
            </p:txBody>
          </p:sp>
          <p:sp>
            <p:nvSpPr>
              <p:cNvPr id="16" name="Line 15"/>
              <p:cNvSpPr>
                <a:spLocks noChangeShapeType="1"/>
              </p:cNvSpPr>
              <p:nvPr/>
            </p:nvSpPr>
            <p:spPr bwMode="auto">
              <a:xfrm>
                <a:off x="2684" y="936"/>
                <a:ext cx="2305" cy="1589"/>
              </a:xfrm>
              <a:prstGeom prst="line">
                <a:avLst/>
              </a:prstGeom>
              <a:noFill/>
              <a:ln w="28575">
                <a:solidFill>
                  <a:srgbClr val="336699"/>
                </a:solidFill>
                <a:round/>
                <a:headEnd/>
                <a:tailEnd/>
              </a:ln>
            </p:spPr>
            <p:txBody>
              <a:bodyPr/>
              <a:lstStyle/>
              <a:p>
                <a:endParaRPr lang="en-US">
                  <a:latin typeface="Arial"/>
                  <a:cs typeface="Arial"/>
                </a:endParaRPr>
              </a:p>
            </p:txBody>
          </p:sp>
        </p:grpSp>
        <p:grpSp>
          <p:nvGrpSpPr>
            <p:cNvPr id="12" name="Group 16"/>
            <p:cNvGrpSpPr>
              <a:grpSpLocks/>
            </p:cNvGrpSpPr>
            <p:nvPr/>
          </p:nvGrpSpPr>
          <p:grpSpPr bwMode="auto">
            <a:xfrm>
              <a:off x="2682" y="1538"/>
              <a:ext cx="2486" cy="1961"/>
              <a:chOff x="2682" y="1538"/>
              <a:chExt cx="2486" cy="1961"/>
            </a:xfrm>
          </p:grpSpPr>
          <p:sp>
            <p:nvSpPr>
              <p:cNvPr id="13" name="Text Box 17"/>
              <p:cNvSpPr txBox="1">
                <a:spLocks noChangeArrowheads="1"/>
              </p:cNvSpPr>
              <p:nvPr/>
            </p:nvSpPr>
            <p:spPr bwMode="auto">
              <a:xfrm>
                <a:off x="4935" y="1538"/>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S</a:t>
                </a:r>
              </a:p>
            </p:txBody>
          </p:sp>
          <p:sp>
            <p:nvSpPr>
              <p:cNvPr id="14" name="Line 18"/>
              <p:cNvSpPr>
                <a:spLocks noChangeShapeType="1"/>
              </p:cNvSpPr>
              <p:nvPr/>
            </p:nvSpPr>
            <p:spPr bwMode="auto">
              <a:xfrm flipV="1">
                <a:off x="2682" y="1732"/>
                <a:ext cx="2282" cy="1767"/>
              </a:xfrm>
              <a:prstGeom prst="line">
                <a:avLst/>
              </a:prstGeom>
              <a:noFill/>
              <a:ln w="28575">
                <a:solidFill>
                  <a:srgbClr val="336699"/>
                </a:solidFill>
                <a:round/>
                <a:headEnd/>
                <a:tailEnd/>
              </a:ln>
            </p:spPr>
            <p:txBody>
              <a:bodyPr/>
              <a:lstStyle/>
              <a:p>
                <a:endParaRPr lang="en-US">
                  <a:latin typeface="Arial"/>
                  <a:cs typeface="Arial"/>
                </a:endParaRPr>
              </a:p>
            </p:txBody>
          </p:sp>
        </p:grpSp>
      </p:grpSp>
      <p:sp>
        <p:nvSpPr>
          <p:cNvPr id="22" name="Line 20"/>
          <p:cNvSpPr>
            <a:spLocks noChangeShapeType="1"/>
          </p:cNvSpPr>
          <p:nvPr/>
        </p:nvSpPr>
        <p:spPr bwMode="auto">
          <a:xfrm>
            <a:off x="6491287" y="2720975"/>
            <a:ext cx="3175" cy="1250950"/>
          </a:xfrm>
          <a:prstGeom prst="line">
            <a:avLst/>
          </a:prstGeom>
          <a:noFill/>
          <a:ln w="19050">
            <a:solidFill>
              <a:srgbClr val="FF0000"/>
            </a:solidFill>
            <a:round/>
            <a:headEnd/>
            <a:tailEnd/>
          </a:ln>
        </p:spPr>
        <p:txBody>
          <a:bodyPr/>
          <a:lstStyle/>
          <a:p>
            <a:endParaRPr lang="en-US">
              <a:latin typeface="Arial"/>
              <a:cs typeface="Arial"/>
            </a:endParaRPr>
          </a:p>
        </p:txBody>
      </p:sp>
      <p:grpSp>
        <p:nvGrpSpPr>
          <p:cNvPr id="23" name="Group 21"/>
          <p:cNvGrpSpPr>
            <a:grpSpLocks/>
          </p:cNvGrpSpPr>
          <p:nvPr/>
        </p:nvGrpSpPr>
        <p:grpSpPr bwMode="auto">
          <a:xfrm>
            <a:off x="4040187" y="3748088"/>
            <a:ext cx="2449513" cy="442912"/>
            <a:chOff x="2348" y="2417"/>
            <a:chExt cx="1543" cy="279"/>
          </a:xfrm>
        </p:grpSpPr>
        <p:sp>
          <p:nvSpPr>
            <p:cNvPr id="24" name="Text Box 22"/>
            <p:cNvSpPr txBox="1">
              <a:spLocks noChangeArrowheads="1"/>
            </p:cNvSpPr>
            <p:nvPr/>
          </p:nvSpPr>
          <p:spPr bwMode="auto">
            <a:xfrm>
              <a:off x="2348" y="2417"/>
              <a:ext cx="335" cy="279"/>
            </a:xfrm>
            <a:prstGeom prst="rect">
              <a:avLst/>
            </a:prstGeom>
            <a:noFill/>
            <a:ln w="9525">
              <a:noFill/>
              <a:miter lim="800000"/>
              <a:headEnd/>
              <a:tailEnd/>
            </a:ln>
          </p:spPr>
          <p:txBody>
            <a:bodyPr>
              <a:spAutoFit/>
            </a:bodyPr>
            <a:lstStyle/>
            <a:p>
              <a:pPr algn="ctr">
                <a:spcBef>
                  <a:spcPct val="50000"/>
                </a:spcBef>
              </a:pPr>
              <a:r>
                <a:rPr lang="en-US" sz="2300" i="1" dirty="0">
                  <a:latin typeface="Arial"/>
                  <a:cs typeface="Arial"/>
                </a:rPr>
                <a:t>P</a:t>
              </a:r>
              <a:r>
                <a:rPr lang="en-US" sz="2300" i="1" baseline="-25000" dirty="0">
                  <a:latin typeface="Arial"/>
                  <a:cs typeface="Arial"/>
                </a:rPr>
                <a:t>S</a:t>
              </a:r>
            </a:p>
          </p:txBody>
        </p:sp>
        <p:sp>
          <p:nvSpPr>
            <p:cNvPr id="25" name="Line 23"/>
            <p:cNvSpPr>
              <a:spLocks noChangeShapeType="1"/>
            </p:cNvSpPr>
            <p:nvPr/>
          </p:nvSpPr>
          <p:spPr bwMode="auto">
            <a:xfrm flipH="1">
              <a:off x="2682" y="2556"/>
              <a:ext cx="1209" cy="0"/>
            </a:xfrm>
            <a:prstGeom prst="line">
              <a:avLst/>
            </a:prstGeom>
            <a:noFill/>
            <a:ln w="9525">
              <a:solidFill>
                <a:schemeClr val="tx1"/>
              </a:solidFill>
              <a:prstDash val="dash"/>
              <a:round/>
              <a:headEnd/>
              <a:tailEnd/>
            </a:ln>
          </p:spPr>
          <p:txBody>
            <a:bodyPr/>
            <a:lstStyle/>
            <a:p>
              <a:endParaRPr lang="en-US">
                <a:latin typeface="Arial"/>
                <a:cs typeface="Arial"/>
              </a:endParaRPr>
            </a:p>
          </p:txBody>
        </p:sp>
      </p:grpSp>
      <p:grpSp>
        <p:nvGrpSpPr>
          <p:cNvPr id="26" name="Group 24"/>
          <p:cNvGrpSpPr>
            <a:grpSpLocks/>
          </p:cNvGrpSpPr>
          <p:nvPr/>
        </p:nvGrpSpPr>
        <p:grpSpPr bwMode="auto">
          <a:xfrm>
            <a:off x="4035425" y="2495550"/>
            <a:ext cx="2454275" cy="442913"/>
            <a:chOff x="2345" y="1628"/>
            <a:chExt cx="1546" cy="279"/>
          </a:xfrm>
        </p:grpSpPr>
        <p:sp>
          <p:nvSpPr>
            <p:cNvPr id="27" name="Text Box 25"/>
            <p:cNvSpPr txBox="1">
              <a:spLocks noChangeArrowheads="1"/>
            </p:cNvSpPr>
            <p:nvPr/>
          </p:nvSpPr>
          <p:spPr bwMode="auto">
            <a:xfrm>
              <a:off x="2345" y="1628"/>
              <a:ext cx="335" cy="279"/>
            </a:xfrm>
            <a:prstGeom prst="rect">
              <a:avLst/>
            </a:prstGeom>
            <a:noFill/>
            <a:ln w="9525">
              <a:noFill/>
              <a:miter lim="800000"/>
              <a:headEnd/>
              <a:tailEnd/>
            </a:ln>
          </p:spPr>
          <p:txBody>
            <a:bodyPr>
              <a:spAutoFit/>
            </a:bodyPr>
            <a:lstStyle/>
            <a:p>
              <a:pPr algn="ctr">
                <a:spcBef>
                  <a:spcPct val="50000"/>
                </a:spcBef>
              </a:pPr>
              <a:r>
                <a:rPr lang="en-US" sz="2300" i="1" dirty="0">
                  <a:latin typeface="Arial"/>
                  <a:cs typeface="Arial"/>
                </a:rPr>
                <a:t>P</a:t>
              </a:r>
              <a:r>
                <a:rPr lang="en-US" sz="2300" i="1" baseline="-25000" dirty="0">
                  <a:latin typeface="Arial"/>
                  <a:cs typeface="Arial"/>
                </a:rPr>
                <a:t>B</a:t>
              </a:r>
            </a:p>
          </p:txBody>
        </p:sp>
        <p:sp>
          <p:nvSpPr>
            <p:cNvPr id="28" name="Line 26"/>
            <p:cNvSpPr>
              <a:spLocks noChangeShapeType="1"/>
            </p:cNvSpPr>
            <p:nvPr/>
          </p:nvSpPr>
          <p:spPr bwMode="auto">
            <a:xfrm flipH="1">
              <a:off x="2682" y="1770"/>
              <a:ext cx="1209" cy="0"/>
            </a:xfrm>
            <a:prstGeom prst="line">
              <a:avLst/>
            </a:prstGeom>
            <a:noFill/>
            <a:ln w="9525">
              <a:solidFill>
                <a:schemeClr val="tx1"/>
              </a:solidFill>
              <a:prstDash val="dash"/>
              <a:round/>
              <a:headEnd/>
              <a:tailEnd/>
            </a:ln>
          </p:spPr>
          <p:txBody>
            <a:bodyPr/>
            <a:lstStyle/>
            <a:p>
              <a:endParaRPr lang="en-US">
                <a:latin typeface="Arial"/>
                <a:cs typeface="Arial"/>
              </a:endParaRPr>
            </a:p>
          </p:txBody>
        </p:sp>
      </p:grpSp>
      <p:grpSp>
        <p:nvGrpSpPr>
          <p:cNvPr id="29" name="Group 27"/>
          <p:cNvGrpSpPr>
            <a:grpSpLocks/>
          </p:cNvGrpSpPr>
          <p:nvPr/>
        </p:nvGrpSpPr>
        <p:grpSpPr bwMode="auto">
          <a:xfrm>
            <a:off x="4040187" y="3081338"/>
            <a:ext cx="3598863" cy="2824162"/>
            <a:chOff x="2348" y="1997"/>
            <a:chExt cx="2267" cy="1779"/>
          </a:xfrm>
        </p:grpSpPr>
        <p:sp>
          <p:nvSpPr>
            <p:cNvPr id="30" name="Text Box 28"/>
            <p:cNvSpPr txBox="1">
              <a:spLocks noChangeArrowheads="1"/>
            </p:cNvSpPr>
            <p:nvPr/>
          </p:nvSpPr>
          <p:spPr bwMode="auto">
            <a:xfrm>
              <a:off x="2348" y="1997"/>
              <a:ext cx="335"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P</a:t>
              </a:r>
              <a:r>
                <a:rPr lang="en-US" sz="2300" i="1" baseline="-25000">
                  <a:latin typeface="Arial"/>
                  <a:cs typeface="Arial"/>
                </a:rPr>
                <a:t>E</a:t>
              </a:r>
            </a:p>
          </p:txBody>
        </p:sp>
        <p:grpSp>
          <p:nvGrpSpPr>
            <p:cNvPr id="31" name="Group 29"/>
            <p:cNvGrpSpPr>
              <a:grpSpLocks/>
            </p:cNvGrpSpPr>
            <p:nvPr/>
          </p:nvGrpSpPr>
          <p:grpSpPr bwMode="auto">
            <a:xfrm>
              <a:off x="2690" y="2142"/>
              <a:ext cx="1743" cy="1354"/>
              <a:chOff x="357" y="2450"/>
              <a:chExt cx="795" cy="646"/>
            </a:xfrm>
          </p:grpSpPr>
          <p:sp>
            <p:nvSpPr>
              <p:cNvPr id="33" name="Line 30"/>
              <p:cNvSpPr>
                <a:spLocks noChangeShapeType="1"/>
              </p:cNvSpPr>
              <p:nvPr/>
            </p:nvSpPr>
            <p:spPr bwMode="auto">
              <a:xfrm>
                <a:off x="357" y="2450"/>
                <a:ext cx="795" cy="0"/>
              </a:xfrm>
              <a:prstGeom prst="line">
                <a:avLst/>
              </a:prstGeom>
              <a:noFill/>
              <a:ln w="9525">
                <a:solidFill>
                  <a:schemeClr val="tx1"/>
                </a:solidFill>
                <a:prstDash val="dash"/>
                <a:round/>
                <a:headEnd/>
                <a:tailEnd/>
              </a:ln>
            </p:spPr>
            <p:txBody>
              <a:bodyPr/>
              <a:lstStyle/>
              <a:p>
                <a:endParaRPr lang="en-US">
                  <a:latin typeface="Arial"/>
                  <a:cs typeface="Arial"/>
                </a:endParaRPr>
              </a:p>
            </p:txBody>
          </p:sp>
          <p:sp>
            <p:nvSpPr>
              <p:cNvPr id="34" name="Line 31"/>
              <p:cNvSpPr>
                <a:spLocks noChangeShapeType="1"/>
              </p:cNvSpPr>
              <p:nvPr/>
            </p:nvSpPr>
            <p:spPr bwMode="auto">
              <a:xfrm>
                <a:off x="1152" y="2451"/>
                <a:ext cx="0" cy="645"/>
              </a:xfrm>
              <a:prstGeom prst="line">
                <a:avLst/>
              </a:prstGeom>
              <a:noFill/>
              <a:ln w="9525">
                <a:solidFill>
                  <a:schemeClr val="tx1"/>
                </a:solidFill>
                <a:prstDash val="dash"/>
                <a:round/>
                <a:headEnd/>
                <a:tailEnd/>
              </a:ln>
            </p:spPr>
            <p:txBody>
              <a:bodyPr/>
              <a:lstStyle/>
              <a:p>
                <a:endParaRPr lang="en-US">
                  <a:latin typeface="Arial"/>
                  <a:cs typeface="Arial"/>
                </a:endParaRPr>
              </a:p>
            </p:txBody>
          </p:sp>
        </p:grpSp>
        <p:sp>
          <p:nvSpPr>
            <p:cNvPr id="32" name="Text Box 32"/>
            <p:cNvSpPr txBox="1">
              <a:spLocks noChangeArrowheads="1"/>
            </p:cNvSpPr>
            <p:nvPr/>
          </p:nvSpPr>
          <p:spPr bwMode="auto">
            <a:xfrm>
              <a:off x="4244" y="3497"/>
              <a:ext cx="371"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Q</a:t>
              </a:r>
              <a:r>
                <a:rPr lang="en-US" sz="2300" i="1" baseline="-25000">
                  <a:latin typeface="Arial"/>
                  <a:cs typeface="Arial"/>
                </a:rPr>
                <a:t>E</a:t>
              </a:r>
            </a:p>
          </p:txBody>
        </p:sp>
      </p:grpSp>
      <p:grpSp>
        <p:nvGrpSpPr>
          <p:cNvPr id="35" name="Group 37"/>
          <p:cNvGrpSpPr>
            <a:grpSpLocks/>
          </p:cNvGrpSpPr>
          <p:nvPr/>
        </p:nvGrpSpPr>
        <p:grpSpPr bwMode="auto">
          <a:xfrm>
            <a:off x="6305550" y="1874838"/>
            <a:ext cx="2344737" cy="2084387"/>
            <a:chOff x="3775" y="1237"/>
            <a:chExt cx="1477" cy="1313"/>
          </a:xfrm>
        </p:grpSpPr>
        <p:sp>
          <p:nvSpPr>
            <p:cNvPr id="36" name="AutoShape 38"/>
            <p:cNvSpPr>
              <a:spLocks/>
            </p:cNvSpPr>
            <p:nvPr/>
          </p:nvSpPr>
          <p:spPr bwMode="auto">
            <a:xfrm rot="10800000">
              <a:off x="3930" y="1770"/>
              <a:ext cx="129" cy="780"/>
            </a:xfrm>
            <a:prstGeom prst="leftBrace">
              <a:avLst>
                <a:gd name="adj1" fmla="val 50388"/>
                <a:gd name="adj2" fmla="val 61537"/>
              </a:avLst>
            </a:prstGeom>
            <a:noFill/>
            <a:ln w="9525">
              <a:solidFill>
                <a:schemeClr val="tx1"/>
              </a:solidFill>
              <a:round/>
              <a:headEnd/>
              <a:tailEnd/>
            </a:ln>
          </p:spPr>
          <p:txBody>
            <a:bodyPr wrap="none" anchor="ctr"/>
            <a:lstStyle/>
            <a:p>
              <a:endParaRPr lang="en-US" b="0">
                <a:latin typeface="Arial"/>
                <a:cs typeface="Arial"/>
              </a:endParaRPr>
            </a:p>
          </p:txBody>
        </p:sp>
        <p:sp>
          <p:nvSpPr>
            <p:cNvPr id="37" name="Text Box 39"/>
            <p:cNvSpPr txBox="1">
              <a:spLocks noChangeArrowheads="1"/>
            </p:cNvSpPr>
            <p:nvPr/>
          </p:nvSpPr>
          <p:spPr bwMode="auto">
            <a:xfrm>
              <a:off x="3775" y="1237"/>
              <a:ext cx="1477" cy="288"/>
            </a:xfrm>
            <a:prstGeom prst="rect">
              <a:avLst/>
            </a:prstGeom>
            <a:noFill/>
            <a:ln w="9525">
              <a:noFill/>
              <a:miter lim="800000"/>
              <a:headEnd/>
              <a:tailEnd/>
            </a:ln>
          </p:spPr>
          <p:txBody>
            <a:bodyPr>
              <a:spAutoFit/>
            </a:bodyPr>
            <a:lstStyle/>
            <a:p>
              <a:pPr>
                <a:spcBef>
                  <a:spcPct val="50000"/>
                </a:spcBef>
              </a:pPr>
              <a:r>
                <a:rPr lang="en-US" sz="2400" b="0" dirty="0">
                  <a:latin typeface="Arial"/>
                  <a:cs typeface="Arial"/>
                </a:rPr>
                <a:t>Size of tax = $</a:t>
              </a:r>
              <a:r>
                <a:rPr lang="en-US" sz="2400" i="1" dirty="0">
                  <a:latin typeface="Arial"/>
                  <a:cs typeface="Arial"/>
                </a:rPr>
                <a:t>T</a:t>
              </a:r>
            </a:p>
          </p:txBody>
        </p:sp>
        <p:sp>
          <p:nvSpPr>
            <p:cNvPr id="38" name="Line 40"/>
            <p:cNvSpPr>
              <a:spLocks noChangeShapeType="1"/>
            </p:cNvSpPr>
            <p:nvPr/>
          </p:nvSpPr>
          <p:spPr bwMode="auto">
            <a:xfrm flipV="1">
              <a:off x="4080" y="1500"/>
              <a:ext cx="462" cy="564"/>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40" name="Rectangle 15"/>
          <p:cNvSpPr>
            <a:spLocks noChangeArrowheads="1"/>
          </p:cNvSpPr>
          <p:nvPr/>
        </p:nvSpPr>
        <p:spPr bwMode="auto">
          <a:xfrm>
            <a:off x="5315389" y="513777"/>
            <a:ext cx="3014662" cy="1092200"/>
          </a:xfrm>
          <a:prstGeom prst="rect">
            <a:avLst/>
          </a:prstGeom>
          <a:solidFill>
            <a:srgbClr val="FFCCFF"/>
          </a:solidFill>
          <a:ln w="9525">
            <a:noFill/>
            <a:miter lim="800000"/>
            <a:headEnd/>
            <a:tailEnd/>
          </a:ln>
        </p:spPr>
        <p:txBody>
          <a:bodyPr/>
          <a:lstStyle/>
          <a:p>
            <a:pPr algn="ctr">
              <a:lnSpc>
                <a:spcPct val="105000"/>
              </a:lnSpc>
              <a:spcBef>
                <a:spcPct val="45000"/>
              </a:spcBef>
              <a:buClr>
                <a:srgbClr val="00B85C"/>
              </a:buClr>
              <a:buSzPct val="120000"/>
              <a:buFont typeface="Wingdings" pitchFamily="2" charset="2"/>
              <a:buNone/>
            </a:pPr>
            <a:r>
              <a:rPr lang="en-US" sz="2600" b="0" dirty="0">
                <a:latin typeface="Arial"/>
                <a:cs typeface="Arial"/>
              </a:rPr>
              <a:t>Revenue from tax: $</a:t>
            </a:r>
            <a:r>
              <a:rPr lang="en-US" sz="2300" i="1" dirty="0">
                <a:latin typeface="Arial"/>
                <a:cs typeface="Arial"/>
              </a:rPr>
              <a:t>T</a:t>
            </a:r>
            <a:r>
              <a:rPr lang="en-US" sz="2600" b="0" dirty="0">
                <a:latin typeface="Arial"/>
                <a:cs typeface="Arial"/>
              </a:rPr>
              <a:t> x </a:t>
            </a:r>
            <a:r>
              <a:rPr lang="en-US" sz="2300" i="1" dirty="0">
                <a:latin typeface="Arial"/>
                <a:cs typeface="Arial"/>
              </a:rPr>
              <a:t>Q</a:t>
            </a:r>
            <a:r>
              <a:rPr lang="en-US" sz="2300" i="1" baseline="-25000" dirty="0">
                <a:latin typeface="Arial"/>
                <a:cs typeface="Arial"/>
              </a:rPr>
              <a:t>T </a:t>
            </a:r>
            <a:endParaRPr lang="en-US" sz="2600" b="0" dirty="0">
              <a:latin typeface="Arial"/>
              <a:cs typeface="Arial"/>
            </a:endParaRPr>
          </a:p>
        </p:txBody>
      </p:sp>
    </p:spTree>
    <p:extLst>
      <p:ext uri="{BB962C8B-B14F-4D97-AF65-F5344CB8AC3E}">
        <p14:creationId xmlns:p14="http://schemas.microsoft.com/office/powerpoint/2010/main" val="970459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strips(downRight)">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wipe(left)">
                                      <p:cBhvr>
                                        <p:cTn id="14" dur="500"/>
                                        <p:tgtEl>
                                          <p:spTgt spid="3">
                                            <p:txEl>
                                              <p:pRg st="1" end="1"/>
                                            </p:txEl>
                                          </p:spTgt>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left)">
                                      <p:cBhvr>
                                        <p:cTn id="18" dur="500"/>
                                        <p:tgtEl>
                                          <p:spTgt spid="3">
                                            <p:txEl>
                                              <p:pRg st="2" end="2"/>
                                            </p:txEl>
                                          </p:spTgt>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up)">
                                      <p:cBhvr>
                                        <p:cTn id="27" dur="500"/>
                                        <p:tgtEl>
                                          <p:spTgt spid="22"/>
                                        </p:tgtEl>
                                      </p:cBhvr>
                                    </p:animEffect>
                                  </p:childTnLst>
                                </p:cTn>
                              </p:par>
                            </p:childTnLst>
                          </p:cTn>
                        </p:par>
                        <p:par>
                          <p:cTn id="28" fill="hold">
                            <p:stCondLst>
                              <p:cond delay="500"/>
                            </p:stCondLst>
                            <p:childTnLst>
                              <p:par>
                                <p:cTn id="29" presetID="18" presetClass="entr" presetSubtype="12" fill="hold"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strips(downLeft)">
                                      <p:cBhvr>
                                        <p:cTn id="31" dur="500"/>
                                        <p:tgtEl>
                                          <p:spTgt spid="35"/>
                                        </p:tgtEl>
                                      </p:cBhvr>
                                    </p:animEffect>
                                  </p:childTnLst>
                                </p:cTn>
                              </p:par>
                            </p:childTnLst>
                          </p:cTn>
                        </p:par>
                        <p:par>
                          <p:cTn id="32" fill="hold">
                            <p:stCondLst>
                              <p:cond delay="1000"/>
                            </p:stCondLst>
                            <p:childTnLst>
                              <p:par>
                                <p:cTn id="33" presetID="22" presetClass="entr" presetSubtype="8" fill="hold" grpId="0" nodeType="after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wipe(left)">
                                      <p:cBhvr>
                                        <p:cTn id="35" dur="500"/>
                                        <p:tgtEl>
                                          <p:spTgt spid="3">
                                            <p:txEl>
                                              <p:pRg st="5" end="5"/>
                                            </p:txEl>
                                          </p:spTgt>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wipe(left)">
                                      <p:cBhvr>
                                        <p:cTn id="38" dur="500"/>
                                        <p:tgtEl>
                                          <p:spTgt spid="3">
                                            <p:txEl>
                                              <p:pRg st="6" end="6"/>
                                            </p:txEl>
                                          </p:spTgt>
                                        </p:tgtEl>
                                      </p:cBhvr>
                                    </p:animEffect>
                                  </p:childTnLst>
                                </p:cTn>
                              </p:par>
                            </p:childTnLst>
                          </p:cTn>
                        </p:par>
                        <p:par>
                          <p:cTn id="39" fill="hold">
                            <p:stCondLst>
                              <p:cond delay="1500"/>
                            </p:stCondLst>
                            <p:childTnLst>
                              <p:par>
                                <p:cTn id="40" presetID="22" presetClass="entr" presetSubtype="2"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right)">
                                      <p:cBhvr>
                                        <p:cTn id="42" dur="500"/>
                                        <p:tgtEl>
                                          <p:spTgt spid="26"/>
                                        </p:tgtEl>
                                      </p:cBhvr>
                                    </p:animEffect>
                                  </p:childTnLst>
                                </p:cTn>
                              </p:par>
                            </p:childTnLst>
                          </p:cTn>
                        </p:par>
                        <p:par>
                          <p:cTn id="43" fill="hold">
                            <p:stCondLst>
                              <p:cond delay="2000"/>
                            </p:stCondLst>
                            <p:childTnLst>
                              <p:par>
                                <p:cTn id="44" presetID="22" presetClass="entr" presetSubtype="8" fill="hold" grpId="0" nodeType="after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wipe(left)">
                                      <p:cBhvr>
                                        <p:cTn id="46" dur="500"/>
                                        <p:tgtEl>
                                          <p:spTgt spid="3">
                                            <p:txEl>
                                              <p:pRg st="7" end="7"/>
                                            </p:txEl>
                                          </p:spTgt>
                                        </p:tgtEl>
                                      </p:cBhvr>
                                    </p:animEffect>
                                  </p:childTnLst>
                                </p:cTn>
                              </p:par>
                            </p:childTnLst>
                          </p:cTn>
                        </p:par>
                        <p:par>
                          <p:cTn id="47" fill="hold">
                            <p:stCondLst>
                              <p:cond delay="2500"/>
                            </p:stCondLst>
                            <p:childTnLst>
                              <p:par>
                                <p:cTn id="48" presetID="22" presetClass="entr" presetSubtype="2" fill="hold"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right)">
                                      <p:cBhvr>
                                        <p:cTn id="50" dur="500"/>
                                        <p:tgtEl>
                                          <p:spTgt spid="23"/>
                                        </p:tgtEl>
                                      </p:cBhvr>
                                    </p:animEffect>
                                  </p:childTnLst>
                                </p:cTn>
                              </p:par>
                            </p:childTnLst>
                          </p:cTn>
                        </p:par>
                        <p:par>
                          <p:cTn id="51" fill="hold">
                            <p:stCondLst>
                              <p:cond delay="3000"/>
                            </p:stCondLst>
                            <p:childTnLst>
                              <p:par>
                                <p:cTn id="52" presetID="22" presetClass="entr" presetSubtype="8" fill="hold" grpId="0" nodeType="after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Effect transition="in" filter="wipe(left)">
                                      <p:cBhvr>
                                        <p:cTn id="54" dur="500"/>
                                        <p:tgtEl>
                                          <p:spTgt spid="3">
                                            <p:txEl>
                                              <p:pRg st="8" end="8"/>
                                            </p:txEl>
                                          </p:spTgt>
                                        </p:tgtEl>
                                      </p:cBhvr>
                                    </p:animEffect>
                                  </p:childTnLst>
                                </p:cTn>
                              </p:par>
                            </p:childTnLst>
                          </p:cTn>
                        </p:par>
                        <p:par>
                          <p:cTn id="55" fill="hold">
                            <p:stCondLst>
                              <p:cond delay="3500"/>
                            </p:stCondLst>
                            <p:childTnLst>
                              <p:par>
                                <p:cTn id="56" presetID="22" presetClass="entr" presetSubtype="1" fill="hold" nodeType="after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wipe(up)">
                                      <p:cBhvr>
                                        <p:cTn id="58" dur="500"/>
                                        <p:tgtEl>
                                          <p:spTgt spid="6"/>
                                        </p:tgtEl>
                                      </p:cBhvr>
                                    </p:animEffect>
                                  </p:childTnLst>
                                </p:cTn>
                              </p:par>
                            </p:childTnLst>
                          </p:cTn>
                        </p:par>
                        <p:par>
                          <p:cTn id="59" fill="hold">
                            <p:stCondLst>
                              <p:cond delay="4000"/>
                            </p:stCondLst>
                            <p:childTnLst>
                              <p:par>
                                <p:cTn id="60" presetID="22" presetClass="entr" presetSubtype="8" fill="hold" grpId="0" nodeType="afterEffect">
                                  <p:stCondLst>
                                    <p:cond delay="0"/>
                                  </p:stCondLst>
                                  <p:childTnLst>
                                    <p:set>
                                      <p:cBhvr>
                                        <p:cTn id="61" dur="1" fill="hold">
                                          <p:stCondLst>
                                            <p:cond delay="0"/>
                                          </p:stCondLst>
                                        </p:cTn>
                                        <p:tgtEl>
                                          <p:spTgt spid="3">
                                            <p:txEl>
                                              <p:pRg st="9" end="9"/>
                                            </p:txEl>
                                          </p:spTgt>
                                        </p:tgtEl>
                                        <p:attrNameLst>
                                          <p:attrName>style.visibility</p:attrName>
                                        </p:attrNameLst>
                                      </p:cBhvr>
                                      <p:to>
                                        <p:strVal val="visible"/>
                                      </p:to>
                                    </p:set>
                                    <p:animEffect transition="in" filter="wipe(left)">
                                      <p:cBhvr>
                                        <p:cTn id="62" dur="500"/>
                                        <p:tgtEl>
                                          <p:spTgt spid="3">
                                            <p:txEl>
                                              <p:pRg st="9" end="9"/>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wipe(left)">
                                      <p:cBhvr>
                                        <p:cTn id="67" dur="500"/>
                                        <p:tgtEl>
                                          <p:spTgt spid="40"/>
                                        </p:tgtEl>
                                      </p:cBhvr>
                                    </p:animEffect>
                                  </p:childTnLst>
                                </p:cTn>
                              </p:par>
                            </p:childTnLst>
                          </p:cTn>
                        </p:par>
                        <p:par>
                          <p:cTn id="68" fill="hold">
                            <p:stCondLst>
                              <p:cond delay="500"/>
                            </p:stCondLst>
                            <p:childTnLst>
                              <p:par>
                                <p:cTn id="69" presetID="10" presetClass="entr" presetSubtype="0" fill="hold" grpId="0" nodeType="after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fade">
                                      <p:cBhvr>
                                        <p:cTn id="7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 grpId="0" uiExpand="1" build="p"/>
      <p:bldP spid="22" grpId="0" animBg="1"/>
      <p:bldP spid="4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The Effects of a Tax</a:t>
            </a:r>
          </a:p>
        </p:txBody>
      </p:sp>
      <p:sp>
        <p:nvSpPr>
          <p:cNvPr id="3" name="Text Placeholder 2"/>
          <p:cNvSpPr>
            <a:spLocks noGrp="1"/>
          </p:cNvSpPr>
          <p:nvPr>
            <p:ph type="body" sz="quarter" idx="12"/>
          </p:nvPr>
        </p:nvSpPr>
        <p:spPr>
          <a:xfrm>
            <a:off x="152400" y="762000"/>
            <a:ext cx="3365500" cy="4826000"/>
          </a:xfrm>
        </p:spPr>
        <p:txBody>
          <a:bodyPr/>
          <a:lstStyle/>
          <a:p>
            <a:r>
              <a:rPr lang="en-US" sz="2800" dirty="0">
                <a:cs typeface="Arial"/>
              </a:rPr>
              <a:t>Without a tax, </a:t>
            </a:r>
          </a:p>
          <a:p>
            <a:r>
              <a:rPr lang="en-US" sz="2800" dirty="0">
                <a:cs typeface="Arial"/>
              </a:rPr>
              <a:t>CS = A + B + C</a:t>
            </a:r>
          </a:p>
          <a:p>
            <a:r>
              <a:rPr lang="en-US" sz="2800" dirty="0">
                <a:cs typeface="Arial"/>
              </a:rPr>
              <a:t>PS = D + E + F</a:t>
            </a:r>
          </a:p>
          <a:p>
            <a:r>
              <a:rPr lang="en-US" sz="2800" dirty="0">
                <a:cs typeface="Arial"/>
              </a:rPr>
              <a:t>Tax revenue = 0</a:t>
            </a:r>
          </a:p>
          <a:p>
            <a:pPr marL="228600" indent="-228600">
              <a:lnSpc>
                <a:spcPct val="105000"/>
              </a:lnSpc>
              <a:spcBef>
                <a:spcPct val="5000"/>
              </a:spcBef>
              <a:buClr>
                <a:srgbClr val="00B85C"/>
              </a:buClr>
              <a:buSzPct val="120000"/>
              <a:buFont typeface="Wingdings" pitchFamily="2" charset="2"/>
              <a:buNone/>
            </a:pPr>
            <a:r>
              <a:rPr lang="en-US" sz="2800" dirty="0">
                <a:cs typeface="Arial"/>
              </a:rPr>
              <a:t>Total surplus</a:t>
            </a:r>
            <a:br>
              <a:rPr lang="en-US" sz="2800" dirty="0">
                <a:cs typeface="Arial"/>
              </a:rPr>
            </a:br>
            <a:r>
              <a:rPr lang="en-US" sz="2800" dirty="0">
                <a:cs typeface="Arial"/>
              </a:rPr>
              <a:t>= CS + PS</a:t>
            </a:r>
          </a:p>
          <a:p>
            <a:pPr marL="228600" indent="-228600">
              <a:lnSpc>
                <a:spcPct val="105000"/>
              </a:lnSpc>
              <a:spcBef>
                <a:spcPct val="5000"/>
              </a:spcBef>
              <a:buClr>
                <a:srgbClr val="00B85C"/>
              </a:buClr>
              <a:buSzPct val="120000"/>
              <a:buFont typeface="Wingdings" pitchFamily="2" charset="2"/>
              <a:buNone/>
            </a:pPr>
            <a:r>
              <a:rPr lang="en-US" sz="2800" dirty="0">
                <a:cs typeface="Arial"/>
              </a:rPr>
              <a:t>	= A + B + C </a:t>
            </a:r>
            <a:br>
              <a:rPr lang="en-US" sz="2800" dirty="0">
                <a:cs typeface="Arial"/>
              </a:rPr>
            </a:br>
            <a:r>
              <a:rPr lang="en-US" sz="2800" dirty="0">
                <a:cs typeface="Arial"/>
              </a:rPr>
              <a:t>   + D + E + F</a:t>
            </a:r>
          </a:p>
          <a:p>
            <a:endParaRPr lang="en-US" sz="2800" dirty="0"/>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5</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6" name="Line 2"/>
          <p:cNvSpPr>
            <a:spLocks noChangeShapeType="1"/>
          </p:cNvSpPr>
          <p:nvPr/>
        </p:nvSpPr>
        <p:spPr bwMode="auto">
          <a:xfrm>
            <a:off x="6181725" y="2805113"/>
            <a:ext cx="0" cy="2747962"/>
          </a:xfrm>
          <a:prstGeom prst="line">
            <a:avLst/>
          </a:prstGeom>
          <a:noFill/>
          <a:ln w="9525">
            <a:solidFill>
              <a:schemeClr val="tx1"/>
            </a:solidFill>
            <a:prstDash val="dash"/>
            <a:round/>
            <a:headEnd/>
            <a:tailEnd/>
          </a:ln>
        </p:spPr>
        <p:txBody>
          <a:bodyPr/>
          <a:lstStyle/>
          <a:p>
            <a:endParaRPr lang="en-US">
              <a:latin typeface="Arial"/>
              <a:cs typeface="Arial"/>
            </a:endParaRPr>
          </a:p>
        </p:txBody>
      </p:sp>
      <p:grpSp>
        <p:nvGrpSpPr>
          <p:cNvPr id="7" name="Group 4"/>
          <p:cNvGrpSpPr>
            <a:grpSpLocks/>
          </p:cNvGrpSpPr>
          <p:nvPr/>
        </p:nvGrpSpPr>
        <p:grpSpPr bwMode="auto">
          <a:xfrm>
            <a:off x="4068763" y="927100"/>
            <a:ext cx="4305300" cy="4824413"/>
            <a:chOff x="2563" y="584"/>
            <a:chExt cx="2712" cy="3039"/>
          </a:xfrm>
        </p:grpSpPr>
        <p:grpSp>
          <p:nvGrpSpPr>
            <p:cNvPr id="8" name="Group 5"/>
            <p:cNvGrpSpPr>
              <a:grpSpLocks/>
            </p:cNvGrpSpPr>
            <p:nvPr/>
          </p:nvGrpSpPr>
          <p:grpSpPr bwMode="auto">
            <a:xfrm>
              <a:off x="2563" y="584"/>
              <a:ext cx="2712" cy="3039"/>
              <a:chOff x="2305" y="942"/>
              <a:chExt cx="2712" cy="2666"/>
            </a:xfrm>
          </p:grpSpPr>
          <p:grpSp>
            <p:nvGrpSpPr>
              <p:cNvPr id="13" name="Group 6"/>
              <p:cNvGrpSpPr>
                <a:grpSpLocks/>
              </p:cNvGrpSpPr>
              <p:nvPr/>
            </p:nvGrpSpPr>
            <p:grpSpPr bwMode="auto">
              <a:xfrm>
                <a:off x="2424" y="1167"/>
                <a:ext cx="2382" cy="2331"/>
                <a:chOff x="2424" y="1167"/>
                <a:chExt cx="2400" cy="2079"/>
              </a:xfrm>
            </p:grpSpPr>
            <p:sp>
              <p:nvSpPr>
                <p:cNvPr id="16" name="Line 7"/>
                <p:cNvSpPr>
                  <a:spLocks noChangeShapeType="1"/>
                </p:cNvSpPr>
                <p:nvPr/>
              </p:nvSpPr>
              <p:spPr bwMode="auto">
                <a:xfrm>
                  <a:off x="2424" y="1167"/>
                  <a:ext cx="0" cy="2079"/>
                </a:xfrm>
                <a:prstGeom prst="line">
                  <a:avLst/>
                </a:prstGeom>
                <a:noFill/>
                <a:ln w="9525">
                  <a:solidFill>
                    <a:schemeClr val="tx1"/>
                  </a:solidFill>
                  <a:round/>
                  <a:headEnd/>
                  <a:tailEnd/>
                </a:ln>
              </p:spPr>
              <p:txBody>
                <a:bodyPr/>
                <a:lstStyle/>
                <a:p>
                  <a:endParaRPr lang="en-US">
                    <a:latin typeface="Arial"/>
                    <a:cs typeface="Arial"/>
                  </a:endParaRPr>
                </a:p>
              </p:txBody>
            </p:sp>
            <p:sp>
              <p:nvSpPr>
                <p:cNvPr id="17" name="Line 8"/>
                <p:cNvSpPr>
                  <a:spLocks noChangeShapeType="1"/>
                </p:cNvSpPr>
                <p:nvPr/>
              </p:nvSpPr>
              <p:spPr bwMode="auto">
                <a:xfrm>
                  <a:off x="2424" y="3246"/>
                  <a:ext cx="240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14" name="Text Box 9"/>
              <p:cNvSpPr txBox="1">
                <a:spLocks noChangeArrowheads="1"/>
              </p:cNvSpPr>
              <p:nvPr/>
            </p:nvSpPr>
            <p:spPr bwMode="auto">
              <a:xfrm>
                <a:off x="2305" y="942"/>
                <a:ext cx="233" cy="245"/>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P</a:t>
                </a:r>
              </a:p>
            </p:txBody>
          </p:sp>
          <p:sp>
            <p:nvSpPr>
              <p:cNvPr id="15" name="Text Box 10"/>
              <p:cNvSpPr txBox="1">
                <a:spLocks noChangeArrowheads="1"/>
              </p:cNvSpPr>
              <p:nvPr/>
            </p:nvSpPr>
            <p:spPr bwMode="auto">
              <a:xfrm>
                <a:off x="4784" y="3363"/>
                <a:ext cx="233" cy="245"/>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Q</a:t>
                </a:r>
              </a:p>
            </p:txBody>
          </p:sp>
        </p:grpSp>
        <p:sp>
          <p:nvSpPr>
            <p:cNvPr id="9" name="Text Box 11"/>
            <p:cNvSpPr txBox="1">
              <a:spLocks noChangeArrowheads="1"/>
            </p:cNvSpPr>
            <p:nvPr/>
          </p:nvSpPr>
          <p:spPr bwMode="auto">
            <a:xfrm>
              <a:off x="4946" y="2428"/>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D</a:t>
              </a:r>
            </a:p>
          </p:txBody>
        </p:sp>
        <p:sp>
          <p:nvSpPr>
            <p:cNvPr id="10" name="Line 12"/>
            <p:cNvSpPr>
              <a:spLocks noChangeShapeType="1"/>
            </p:cNvSpPr>
            <p:nvPr/>
          </p:nvSpPr>
          <p:spPr bwMode="auto">
            <a:xfrm>
              <a:off x="2684" y="936"/>
              <a:ext cx="2305" cy="1589"/>
            </a:xfrm>
            <a:prstGeom prst="line">
              <a:avLst/>
            </a:prstGeom>
            <a:noFill/>
            <a:ln w="28575">
              <a:solidFill>
                <a:srgbClr val="336699"/>
              </a:solidFill>
              <a:round/>
              <a:headEnd/>
              <a:tailEnd/>
            </a:ln>
          </p:spPr>
          <p:txBody>
            <a:bodyPr/>
            <a:lstStyle/>
            <a:p>
              <a:endParaRPr lang="en-US">
                <a:latin typeface="Arial"/>
                <a:cs typeface="Arial"/>
              </a:endParaRPr>
            </a:p>
          </p:txBody>
        </p:sp>
        <p:sp>
          <p:nvSpPr>
            <p:cNvPr id="11" name="Text Box 13"/>
            <p:cNvSpPr txBox="1">
              <a:spLocks noChangeArrowheads="1"/>
            </p:cNvSpPr>
            <p:nvPr/>
          </p:nvSpPr>
          <p:spPr bwMode="auto">
            <a:xfrm>
              <a:off x="4935" y="1538"/>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S</a:t>
              </a:r>
            </a:p>
          </p:txBody>
        </p:sp>
        <p:sp>
          <p:nvSpPr>
            <p:cNvPr id="12" name="Line 14"/>
            <p:cNvSpPr>
              <a:spLocks noChangeShapeType="1"/>
            </p:cNvSpPr>
            <p:nvPr/>
          </p:nvSpPr>
          <p:spPr bwMode="auto">
            <a:xfrm flipV="1">
              <a:off x="2682" y="1732"/>
              <a:ext cx="2282" cy="1767"/>
            </a:xfrm>
            <a:prstGeom prst="line">
              <a:avLst/>
            </a:prstGeom>
            <a:noFill/>
            <a:ln w="28575">
              <a:solidFill>
                <a:srgbClr val="336699"/>
              </a:solidFill>
              <a:round/>
              <a:headEnd/>
              <a:tailEnd/>
            </a:ln>
          </p:spPr>
          <p:txBody>
            <a:bodyPr/>
            <a:lstStyle/>
            <a:p>
              <a:endParaRPr lang="en-US">
                <a:latin typeface="Arial"/>
                <a:cs typeface="Arial"/>
              </a:endParaRPr>
            </a:p>
          </p:txBody>
        </p:sp>
      </p:grpSp>
      <p:sp>
        <p:nvSpPr>
          <p:cNvPr id="18" name="Line 18"/>
          <p:cNvSpPr>
            <a:spLocks noChangeShapeType="1"/>
          </p:cNvSpPr>
          <p:nvPr/>
        </p:nvSpPr>
        <p:spPr bwMode="auto">
          <a:xfrm flipH="1">
            <a:off x="4257675" y="4057650"/>
            <a:ext cx="1919288" cy="0"/>
          </a:xfrm>
          <a:prstGeom prst="line">
            <a:avLst/>
          </a:prstGeom>
          <a:noFill/>
          <a:ln w="9525">
            <a:solidFill>
              <a:schemeClr val="tx1"/>
            </a:solidFill>
            <a:prstDash val="dash"/>
            <a:round/>
            <a:headEnd/>
            <a:tailEnd/>
          </a:ln>
        </p:spPr>
        <p:txBody>
          <a:bodyPr/>
          <a:lstStyle/>
          <a:p>
            <a:endParaRPr lang="en-US">
              <a:latin typeface="Arial"/>
              <a:cs typeface="Arial"/>
            </a:endParaRPr>
          </a:p>
        </p:txBody>
      </p:sp>
      <p:sp>
        <p:nvSpPr>
          <p:cNvPr id="19" name="Line 21"/>
          <p:cNvSpPr>
            <a:spLocks noChangeShapeType="1"/>
          </p:cNvSpPr>
          <p:nvPr/>
        </p:nvSpPr>
        <p:spPr bwMode="auto">
          <a:xfrm flipH="1">
            <a:off x="4257675" y="2809875"/>
            <a:ext cx="1919288" cy="0"/>
          </a:xfrm>
          <a:prstGeom prst="line">
            <a:avLst/>
          </a:prstGeom>
          <a:noFill/>
          <a:ln w="9525">
            <a:solidFill>
              <a:schemeClr val="tx1"/>
            </a:solidFill>
            <a:prstDash val="dash"/>
            <a:round/>
            <a:headEnd/>
            <a:tailEnd/>
          </a:ln>
        </p:spPr>
        <p:txBody>
          <a:bodyPr/>
          <a:lstStyle/>
          <a:p>
            <a:endParaRPr lang="en-US">
              <a:latin typeface="Arial"/>
              <a:cs typeface="Arial"/>
            </a:endParaRPr>
          </a:p>
        </p:txBody>
      </p:sp>
      <p:grpSp>
        <p:nvGrpSpPr>
          <p:cNvPr id="20" name="Group 22"/>
          <p:cNvGrpSpPr>
            <a:grpSpLocks/>
          </p:cNvGrpSpPr>
          <p:nvPr/>
        </p:nvGrpSpPr>
        <p:grpSpPr bwMode="auto">
          <a:xfrm>
            <a:off x="3727450" y="3170238"/>
            <a:ext cx="3598863" cy="2824162"/>
            <a:chOff x="2348" y="1997"/>
            <a:chExt cx="2267" cy="1779"/>
          </a:xfrm>
        </p:grpSpPr>
        <p:sp>
          <p:nvSpPr>
            <p:cNvPr id="21" name="Text Box 23"/>
            <p:cNvSpPr txBox="1">
              <a:spLocks noChangeArrowheads="1"/>
            </p:cNvSpPr>
            <p:nvPr/>
          </p:nvSpPr>
          <p:spPr bwMode="auto">
            <a:xfrm>
              <a:off x="2348" y="1997"/>
              <a:ext cx="335"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P</a:t>
              </a:r>
              <a:r>
                <a:rPr lang="en-US" sz="2300" i="1" baseline="-25000">
                  <a:latin typeface="Arial"/>
                  <a:cs typeface="Arial"/>
                </a:rPr>
                <a:t>E</a:t>
              </a:r>
            </a:p>
          </p:txBody>
        </p:sp>
        <p:grpSp>
          <p:nvGrpSpPr>
            <p:cNvPr id="22" name="Group 24"/>
            <p:cNvGrpSpPr>
              <a:grpSpLocks/>
            </p:cNvGrpSpPr>
            <p:nvPr/>
          </p:nvGrpSpPr>
          <p:grpSpPr bwMode="auto">
            <a:xfrm>
              <a:off x="2690" y="2142"/>
              <a:ext cx="1743" cy="1354"/>
              <a:chOff x="357" y="2450"/>
              <a:chExt cx="795" cy="646"/>
            </a:xfrm>
          </p:grpSpPr>
          <p:sp>
            <p:nvSpPr>
              <p:cNvPr id="24" name="Line 25"/>
              <p:cNvSpPr>
                <a:spLocks noChangeShapeType="1"/>
              </p:cNvSpPr>
              <p:nvPr/>
            </p:nvSpPr>
            <p:spPr bwMode="auto">
              <a:xfrm>
                <a:off x="357" y="2450"/>
                <a:ext cx="795" cy="0"/>
              </a:xfrm>
              <a:prstGeom prst="line">
                <a:avLst/>
              </a:prstGeom>
              <a:noFill/>
              <a:ln w="9525">
                <a:solidFill>
                  <a:schemeClr val="tx1"/>
                </a:solidFill>
                <a:prstDash val="dash"/>
                <a:round/>
                <a:headEnd/>
                <a:tailEnd/>
              </a:ln>
            </p:spPr>
            <p:txBody>
              <a:bodyPr/>
              <a:lstStyle/>
              <a:p>
                <a:endParaRPr lang="en-US">
                  <a:latin typeface="Arial"/>
                  <a:cs typeface="Arial"/>
                </a:endParaRPr>
              </a:p>
            </p:txBody>
          </p:sp>
          <p:sp>
            <p:nvSpPr>
              <p:cNvPr id="25" name="Line 26"/>
              <p:cNvSpPr>
                <a:spLocks noChangeShapeType="1"/>
              </p:cNvSpPr>
              <p:nvPr/>
            </p:nvSpPr>
            <p:spPr bwMode="auto">
              <a:xfrm>
                <a:off x="1152" y="2451"/>
                <a:ext cx="0" cy="645"/>
              </a:xfrm>
              <a:prstGeom prst="line">
                <a:avLst/>
              </a:prstGeom>
              <a:noFill/>
              <a:ln w="9525">
                <a:solidFill>
                  <a:schemeClr val="tx1"/>
                </a:solidFill>
                <a:prstDash val="dash"/>
                <a:round/>
                <a:headEnd/>
                <a:tailEnd/>
              </a:ln>
            </p:spPr>
            <p:txBody>
              <a:bodyPr/>
              <a:lstStyle/>
              <a:p>
                <a:endParaRPr lang="en-US">
                  <a:latin typeface="Arial"/>
                  <a:cs typeface="Arial"/>
                </a:endParaRPr>
              </a:p>
            </p:txBody>
          </p:sp>
        </p:grpSp>
        <p:sp>
          <p:nvSpPr>
            <p:cNvPr id="23" name="Text Box 27"/>
            <p:cNvSpPr txBox="1">
              <a:spLocks noChangeArrowheads="1"/>
            </p:cNvSpPr>
            <p:nvPr/>
          </p:nvSpPr>
          <p:spPr bwMode="auto">
            <a:xfrm>
              <a:off x="4244" y="3497"/>
              <a:ext cx="371"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Q</a:t>
              </a:r>
              <a:r>
                <a:rPr lang="en-US" sz="2300" i="1" baseline="-25000">
                  <a:latin typeface="Arial"/>
                  <a:cs typeface="Arial"/>
                </a:rPr>
                <a:t>E</a:t>
              </a:r>
            </a:p>
          </p:txBody>
        </p:sp>
      </p:grpSp>
      <p:sp>
        <p:nvSpPr>
          <p:cNvPr id="26" name="Text Box 28"/>
          <p:cNvSpPr txBox="1">
            <a:spLocks noChangeArrowheads="1"/>
          </p:cNvSpPr>
          <p:nvPr/>
        </p:nvSpPr>
        <p:spPr bwMode="auto">
          <a:xfrm>
            <a:off x="5880100" y="5551488"/>
            <a:ext cx="588963" cy="442912"/>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Q</a:t>
            </a:r>
            <a:r>
              <a:rPr lang="en-US" sz="2300" i="1" baseline="-25000">
                <a:latin typeface="Arial"/>
                <a:cs typeface="Arial"/>
              </a:rPr>
              <a:t>T</a:t>
            </a:r>
          </a:p>
        </p:txBody>
      </p:sp>
      <p:sp>
        <p:nvSpPr>
          <p:cNvPr id="27" name="Text Box 29"/>
          <p:cNvSpPr txBox="1">
            <a:spLocks noChangeArrowheads="1"/>
          </p:cNvSpPr>
          <p:nvPr/>
        </p:nvSpPr>
        <p:spPr bwMode="auto">
          <a:xfrm>
            <a:off x="4686300" y="2181225"/>
            <a:ext cx="371475" cy="442913"/>
          </a:xfrm>
          <a:prstGeom prst="rect">
            <a:avLst/>
          </a:prstGeom>
          <a:noFill/>
          <a:ln w="9525">
            <a:noFill/>
            <a:miter lim="800000"/>
            <a:headEnd/>
            <a:tailEnd/>
          </a:ln>
        </p:spPr>
        <p:txBody>
          <a:bodyPr>
            <a:spAutoFit/>
          </a:bodyPr>
          <a:lstStyle/>
          <a:p>
            <a:pPr algn="ctr">
              <a:spcBef>
                <a:spcPct val="50000"/>
              </a:spcBef>
            </a:pPr>
            <a:r>
              <a:rPr lang="en-US" sz="2300" b="0">
                <a:latin typeface="Arial"/>
                <a:cs typeface="Arial"/>
              </a:rPr>
              <a:t>A</a:t>
            </a:r>
          </a:p>
        </p:txBody>
      </p:sp>
      <p:sp>
        <p:nvSpPr>
          <p:cNvPr id="28" name="Text Box 30"/>
          <p:cNvSpPr txBox="1">
            <a:spLocks noChangeArrowheads="1"/>
          </p:cNvSpPr>
          <p:nvPr/>
        </p:nvSpPr>
        <p:spPr bwMode="auto">
          <a:xfrm>
            <a:off x="5010150" y="2886075"/>
            <a:ext cx="371475" cy="442913"/>
          </a:xfrm>
          <a:prstGeom prst="rect">
            <a:avLst/>
          </a:prstGeom>
          <a:noFill/>
          <a:ln w="9525">
            <a:noFill/>
            <a:miter lim="800000"/>
            <a:headEnd/>
            <a:tailEnd/>
          </a:ln>
        </p:spPr>
        <p:txBody>
          <a:bodyPr>
            <a:spAutoFit/>
          </a:bodyPr>
          <a:lstStyle/>
          <a:p>
            <a:pPr algn="ctr">
              <a:spcBef>
                <a:spcPct val="50000"/>
              </a:spcBef>
            </a:pPr>
            <a:r>
              <a:rPr lang="en-US" sz="2300" b="0">
                <a:latin typeface="Arial"/>
                <a:cs typeface="Arial"/>
              </a:rPr>
              <a:t>B</a:t>
            </a:r>
          </a:p>
        </p:txBody>
      </p:sp>
      <p:sp>
        <p:nvSpPr>
          <p:cNvPr id="29" name="Text Box 31"/>
          <p:cNvSpPr txBox="1">
            <a:spLocks noChangeArrowheads="1"/>
          </p:cNvSpPr>
          <p:nvPr/>
        </p:nvSpPr>
        <p:spPr bwMode="auto">
          <a:xfrm>
            <a:off x="6200775" y="2962275"/>
            <a:ext cx="371475" cy="442913"/>
          </a:xfrm>
          <a:prstGeom prst="rect">
            <a:avLst/>
          </a:prstGeom>
          <a:noFill/>
          <a:ln w="9525">
            <a:noFill/>
            <a:miter lim="800000"/>
            <a:headEnd/>
            <a:tailEnd/>
          </a:ln>
        </p:spPr>
        <p:txBody>
          <a:bodyPr>
            <a:spAutoFit/>
          </a:bodyPr>
          <a:lstStyle/>
          <a:p>
            <a:pPr algn="ctr">
              <a:spcBef>
                <a:spcPct val="50000"/>
              </a:spcBef>
            </a:pPr>
            <a:r>
              <a:rPr lang="en-US" sz="2300" b="0">
                <a:latin typeface="Arial"/>
                <a:cs typeface="Arial"/>
              </a:rPr>
              <a:t>C</a:t>
            </a:r>
          </a:p>
        </p:txBody>
      </p:sp>
      <p:sp>
        <p:nvSpPr>
          <p:cNvPr id="30" name="Text Box 32"/>
          <p:cNvSpPr txBox="1">
            <a:spLocks noChangeArrowheads="1"/>
          </p:cNvSpPr>
          <p:nvPr/>
        </p:nvSpPr>
        <p:spPr bwMode="auto">
          <a:xfrm>
            <a:off x="5029200" y="3505200"/>
            <a:ext cx="371475" cy="442913"/>
          </a:xfrm>
          <a:prstGeom prst="rect">
            <a:avLst/>
          </a:prstGeom>
          <a:noFill/>
          <a:ln w="9525">
            <a:noFill/>
            <a:miter lim="800000"/>
            <a:headEnd/>
            <a:tailEnd/>
          </a:ln>
        </p:spPr>
        <p:txBody>
          <a:bodyPr>
            <a:spAutoFit/>
          </a:bodyPr>
          <a:lstStyle/>
          <a:p>
            <a:pPr algn="ctr">
              <a:spcBef>
                <a:spcPct val="50000"/>
              </a:spcBef>
            </a:pPr>
            <a:r>
              <a:rPr lang="en-US" sz="2300" b="0">
                <a:latin typeface="Arial"/>
                <a:cs typeface="Arial"/>
              </a:rPr>
              <a:t>D</a:t>
            </a:r>
          </a:p>
        </p:txBody>
      </p:sp>
      <p:sp>
        <p:nvSpPr>
          <p:cNvPr id="31" name="Text Box 33"/>
          <p:cNvSpPr txBox="1">
            <a:spLocks noChangeArrowheads="1"/>
          </p:cNvSpPr>
          <p:nvPr/>
        </p:nvSpPr>
        <p:spPr bwMode="auto">
          <a:xfrm>
            <a:off x="6200775" y="3400425"/>
            <a:ext cx="371475" cy="442913"/>
          </a:xfrm>
          <a:prstGeom prst="rect">
            <a:avLst/>
          </a:prstGeom>
          <a:noFill/>
          <a:ln w="9525">
            <a:noFill/>
            <a:miter lim="800000"/>
            <a:headEnd/>
            <a:tailEnd/>
          </a:ln>
        </p:spPr>
        <p:txBody>
          <a:bodyPr>
            <a:spAutoFit/>
          </a:bodyPr>
          <a:lstStyle/>
          <a:p>
            <a:pPr algn="ctr">
              <a:spcBef>
                <a:spcPct val="50000"/>
              </a:spcBef>
            </a:pPr>
            <a:r>
              <a:rPr lang="en-US" sz="2300" b="0">
                <a:latin typeface="Arial"/>
                <a:cs typeface="Arial"/>
              </a:rPr>
              <a:t>E</a:t>
            </a:r>
          </a:p>
        </p:txBody>
      </p:sp>
      <p:sp>
        <p:nvSpPr>
          <p:cNvPr id="32" name="Text Box 34"/>
          <p:cNvSpPr txBox="1">
            <a:spLocks noChangeArrowheads="1"/>
          </p:cNvSpPr>
          <p:nvPr/>
        </p:nvSpPr>
        <p:spPr bwMode="auto">
          <a:xfrm>
            <a:off x="4772025" y="4229100"/>
            <a:ext cx="371475" cy="442913"/>
          </a:xfrm>
          <a:prstGeom prst="rect">
            <a:avLst/>
          </a:prstGeom>
          <a:noFill/>
          <a:ln w="9525">
            <a:noFill/>
            <a:miter lim="800000"/>
            <a:headEnd/>
            <a:tailEnd/>
          </a:ln>
        </p:spPr>
        <p:txBody>
          <a:bodyPr>
            <a:spAutoFit/>
          </a:bodyPr>
          <a:lstStyle/>
          <a:p>
            <a:pPr algn="ctr">
              <a:spcBef>
                <a:spcPct val="50000"/>
              </a:spcBef>
            </a:pPr>
            <a:r>
              <a:rPr lang="en-US" sz="2300" b="0">
                <a:latin typeface="Arial"/>
                <a:cs typeface="Arial"/>
              </a:rPr>
              <a:t>F</a:t>
            </a:r>
          </a:p>
        </p:txBody>
      </p:sp>
      <p:sp>
        <p:nvSpPr>
          <p:cNvPr id="33" name="AutoShape 39"/>
          <p:cNvSpPr>
            <a:spLocks noChangeArrowheads="1"/>
          </p:cNvSpPr>
          <p:nvPr/>
        </p:nvSpPr>
        <p:spPr bwMode="auto">
          <a:xfrm>
            <a:off x="4276725" y="1516063"/>
            <a:ext cx="2714625" cy="1874837"/>
          </a:xfrm>
          <a:prstGeom prst="rtTriangle">
            <a:avLst/>
          </a:prstGeom>
          <a:noFill/>
          <a:ln w="28575">
            <a:solidFill>
              <a:srgbClr val="FFFF00"/>
            </a:solidFill>
            <a:miter lim="800000"/>
            <a:headEnd/>
            <a:tailEnd/>
          </a:ln>
        </p:spPr>
        <p:txBody>
          <a:bodyPr wrap="none" anchor="ctr"/>
          <a:lstStyle/>
          <a:p>
            <a:endParaRPr lang="en-US" b="0">
              <a:latin typeface="Arial"/>
              <a:cs typeface="Arial"/>
            </a:endParaRPr>
          </a:p>
        </p:txBody>
      </p:sp>
      <p:sp>
        <p:nvSpPr>
          <p:cNvPr id="34" name="AutoShape 40"/>
          <p:cNvSpPr>
            <a:spLocks noChangeArrowheads="1"/>
          </p:cNvSpPr>
          <p:nvPr/>
        </p:nvSpPr>
        <p:spPr bwMode="auto">
          <a:xfrm flipV="1">
            <a:off x="4271963" y="3409950"/>
            <a:ext cx="2724150" cy="2119313"/>
          </a:xfrm>
          <a:prstGeom prst="rtTriangle">
            <a:avLst/>
          </a:prstGeom>
          <a:noFill/>
          <a:ln w="28575">
            <a:solidFill>
              <a:srgbClr val="00CC00"/>
            </a:solidFill>
            <a:miter lim="800000"/>
            <a:headEnd/>
            <a:tailEnd/>
          </a:ln>
        </p:spPr>
        <p:txBody>
          <a:bodyPr wrap="none" anchor="ctr"/>
          <a:lstStyle/>
          <a:p>
            <a:endParaRPr lang="en-US" b="0">
              <a:latin typeface="Arial"/>
              <a:cs typeface="Arial"/>
            </a:endParaRPr>
          </a:p>
        </p:txBody>
      </p:sp>
      <p:sp>
        <p:nvSpPr>
          <p:cNvPr id="35" name="AutoShape 41"/>
          <p:cNvSpPr>
            <a:spLocks noChangeArrowheads="1"/>
          </p:cNvSpPr>
          <p:nvPr/>
        </p:nvSpPr>
        <p:spPr bwMode="auto">
          <a:xfrm rot="5400000">
            <a:off x="3640932" y="2151856"/>
            <a:ext cx="4013200" cy="2732087"/>
          </a:xfrm>
          <a:prstGeom prst="triangle">
            <a:avLst>
              <a:gd name="adj" fmla="val 47056"/>
            </a:avLst>
          </a:prstGeom>
          <a:noFill/>
          <a:ln w="57150">
            <a:solidFill>
              <a:srgbClr val="FF9900"/>
            </a:solidFill>
            <a:miter lim="800000"/>
            <a:headEnd/>
            <a:tailEnd/>
          </a:ln>
        </p:spPr>
        <p:txBody>
          <a:bodyPr wrap="none" anchor="ctr"/>
          <a:lstStyle/>
          <a:p>
            <a:endParaRPr lang="en-US" b="0">
              <a:latin typeface="Arial"/>
              <a:cs typeface="Arial"/>
            </a:endParaRPr>
          </a:p>
        </p:txBody>
      </p:sp>
    </p:spTree>
    <p:extLst>
      <p:ext uri="{BB962C8B-B14F-4D97-AF65-F5344CB8AC3E}">
        <p14:creationId xmlns:p14="http://schemas.microsoft.com/office/powerpoint/2010/main" val="3167729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strips(downLeft)">
                                      <p:cBhvr>
                                        <p:cTn id="11" dur="500"/>
                                        <p:tgtEl>
                                          <p:spTgt spid="27"/>
                                        </p:tgtEl>
                                      </p:cBhvr>
                                    </p:animEffect>
                                  </p:childTnLst>
                                </p:cTn>
                              </p:par>
                            </p:childTnLst>
                          </p:cTn>
                        </p:par>
                        <p:par>
                          <p:cTn id="12" fill="hold">
                            <p:stCondLst>
                              <p:cond delay="1000"/>
                            </p:stCondLst>
                            <p:childTnLst>
                              <p:par>
                                <p:cTn id="13" presetID="18" presetClass="entr" presetSubtype="1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strips(downLeft)">
                                      <p:cBhvr>
                                        <p:cTn id="15" dur="500"/>
                                        <p:tgtEl>
                                          <p:spTgt spid="28"/>
                                        </p:tgtEl>
                                      </p:cBhvr>
                                    </p:animEffect>
                                  </p:childTnLst>
                                </p:cTn>
                              </p:par>
                            </p:childTnLst>
                          </p:cTn>
                        </p:par>
                        <p:par>
                          <p:cTn id="16" fill="hold">
                            <p:stCondLst>
                              <p:cond delay="1500"/>
                            </p:stCondLst>
                            <p:childTnLst>
                              <p:par>
                                <p:cTn id="17" presetID="18" presetClass="entr" presetSubtype="12"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strips(downLeft)">
                                      <p:cBhvr>
                                        <p:cTn id="19" dur="500"/>
                                        <p:tgtEl>
                                          <p:spTgt spid="29"/>
                                        </p:tgtEl>
                                      </p:cBhvr>
                                    </p:animEffect>
                                  </p:childTnLst>
                                </p:cTn>
                              </p:par>
                            </p:childTnLst>
                          </p:cTn>
                        </p:par>
                        <p:par>
                          <p:cTn id="20" fill="hold">
                            <p:stCondLst>
                              <p:cond delay="2000"/>
                            </p:stCondLst>
                            <p:childTnLst>
                              <p:par>
                                <p:cTn id="21" presetID="18" presetClass="entr" presetSubtype="12"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strips(downLeft)">
                                      <p:cBhvr>
                                        <p:cTn id="23" dur="500"/>
                                        <p:tgtEl>
                                          <p:spTgt spid="30"/>
                                        </p:tgtEl>
                                      </p:cBhvr>
                                    </p:animEffect>
                                  </p:childTnLst>
                                </p:cTn>
                              </p:par>
                            </p:childTnLst>
                          </p:cTn>
                        </p:par>
                        <p:par>
                          <p:cTn id="24" fill="hold">
                            <p:stCondLst>
                              <p:cond delay="2500"/>
                            </p:stCondLst>
                            <p:childTnLst>
                              <p:par>
                                <p:cTn id="25" presetID="18" presetClass="entr" presetSubtype="12"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strips(downLeft)">
                                      <p:cBhvr>
                                        <p:cTn id="27" dur="500"/>
                                        <p:tgtEl>
                                          <p:spTgt spid="31"/>
                                        </p:tgtEl>
                                      </p:cBhvr>
                                    </p:animEffect>
                                  </p:childTnLst>
                                </p:cTn>
                              </p:par>
                            </p:childTnLst>
                          </p:cTn>
                        </p:par>
                        <p:par>
                          <p:cTn id="28" fill="hold">
                            <p:stCondLst>
                              <p:cond delay="3000"/>
                            </p:stCondLst>
                            <p:childTnLst>
                              <p:par>
                                <p:cTn id="29" presetID="18" presetClass="entr" presetSubtype="12"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strips(downLeft)">
                                      <p:cBhvr>
                                        <p:cTn id="31" dur="500"/>
                                        <p:tgtEl>
                                          <p:spTgt spid="3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3">
                                            <p:txEl>
                                              <p:pRg st="1" end="1"/>
                                            </p:txEl>
                                          </p:spTgt>
                                        </p:tgtEl>
                                        <p:attrNameLst>
                                          <p:attrName>style.visibility</p:attrName>
                                        </p:attrNameLst>
                                      </p:cBhvr>
                                      <p:to>
                                        <p:strVal val="visible"/>
                                      </p:to>
                                    </p:set>
                                    <p:animEffect transition="in" filter="wipe(left)">
                                      <p:cBhvr>
                                        <p:cTn id="40" dur="500"/>
                                        <p:tgtEl>
                                          <p:spTgt spid="3">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fade">
                                      <p:cBhvr>
                                        <p:cTn id="45" dur="500"/>
                                        <p:tgtEl>
                                          <p:spTgt spid="34"/>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3">
                                            <p:txEl>
                                              <p:pRg st="2" end="2"/>
                                            </p:txEl>
                                          </p:spTgt>
                                        </p:tgtEl>
                                        <p:attrNameLst>
                                          <p:attrName>style.visibility</p:attrName>
                                        </p:attrNameLst>
                                      </p:cBhvr>
                                      <p:to>
                                        <p:strVal val="visible"/>
                                      </p:to>
                                    </p:set>
                                    <p:animEffect transition="in" filter="wipe(left)">
                                      <p:cBhvr>
                                        <p:cTn id="49" dur="500"/>
                                        <p:tgtEl>
                                          <p:spTgt spid="3">
                                            <p:txEl>
                                              <p:pRg st="2" end="2"/>
                                            </p:txEl>
                                          </p:spTgt>
                                        </p:tgtEl>
                                      </p:cBhvr>
                                    </p:animEffect>
                                  </p:childTnLst>
                                </p:cTn>
                              </p:par>
                            </p:childTnLst>
                          </p:cTn>
                        </p:par>
                        <p:par>
                          <p:cTn id="50" fill="hold">
                            <p:stCondLst>
                              <p:cond delay="1000"/>
                            </p:stCondLst>
                            <p:childTnLst>
                              <p:par>
                                <p:cTn id="51" presetID="22" presetClass="entr" presetSubtype="8" fill="hold" grpId="0" nodeType="afterEffect">
                                  <p:stCondLst>
                                    <p:cond delay="0"/>
                                  </p:stCondLst>
                                  <p:childTnLst>
                                    <p:set>
                                      <p:cBhvr>
                                        <p:cTn id="52" dur="1" fill="hold">
                                          <p:stCondLst>
                                            <p:cond delay="0"/>
                                          </p:stCondLst>
                                        </p:cTn>
                                        <p:tgtEl>
                                          <p:spTgt spid="3">
                                            <p:txEl>
                                              <p:pRg st="3" end="3"/>
                                            </p:txEl>
                                          </p:spTgt>
                                        </p:tgtEl>
                                        <p:attrNameLst>
                                          <p:attrName>style.visibility</p:attrName>
                                        </p:attrNameLst>
                                      </p:cBhvr>
                                      <p:to>
                                        <p:strVal val="visible"/>
                                      </p:to>
                                    </p:set>
                                    <p:animEffect transition="in" filter="wipe(left)">
                                      <p:cBhvr>
                                        <p:cTn id="53" dur="500"/>
                                        <p:tgtEl>
                                          <p:spTgt spid="3">
                                            <p:txEl>
                                              <p:pRg st="3" end="3"/>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fade">
                                      <p:cBhvr>
                                        <p:cTn id="58" dur="500"/>
                                        <p:tgtEl>
                                          <p:spTgt spid="35"/>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3">
                                            <p:txEl>
                                              <p:pRg st="4" end="4"/>
                                            </p:txEl>
                                          </p:spTgt>
                                        </p:tgtEl>
                                        <p:attrNameLst>
                                          <p:attrName>style.visibility</p:attrName>
                                        </p:attrNameLst>
                                      </p:cBhvr>
                                      <p:to>
                                        <p:strVal val="visible"/>
                                      </p:to>
                                    </p:set>
                                    <p:animEffect transition="in" filter="wipe(left)">
                                      <p:cBhvr>
                                        <p:cTn id="62" dur="500"/>
                                        <p:tgtEl>
                                          <p:spTgt spid="3">
                                            <p:txEl>
                                              <p:pRg st="4" end="4"/>
                                            </p:txEl>
                                          </p:spTgt>
                                        </p:tgtEl>
                                      </p:cBhvr>
                                    </p:animEffect>
                                  </p:childTnLst>
                                </p:cTn>
                              </p:par>
                            </p:childTnLst>
                          </p:cTn>
                        </p:par>
                        <p:par>
                          <p:cTn id="63" fill="hold">
                            <p:stCondLst>
                              <p:cond delay="1000"/>
                            </p:stCondLst>
                            <p:childTnLst>
                              <p:par>
                                <p:cTn id="64" presetID="22" presetClass="entr" presetSubtype="8" fill="hold" grpId="0" nodeType="afterEffect">
                                  <p:stCondLst>
                                    <p:cond delay="0"/>
                                  </p:stCondLst>
                                  <p:childTnLst>
                                    <p:set>
                                      <p:cBhvr>
                                        <p:cTn id="65" dur="1" fill="hold">
                                          <p:stCondLst>
                                            <p:cond delay="0"/>
                                          </p:stCondLst>
                                        </p:cTn>
                                        <p:tgtEl>
                                          <p:spTgt spid="3">
                                            <p:txEl>
                                              <p:pRg st="5" end="5"/>
                                            </p:txEl>
                                          </p:spTgt>
                                        </p:tgtEl>
                                        <p:attrNameLst>
                                          <p:attrName>style.visibility</p:attrName>
                                        </p:attrNameLst>
                                      </p:cBhvr>
                                      <p:to>
                                        <p:strVal val="visible"/>
                                      </p:to>
                                    </p:set>
                                    <p:animEffect transition="in" filter="wipe(left)">
                                      <p:cBhvr>
                                        <p:cTn id="6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7" grpId="0"/>
      <p:bldP spid="28" grpId="0"/>
      <p:bldP spid="29" grpId="0"/>
      <p:bldP spid="30" grpId="0"/>
      <p:bldP spid="31" grpId="0"/>
      <p:bldP spid="32" grpId="0"/>
      <p:bldP spid="33" grpId="0" animBg="1"/>
      <p:bldP spid="34" grpId="0" animBg="1"/>
      <p:bldP spid="3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The Effects of a Tax</a:t>
            </a:r>
          </a:p>
        </p:txBody>
      </p:sp>
      <p:sp>
        <p:nvSpPr>
          <p:cNvPr id="3" name="Text Placeholder 2"/>
          <p:cNvSpPr>
            <a:spLocks noGrp="1"/>
          </p:cNvSpPr>
          <p:nvPr>
            <p:ph type="body" sz="quarter" idx="12"/>
          </p:nvPr>
        </p:nvSpPr>
        <p:spPr>
          <a:xfrm>
            <a:off x="152400" y="762000"/>
            <a:ext cx="4075906" cy="5867400"/>
          </a:xfrm>
        </p:spPr>
        <p:txBody>
          <a:bodyPr/>
          <a:lstStyle/>
          <a:p>
            <a:r>
              <a:rPr lang="en-US" sz="2800" dirty="0">
                <a:cs typeface="Arial"/>
              </a:rPr>
              <a:t>With the tax, </a:t>
            </a:r>
          </a:p>
          <a:p>
            <a:r>
              <a:rPr lang="en-US" sz="2800" dirty="0">
                <a:cs typeface="Arial"/>
              </a:rPr>
              <a:t>CS = A </a:t>
            </a:r>
          </a:p>
          <a:p>
            <a:r>
              <a:rPr lang="en-US" sz="2800" dirty="0">
                <a:cs typeface="Arial"/>
              </a:rPr>
              <a:t>PS = F</a:t>
            </a:r>
          </a:p>
          <a:p>
            <a:r>
              <a:rPr lang="en-US" sz="2800" dirty="0">
                <a:cs typeface="Arial"/>
              </a:rPr>
              <a:t>Tax revenue = B + D</a:t>
            </a:r>
          </a:p>
          <a:p>
            <a:pPr marL="228600" indent="-228600">
              <a:lnSpc>
                <a:spcPct val="105000"/>
              </a:lnSpc>
              <a:spcBef>
                <a:spcPct val="5000"/>
              </a:spcBef>
              <a:buClr>
                <a:srgbClr val="00B85C"/>
              </a:buClr>
              <a:buSzPct val="120000"/>
              <a:buFont typeface="Wingdings" pitchFamily="2" charset="2"/>
              <a:buNone/>
            </a:pPr>
            <a:r>
              <a:rPr lang="en-US" sz="2800" dirty="0">
                <a:cs typeface="Arial"/>
              </a:rPr>
              <a:t>Total surplus</a:t>
            </a:r>
            <a:br>
              <a:rPr lang="en-US" sz="2800" dirty="0">
                <a:cs typeface="Arial"/>
              </a:rPr>
            </a:br>
            <a:r>
              <a:rPr lang="en-US" sz="2800" dirty="0">
                <a:cs typeface="Arial"/>
              </a:rPr>
              <a:t>= CS + PS</a:t>
            </a:r>
          </a:p>
          <a:p>
            <a:pPr marL="228600" indent="-228600">
              <a:lnSpc>
                <a:spcPct val="105000"/>
              </a:lnSpc>
              <a:spcBef>
                <a:spcPct val="5000"/>
              </a:spcBef>
              <a:buClr>
                <a:srgbClr val="00B85C"/>
              </a:buClr>
              <a:buSzPct val="120000"/>
              <a:buFont typeface="Wingdings" pitchFamily="2" charset="2"/>
              <a:buNone/>
            </a:pPr>
            <a:r>
              <a:rPr lang="en-US" sz="2800" dirty="0">
                <a:cs typeface="Arial"/>
              </a:rPr>
              <a:t>	= A + B + D + F</a:t>
            </a:r>
          </a:p>
          <a:p>
            <a:pPr marL="228600" indent="-228600">
              <a:lnSpc>
                <a:spcPct val="105000"/>
              </a:lnSpc>
              <a:spcBef>
                <a:spcPct val="5000"/>
              </a:spcBef>
              <a:buClr>
                <a:srgbClr val="00B85C"/>
              </a:buClr>
              <a:buSzPct val="120000"/>
              <a:buFont typeface="Wingdings" pitchFamily="2" charset="2"/>
              <a:buNone/>
            </a:pPr>
            <a:r>
              <a:rPr lang="en-US" sz="2800" dirty="0">
                <a:cs typeface="Arial"/>
              </a:rPr>
              <a:t>The tax reduces total surplus by C + E</a:t>
            </a:r>
          </a:p>
          <a:p>
            <a:pPr marL="228600" indent="-228600">
              <a:lnSpc>
                <a:spcPct val="105000"/>
              </a:lnSpc>
              <a:spcBef>
                <a:spcPct val="5000"/>
              </a:spcBef>
              <a:buClr>
                <a:srgbClr val="00B85C"/>
              </a:buClr>
              <a:buSzPct val="120000"/>
              <a:buFont typeface="Wingdings" pitchFamily="2" charset="2"/>
              <a:buNone/>
            </a:pPr>
            <a:endParaRPr lang="en-US" sz="2800" b="1" i="1" dirty="0">
              <a:cs typeface="Arial"/>
            </a:endParaRPr>
          </a:p>
          <a:p>
            <a:pPr marL="228600" indent="-228600">
              <a:lnSpc>
                <a:spcPct val="105000"/>
              </a:lnSpc>
              <a:spcBef>
                <a:spcPct val="5000"/>
              </a:spcBef>
              <a:buClr>
                <a:srgbClr val="00B85C"/>
              </a:buClr>
              <a:buSzPct val="120000"/>
              <a:buFont typeface="Wingdings" pitchFamily="2" charset="2"/>
              <a:buNone/>
            </a:pPr>
            <a:r>
              <a:rPr lang="en-US" sz="2800" b="1" i="1" dirty="0">
                <a:cs typeface="Arial"/>
              </a:rPr>
              <a:t>Q</a:t>
            </a:r>
            <a:r>
              <a:rPr lang="en-US" sz="2800" b="1" i="1" baseline="-25000" dirty="0">
                <a:cs typeface="Arial"/>
              </a:rPr>
              <a:t>E</a:t>
            </a:r>
            <a:r>
              <a:rPr lang="en-US" sz="2800" dirty="0">
                <a:cs typeface="Arial"/>
              </a:rPr>
              <a:t> – </a:t>
            </a:r>
            <a:r>
              <a:rPr lang="en-US" sz="2800" b="1" i="1" dirty="0">
                <a:cs typeface="Arial"/>
              </a:rPr>
              <a:t>Q</a:t>
            </a:r>
            <a:r>
              <a:rPr lang="en-US" sz="2800" b="1" i="1" baseline="-25000" dirty="0">
                <a:cs typeface="Arial"/>
              </a:rPr>
              <a:t>T</a:t>
            </a:r>
            <a:r>
              <a:rPr lang="en-US" sz="2800" dirty="0">
                <a:cs typeface="Arial"/>
              </a:rPr>
              <a:t> = units not sold because of the tax</a:t>
            </a:r>
          </a:p>
          <a:p>
            <a:endParaRPr lang="en-US" sz="2800" dirty="0"/>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6</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36" name="AutoShape 2"/>
          <p:cNvSpPr>
            <a:spLocks noChangeArrowheads="1"/>
          </p:cNvSpPr>
          <p:nvPr/>
        </p:nvSpPr>
        <p:spPr bwMode="auto">
          <a:xfrm rot="5400000">
            <a:off x="6236494" y="3348831"/>
            <a:ext cx="1212850" cy="830263"/>
          </a:xfrm>
          <a:prstGeom prst="triangle">
            <a:avLst>
              <a:gd name="adj" fmla="val 47644"/>
            </a:avLst>
          </a:prstGeom>
          <a:solidFill>
            <a:srgbClr val="FFCC66"/>
          </a:solidFill>
          <a:ln w="38100">
            <a:noFill/>
            <a:miter lim="800000"/>
            <a:headEnd/>
            <a:tailEnd/>
          </a:ln>
        </p:spPr>
        <p:txBody>
          <a:bodyPr wrap="none" anchor="ctr"/>
          <a:lstStyle/>
          <a:p>
            <a:endParaRPr lang="en-US" b="0">
              <a:latin typeface="Arial"/>
              <a:cs typeface="Arial"/>
            </a:endParaRPr>
          </a:p>
        </p:txBody>
      </p:sp>
      <p:sp>
        <p:nvSpPr>
          <p:cNvPr id="37" name="Line 3"/>
          <p:cNvSpPr>
            <a:spLocks noChangeShapeType="1"/>
          </p:cNvSpPr>
          <p:nvPr/>
        </p:nvSpPr>
        <p:spPr bwMode="auto">
          <a:xfrm>
            <a:off x="6421437" y="3135313"/>
            <a:ext cx="0" cy="2747962"/>
          </a:xfrm>
          <a:prstGeom prst="line">
            <a:avLst/>
          </a:prstGeom>
          <a:noFill/>
          <a:ln w="9525">
            <a:solidFill>
              <a:schemeClr val="tx1"/>
            </a:solidFill>
            <a:prstDash val="dash"/>
            <a:round/>
            <a:headEnd/>
            <a:tailEnd/>
          </a:ln>
        </p:spPr>
        <p:txBody>
          <a:bodyPr/>
          <a:lstStyle/>
          <a:p>
            <a:endParaRPr lang="en-US">
              <a:latin typeface="Arial"/>
              <a:cs typeface="Arial"/>
            </a:endParaRPr>
          </a:p>
        </p:txBody>
      </p:sp>
      <p:grpSp>
        <p:nvGrpSpPr>
          <p:cNvPr id="38" name="Group 5"/>
          <p:cNvGrpSpPr>
            <a:grpSpLocks/>
          </p:cNvGrpSpPr>
          <p:nvPr/>
        </p:nvGrpSpPr>
        <p:grpSpPr bwMode="auto">
          <a:xfrm>
            <a:off x="4308475" y="1257300"/>
            <a:ext cx="4305300" cy="4824413"/>
            <a:chOff x="2305" y="942"/>
            <a:chExt cx="2712" cy="2666"/>
          </a:xfrm>
        </p:grpSpPr>
        <p:grpSp>
          <p:nvGrpSpPr>
            <p:cNvPr id="39" name="Group 6"/>
            <p:cNvGrpSpPr>
              <a:grpSpLocks/>
            </p:cNvGrpSpPr>
            <p:nvPr/>
          </p:nvGrpSpPr>
          <p:grpSpPr bwMode="auto">
            <a:xfrm>
              <a:off x="2424" y="1167"/>
              <a:ext cx="2382" cy="2331"/>
              <a:chOff x="2424" y="1167"/>
              <a:chExt cx="2400" cy="2079"/>
            </a:xfrm>
          </p:grpSpPr>
          <p:sp>
            <p:nvSpPr>
              <p:cNvPr id="42" name="Line 7"/>
              <p:cNvSpPr>
                <a:spLocks noChangeShapeType="1"/>
              </p:cNvSpPr>
              <p:nvPr/>
            </p:nvSpPr>
            <p:spPr bwMode="auto">
              <a:xfrm>
                <a:off x="2424" y="1167"/>
                <a:ext cx="0" cy="2079"/>
              </a:xfrm>
              <a:prstGeom prst="line">
                <a:avLst/>
              </a:prstGeom>
              <a:noFill/>
              <a:ln w="9525">
                <a:solidFill>
                  <a:schemeClr val="tx1"/>
                </a:solidFill>
                <a:round/>
                <a:headEnd/>
                <a:tailEnd/>
              </a:ln>
            </p:spPr>
            <p:txBody>
              <a:bodyPr/>
              <a:lstStyle/>
              <a:p>
                <a:endParaRPr lang="en-US">
                  <a:latin typeface="Arial"/>
                  <a:cs typeface="Arial"/>
                </a:endParaRPr>
              </a:p>
            </p:txBody>
          </p:sp>
          <p:sp>
            <p:nvSpPr>
              <p:cNvPr id="43" name="Line 8"/>
              <p:cNvSpPr>
                <a:spLocks noChangeShapeType="1"/>
              </p:cNvSpPr>
              <p:nvPr/>
            </p:nvSpPr>
            <p:spPr bwMode="auto">
              <a:xfrm>
                <a:off x="2424" y="3246"/>
                <a:ext cx="240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40" name="Text Box 9"/>
            <p:cNvSpPr txBox="1">
              <a:spLocks noChangeArrowheads="1"/>
            </p:cNvSpPr>
            <p:nvPr/>
          </p:nvSpPr>
          <p:spPr bwMode="auto">
            <a:xfrm>
              <a:off x="2305" y="942"/>
              <a:ext cx="233" cy="245"/>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P</a:t>
              </a:r>
            </a:p>
          </p:txBody>
        </p:sp>
        <p:sp>
          <p:nvSpPr>
            <p:cNvPr id="41" name="Text Box 10"/>
            <p:cNvSpPr txBox="1">
              <a:spLocks noChangeArrowheads="1"/>
            </p:cNvSpPr>
            <p:nvPr/>
          </p:nvSpPr>
          <p:spPr bwMode="auto">
            <a:xfrm>
              <a:off x="4784" y="3363"/>
              <a:ext cx="233" cy="245"/>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Q</a:t>
              </a:r>
            </a:p>
          </p:txBody>
        </p:sp>
      </p:grpSp>
      <p:sp>
        <p:nvSpPr>
          <p:cNvPr id="44" name="Text Box 11"/>
          <p:cNvSpPr txBox="1">
            <a:spLocks noChangeArrowheads="1"/>
          </p:cNvSpPr>
          <p:nvPr/>
        </p:nvSpPr>
        <p:spPr bwMode="auto">
          <a:xfrm>
            <a:off x="8091487" y="4184650"/>
            <a:ext cx="369888" cy="442913"/>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D</a:t>
            </a:r>
          </a:p>
        </p:txBody>
      </p:sp>
      <p:sp>
        <p:nvSpPr>
          <p:cNvPr id="45" name="Line 12"/>
          <p:cNvSpPr>
            <a:spLocks noChangeShapeType="1"/>
          </p:cNvSpPr>
          <p:nvPr/>
        </p:nvSpPr>
        <p:spPr bwMode="auto">
          <a:xfrm>
            <a:off x="4500562" y="1816100"/>
            <a:ext cx="3659188" cy="2522538"/>
          </a:xfrm>
          <a:prstGeom prst="line">
            <a:avLst/>
          </a:prstGeom>
          <a:noFill/>
          <a:ln w="28575">
            <a:solidFill>
              <a:srgbClr val="336699"/>
            </a:solidFill>
            <a:round/>
            <a:headEnd/>
            <a:tailEnd/>
          </a:ln>
        </p:spPr>
        <p:txBody>
          <a:bodyPr/>
          <a:lstStyle/>
          <a:p>
            <a:endParaRPr lang="en-US">
              <a:latin typeface="Arial"/>
              <a:cs typeface="Arial"/>
            </a:endParaRPr>
          </a:p>
        </p:txBody>
      </p:sp>
      <p:sp>
        <p:nvSpPr>
          <p:cNvPr id="46" name="Text Box 13"/>
          <p:cNvSpPr txBox="1">
            <a:spLocks noChangeArrowheads="1"/>
          </p:cNvSpPr>
          <p:nvPr/>
        </p:nvSpPr>
        <p:spPr bwMode="auto">
          <a:xfrm>
            <a:off x="8074025" y="2771775"/>
            <a:ext cx="369887" cy="442913"/>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S</a:t>
            </a:r>
          </a:p>
        </p:txBody>
      </p:sp>
      <p:sp>
        <p:nvSpPr>
          <p:cNvPr id="47" name="Line 14"/>
          <p:cNvSpPr>
            <a:spLocks noChangeShapeType="1"/>
          </p:cNvSpPr>
          <p:nvPr/>
        </p:nvSpPr>
        <p:spPr bwMode="auto">
          <a:xfrm flipV="1">
            <a:off x="4497387" y="3079750"/>
            <a:ext cx="3622675" cy="2805113"/>
          </a:xfrm>
          <a:prstGeom prst="line">
            <a:avLst/>
          </a:prstGeom>
          <a:noFill/>
          <a:ln w="28575">
            <a:solidFill>
              <a:srgbClr val="336699"/>
            </a:solidFill>
            <a:round/>
            <a:headEnd/>
            <a:tailEnd/>
          </a:ln>
        </p:spPr>
        <p:txBody>
          <a:bodyPr/>
          <a:lstStyle/>
          <a:p>
            <a:endParaRPr lang="en-US">
              <a:latin typeface="Arial"/>
              <a:cs typeface="Arial"/>
            </a:endParaRPr>
          </a:p>
        </p:txBody>
      </p:sp>
      <p:grpSp>
        <p:nvGrpSpPr>
          <p:cNvPr id="48" name="Group 15"/>
          <p:cNvGrpSpPr>
            <a:grpSpLocks/>
          </p:cNvGrpSpPr>
          <p:nvPr/>
        </p:nvGrpSpPr>
        <p:grpSpPr bwMode="auto">
          <a:xfrm>
            <a:off x="3967162" y="4167188"/>
            <a:ext cx="2449513" cy="442912"/>
            <a:chOff x="2348" y="2417"/>
            <a:chExt cx="1543" cy="279"/>
          </a:xfrm>
        </p:grpSpPr>
        <p:sp>
          <p:nvSpPr>
            <p:cNvPr id="49" name="Text Box 16"/>
            <p:cNvSpPr txBox="1">
              <a:spLocks noChangeArrowheads="1"/>
            </p:cNvSpPr>
            <p:nvPr/>
          </p:nvSpPr>
          <p:spPr bwMode="auto">
            <a:xfrm>
              <a:off x="2348" y="2417"/>
              <a:ext cx="335"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P</a:t>
              </a:r>
              <a:r>
                <a:rPr lang="en-US" sz="2300" i="1" baseline="-25000">
                  <a:latin typeface="Arial"/>
                  <a:cs typeface="Arial"/>
                </a:rPr>
                <a:t>S</a:t>
              </a:r>
            </a:p>
          </p:txBody>
        </p:sp>
        <p:sp>
          <p:nvSpPr>
            <p:cNvPr id="50" name="Line 17"/>
            <p:cNvSpPr>
              <a:spLocks noChangeShapeType="1"/>
            </p:cNvSpPr>
            <p:nvPr/>
          </p:nvSpPr>
          <p:spPr bwMode="auto">
            <a:xfrm flipH="1">
              <a:off x="2682" y="2556"/>
              <a:ext cx="1209" cy="0"/>
            </a:xfrm>
            <a:prstGeom prst="line">
              <a:avLst/>
            </a:prstGeom>
            <a:noFill/>
            <a:ln w="9525">
              <a:solidFill>
                <a:schemeClr val="tx1"/>
              </a:solidFill>
              <a:prstDash val="dash"/>
              <a:round/>
              <a:headEnd/>
              <a:tailEnd/>
            </a:ln>
          </p:spPr>
          <p:txBody>
            <a:bodyPr/>
            <a:lstStyle/>
            <a:p>
              <a:endParaRPr lang="en-US">
                <a:latin typeface="Arial"/>
                <a:cs typeface="Arial"/>
              </a:endParaRPr>
            </a:p>
          </p:txBody>
        </p:sp>
      </p:grpSp>
      <p:grpSp>
        <p:nvGrpSpPr>
          <p:cNvPr id="51" name="Group 18"/>
          <p:cNvGrpSpPr>
            <a:grpSpLocks/>
          </p:cNvGrpSpPr>
          <p:nvPr/>
        </p:nvGrpSpPr>
        <p:grpSpPr bwMode="auto">
          <a:xfrm>
            <a:off x="3962400" y="2914650"/>
            <a:ext cx="2454275" cy="442913"/>
            <a:chOff x="2345" y="1628"/>
            <a:chExt cx="1546" cy="279"/>
          </a:xfrm>
        </p:grpSpPr>
        <p:sp>
          <p:nvSpPr>
            <p:cNvPr id="52" name="Text Box 19"/>
            <p:cNvSpPr txBox="1">
              <a:spLocks noChangeArrowheads="1"/>
            </p:cNvSpPr>
            <p:nvPr/>
          </p:nvSpPr>
          <p:spPr bwMode="auto">
            <a:xfrm>
              <a:off x="2345" y="1628"/>
              <a:ext cx="335"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P</a:t>
              </a:r>
              <a:r>
                <a:rPr lang="en-US" sz="2300" i="1" baseline="-25000">
                  <a:latin typeface="Arial"/>
                  <a:cs typeface="Arial"/>
                </a:rPr>
                <a:t>B</a:t>
              </a:r>
            </a:p>
          </p:txBody>
        </p:sp>
        <p:sp>
          <p:nvSpPr>
            <p:cNvPr id="53" name="Line 20"/>
            <p:cNvSpPr>
              <a:spLocks noChangeShapeType="1"/>
            </p:cNvSpPr>
            <p:nvPr/>
          </p:nvSpPr>
          <p:spPr bwMode="auto">
            <a:xfrm flipH="1">
              <a:off x="2682" y="1770"/>
              <a:ext cx="1209" cy="0"/>
            </a:xfrm>
            <a:prstGeom prst="line">
              <a:avLst/>
            </a:prstGeom>
            <a:noFill/>
            <a:ln w="9525">
              <a:solidFill>
                <a:schemeClr val="tx1"/>
              </a:solidFill>
              <a:prstDash val="dash"/>
              <a:round/>
              <a:headEnd/>
              <a:tailEnd/>
            </a:ln>
          </p:spPr>
          <p:txBody>
            <a:bodyPr/>
            <a:lstStyle/>
            <a:p>
              <a:endParaRPr lang="en-US">
                <a:latin typeface="Arial"/>
                <a:cs typeface="Arial"/>
              </a:endParaRPr>
            </a:p>
          </p:txBody>
        </p:sp>
      </p:grpSp>
      <p:grpSp>
        <p:nvGrpSpPr>
          <p:cNvPr id="54" name="Group 22"/>
          <p:cNvGrpSpPr>
            <a:grpSpLocks/>
          </p:cNvGrpSpPr>
          <p:nvPr/>
        </p:nvGrpSpPr>
        <p:grpSpPr bwMode="auto">
          <a:xfrm>
            <a:off x="4510087" y="3730625"/>
            <a:ext cx="2767013" cy="2149475"/>
            <a:chOff x="357" y="2450"/>
            <a:chExt cx="795" cy="646"/>
          </a:xfrm>
        </p:grpSpPr>
        <p:sp>
          <p:nvSpPr>
            <p:cNvPr id="55" name="Line 23"/>
            <p:cNvSpPr>
              <a:spLocks noChangeShapeType="1"/>
            </p:cNvSpPr>
            <p:nvPr/>
          </p:nvSpPr>
          <p:spPr bwMode="auto">
            <a:xfrm>
              <a:off x="357" y="2450"/>
              <a:ext cx="795" cy="0"/>
            </a:xfrm>
            <a:prstGeom prst="line">
              <a:avLst/>
            </a:prstGeom>
            <a:noFill/>
            <a:ln w="9525">
              <a:solidFill>
                <a:schemeClr val="tx1"/>
              </a:solidFill>
              <a:prstDash val="dash"/>
              <a:round/>
              <a:headEnd/>
              <a:tailEnd/>
            </a:ln>
          </p:spPr>
          <p:txBody>
            <a:bodyPr/>
            <a:lstStyle/>
            <a:p>
              <a:endParaRPr lang="en-US">
                <a:latin typeface="Arial"/>
                <a:cs typeface="Arial"/>
              </a:endParaRPr>
            </a:p>
          </p:txBody>
        </p:sp>
        <p:sp>
          <p:nvSpPr>
            <p:cNvPr id="56" name="Line 24"/>
            <p:cNvSpPr>
              <a:spLocks noChangeShapeType="1"/>
            </p:cNvSpPr>
            <p:nvPr/>
          </p:nvSpPr>
          <p:spPr bwMode="auto">
            <a:xfrm>
              <a:off x="1152" y="2451"/>
              <a:ext cx="0" cy="645"/>
            </a:xfrm>
            <a:prstGeom prst="line">
              <a:avLst/>
            </a:prstGeom>
            <a:noFill/>
            <a:ln w="9525">
              <a:solidFill>
                <a:schemeClr val="tx1"/>
              </a:solidFill>
              <a:prstDash val="dash"/>
              <a:round/>
              <a:headEnd/>
              <a:tailEnd/>
            </a:ln>
          </p:spPr>
          <p:txBody>
            <a:bodyPr/>
            <a:lstStyle/>
            <a:p>
              <a:endParaRPr lang="en-US">
                <a:latin typeface="Arial"/>
                <a:cs typeface="Arial"/>
              </a:endParaRPr>
            </a:p>
          </p:txBody>
        </p:sp>
      </p:grpSp>
      <p:sp>
        <p:nvSpPr>
          <p:cNvPr id="57" name="Text Box 25"/>
          <p:cNvSpPr txBox="1">
            <a:spLocks noChangeArrowheads="1"/>
          </p:cNvSpPr>
          <p:nvPr/>
        </p:nvSpPr>
        <p:spPr bwMode="auto">
          <a:xfrm>
            <a:off x="6977062" y="5881688"/>
            <a:ext cx="588963" cy="442912"/>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Q</a:t>
            </a:r>
            <a:r>
              <a:rPr lang="en-US" sz="2300" i="1" baseline="-25000">
                <a:latin typeface="Arial"/>
                <a:cs typeface="Arial"/>
              </a:rPr>
              <a:t>E</a:t>
            </a:r>
          </a:p>
        </p:txBody>
      </p:sp>
      <p:sp>
        <p:nvSpPr>
          <p:cNvPr id="58" name="Text Box 26"/>
          <p:cNvSpPr txBox="1">
            <a:spLocks noChangeArrowheads="1"/>
          </p:cNvSpPr>
          <p:nvPr/>
        </p:nvSpPr>
        <p:spPr bwMode="auto">
          <a:xfrm>
            <a:off x="6119812" y="5881688"/>
            <a:ext cx="588963" cy="442912"/>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Q</a:t>
            </a:r>
            <a:r>
              <a:rPr lang="en-US" sz="2300" i="1" baseline="-25000">
                <a:latin typeface="Arial"/>
                <a:cs typeface="Arial"/>
              </a:rPr>
              <a:t>T</a:t>
            </a:r>
          </a:p>
        </p:txBody>
      </p:sp>
      <p:sp>
        <p:nvSpPr>
          <p:cNvPr id="59" name="Text Box 27"/>
          <p:cNvSpPr txBox="1">
            <a:spLocks noChangeArrowheads="1"/>
          </p:cNvSpPr>
          <p:nvPr/>
        </p:nvSpPr>
        <p:spPr bwMode="auto">
          <a:xfrm>
            <a:off x="4926012" y="2511425"/>
            <a:ext cx="371475" cy="442913"/>
          </a:xfrm>
          <a:prstGeom prst="rect">
            <a:avLst/>
          </a:prstGeom>
          <a:noFill/>
          <a:ln w="9525">
            <a:noFill/>
            <a:miter lim="800000"/>
            <a:headEnd/>
            <a:tailEnd/>
          </a:ln>
        </p:spPr>
        <p:txBody>
          <a:bodyPr>
            <a:spAutoFit/>
          </a:bodyPr>
          <a:lstStyle/>
          <a:p>
            <a:pPr algn="ctr">
              <a:spcBef>
                <a:spcPct val="50000"/>
              </a:spcBef>
            </a:pPr>
            <a:r>
              <a:rPr lang="en-US" sz="2300" b="0">
                <a:latin typeface="Arial"/>
                <a:cs typeface="Arial"/>
              </a:rPr>
              <a:t>A</a:t>
            </a:r>
          </a:p>
        </p:txBody>
      </p:sp>
      <p:sp>
        <p:nvSpPr>
          <p:cNvPr id="60" name="Text Box 28"/>
          <p:cNvSpPr txBox="1">
            <a:spLocks noChangeArrowheads="1"/>
          </p:cNvSpPr>
          <p:nvPr/>
        </p:nvSpPr>
        <p:spPr bwMode="auto">
          <a:xfrm>
            <a:off x="5249862" y="3216275"/>
            <a:ext cx="371475" cy="442913"/>
          </a:xfrm>
          <a:prstGeom prst="rect">
            <a:avLst/>
          </a:prstGeom>
          <a:noFill/>
          <a:ln w="9525">
            <a:noFill/>
            <a:miter lim="800000"/>
            <a:headEnd/>
            <a:tailEnd/>
          </a:ln>
        </p:spPr>
        <p:txBody>
          <a:bodyPr>
            <a:spAutoFit/>
          </a:bodyPr>
          <a:lstStyle/>
          <a:p>
            <a:pPr algn="ctr">
              <a:spcBef>
                <a:spcPct val="50000"/>
              </a:spcBef>
            </a:pPr>
            <a:r>
              <a:rPr lang="en-US" sz="2300" b="0">
                <a:latin typeface="Arial"/>
                <a:cs typeface="Arial"/>
              </a:rPr>
              <a:t>B</a:t>
            </a:r>
          </a:p>
        </p:txBody>
      </p:sp>
      <p:sp>
        <p:nvSpPr>
          <p:cNvPr id="61" name="Text Box 29"/>
          <p:cNvSpPr txBox="1">
            <a:spLocks noChangeArrowheads="1"/>
          </p:cNvSpPr>
          <p:nvPr/>
        </p:nvSpPr>
        <p:spPr bwMode="auto">
          <a:xfrm>
            <a:off x="6440487" y="3292475"/>
            <a:ext cx="371475" cy="442913"/>
          </a:xfrm>
          <a:prstGeom prst="rect">
            <a:avLst/>
          </a:prstGeom>
          <a:noFill/>
          <a:ln w="9525">
            <a:noFill/>
            <a:miter lim="800000"/>
            <a:headEnd/>
            <a:tailEnd/>
          </a:ln>
        </p:spPr>
        <p:txBody>
          <a:bodyPr>
            <a:spAutoFit/>
          </a:bodyPr>
          <a:lstStyle/>
          <a:p>
            <a:pPr algn="ctr">
              <a:spcBef>
                <a:spcPct val="50000"/>
              </a:spcBef>
            </a:pPr>
            <a:r>
              <a:rPr lang="en-US" sz="2300" b="0">
                <a:latin typeface="Arial"/>
                <a:cs typeface="Arial"/>
              </a:rPr>
              <a:t>C</a:t>
            </a:r>
          </a:p>
        </p:txBody>
      </p:sp>
      <p:sp>
        <p:nvSpPr>
          <p:cNvPr id="62" name="Text Box 30"/>
          <p:cNvSpPr txBox="1">
            <a:spLocks noChangeArrowheads="1"/>
          </p:cNvSpPr>
          <p:nvPr/>
        </p:nvSpPr>
        <p:spPr bwMode="auto">
          <a:xfrm>
            <a:off x="5268912" y="3835400"/>
            <a:ext cx="371475" cy="442913"/>
          </a:xfrm>
          <a:prstGeom prst="rect">
            <a:avLst/>
          </a:prstGeom>
          <a:noFill/>
          <a:ln w="9525">
            <a:noFill/>
            <a:miter lim="800000"/>
            <a:headEnd/>
            <a:tailEnd/>
          </a:ln>
        </p:spPr>
        <p:txBody>
          <a:bodyPr>
            <a:spAutoFit/>
          </a:bodyPr>
          <a:lstStyle/>
          <a:p>
            <a:pPr algn="ctr">
              <a:spcBef>
                <a:spcPct val="50000"/>
              </a:spcBef>
            </a:pPr>
            <a:r>
              <a:rPr lang="en-US" sz="2300" b="0">
                <a:latin typeface="Arial"/>
                <a:cs typeface="Arial"/>
              </a:rPr>
              <a:t>D</a:t>
            </a:r>
          </a:p>
        </p:txBody>
      </p:sp>
      <p:sp>
        <p:nvSpPr>
          <p:cNvPr id="63" name="Text Box 31"/>
          <p:cNvSpPr txBox="1">
            <a:spLocks noChangeArrowheads="1"/>
          </p:cNvSpPr>
          <p:nvPr/>
        </p:nvSpPr>
        <p:spPr bwMode="auto">
          <a:xfrm>
            <a:off x="6440487" y="3730625"/>
            <a:ext cx="371475" cy="442913"/>
          </a:xfrm>
          <a:prstGeom prst="rect">
            <a:avLst/>
          </a:prstGeom>
          <a:noFill/>
          <a:ln w="9525">
            <a:noFill/>
            <a:miter lim="800000"/>
            <a:headEnd/>
            <a:tailEnd/>
          </a:ln>
        </p:spPr>
        <p:txBody>
          <a:bodyPr>
            <a:spAutoFit/>
          </a:bodyPr>
          <a:lstStyle/>
          <a:p>
            <a:pPr algn="ctr">
              <a:spcBef>
                <a:spcPct val="50000"/>
              </a:spcBef>
            </a:pPr>
            <a:r>
              <a:rPr lang="en-US" sz="2300" b="0">
                <a:latin typeface="Arial"/>
                <a:cs typeface="Arial"/>
              </a:rPr>
              <a:t>E</a:t>
            </a:r>
          </a:p>
        </p:txBody>
      </p:sp>
      <p:sp>
        <p:nvSpPr>
          <p:cNvPr id="64" name="Text Box 32"/>
          <p:cNvSpPr txBox="1">
            <a:spLocks noChangeArrowheads="1"/>
          </p:cNvSpPr>
          <p:nvPr/>
        </p:nvSpPr>
        <p:spPr bwMode="auto">
          <a:xfrm>
            <a:off x="5011737" y="4559300"/>
            <a:ext cx="371475" cy="442913"/>
          </a:xfrm>
          <a:prstGeom prst="rect">
            <a:avLst/>
          </a:prstGeom>
          <a:noFill/>
          <a:ln w="9525">
            <a:noFill/>
            <a:miter lim="800000"/>
            <a:headEnd/>
            <a:tailEnd/>
          </a:ln>
        </p:spPr>
        <p:txBody>
          <a:bodyPr>
            <a:spAutoFit/>
          </a:bodyPr>
          <a:lstStyle/>
          <a:p>
            <a:pPr algn="ctr">
              <a:spcBef>
                <a:spcPct val="50000"/>
              </a:spcBef>
            </a:pPr>
            <a:r>
              <a:rPr lang="en-US" sz="2300" b="0">
                <a:latin typeface="Arial"/>
                <a:cs typeface="Arial"/>
              </a:rPr>
              <a:t>F</a:t>
            </a:r>
          </a:p>
        </p:txBody>
      </p:sp>
      <p:sp>
        <p:nvSpPr>
          <p:cNvPr id="65" name="AutoShape 37"/>
          <p:cNvSpPr>
            <a:spLocks noChangeArrowheads="1"/>
          </p:cNvSpPr>
          <p:nvPr/>
        </p:nvSpPr>
        <p:spPr bwMode="auto">
          <a:xfrm>
            <a:off x="4516437" y="1835150"/>
            <a:ext cx="1866900" cy="1295400"/>
          </a:xfrm>
          <a:prstGeom prst="rtTriangle">
            <a:avLst/>
          </a:prstGeom>
          <a:noFill/>
          <a:ln w="28575">
            <a:solidFill>
              <a:srgbClr val="FFFF00"/>
            </a:solidFill>
            <a:miter lim="800000"/>
            <a:headEnd/>
            <a:tailEnd/>
          </a:ln>
        </p:spPr>
        <p:txBody>
          <a:bodyPr wrap="none" anchor="ctr"/>
          <a:lstStyle/>
          <a:p>
            <a:endParaRPr lang="en-US" b="0">
              <a:latin typeface="Arial"/>
              <a:cs typeface="Arial"/>
            </a:endParaRPr>
          </a:p>
        </p:txBody>
      </p:sp>
      <p:sp>
        <p:nvSpPr>
          <p:cNvPr id="66" name="AutoShape 38"/>
          <p:cNvSpPr>
            <a:spLocks noChangeArrowheads="1"/>
          </p:cNvSpPr>
          <p:nvPr/>
        </p:nvSpPr>
        <p:spPr bwMode="auto">
          <a:xfrm flipV="1">
            <a:off x="4516437" y="4397375"/>
            <a:ext cx="1871663" cy="1447800"/>
          </a:xfrm>
          <a:prstGeom prst="rtTriangle">
            <a:avLst/>
          </a:prstGeom>
          <a:noFill/>
          <a:ln w="28575">
            <a:solidFill>
              <a:srgbClr val="00CC00"/>
            </a:solidFill>
            <a:miter lim="800000"/>
            <a:headEnd/>
            <a:tailEnd/>
          </a:ln>
        </p:spPr>
        <p:txBody>
          <a:bodyPr wrap="none" anchor="ctr"/>
          <a:lstStyle/>
          <a:p>
            <a:endParaRPr lang="en-US" b="0">
              <a:latin typeface="Arial"/>
              <a:cs typeface="Arial"/>
            </a:endParaRPr>
          </a:p>
        </p:txBody>
      </p:sp>
      <p:sp>
        <p:nvSpPr>
          <p:cNvPr id="67" name="Rectangle 39"/>
          <p:cNvSpPr>
            <a:spLocks noChangeArrowheads="1"/>
          </p:cNvSpPr>
          <p:nvPr/>
        </p:nvSpPr>
        <p:spPr bwMode="auto">
          <a:xfrm>
            <a:off x="4516437" y="3144838"/>
            <a:ext cx="1890713" cy="1238250"/>
          </a:xfrm>
          <a:prstGeom prst="rect">
            <a:avLst/>
          </a:prstGeom>
          <a:noFill/>
          <a:ln w="28575">
            <a:solidFill>
              <a:srgbClr val="FF3399"/>
            </a:solidFill>
            <a:miter lim="800000"/>
            <a:headEnd/>
            <a:tailEnd/>
          </a:ln>
        </p:spPr>
        <p:txBody>
          <a:bodyPr wrap="none" anchor="ctr"/>
          <a:lstStyle/>
          <a:p>
            <a:endParaRPr lang="en-US" b="0">
              <a:latin typeface="Arial"/>
              <a:cs typeface="Arial"/>
            </a:endParaRPr>
          </a:p>
        </p:txBody>
      </p:sp>
      <p:grpSp>
        <p:nvGrpSpPr>
          <p:cNvPr id="68" name="Group 41"/>
          <p:cNvGrpSpPr>
            <a:grpSpLocks/>
          </p:cNvGrpSpPr>
          <p:nvPr/>
        </p:nvGrpSpPr>
        <p:grpSpPr bwMode="auto">
          <a:xfrm>
            <a:off x="4508500" y="1819275"/>
            <a:ext cx="1901825" cy="4030663"/>
            <a:chOff x="2689" y="938"/>
            <a:chExt cx="1198" cy="2539"/>
          </a:xfrm>
        </p:grpSpPr>
        <p:sp>
          <p:nvSpPr>
            <p:cNvPr id="69" name="Line 42"/>
            <p:cNvSpPr>
              <a:spLocks noChangeShapeType="1"/>
            </p:cNvSpPr>
            <p:nvPr/>
          </p:nvSpPr>
          <p:spPr bwMode="auto">
            <a:xfrm>
              <a:off x="2693" y="938"/>
              <a:ext cx="0" cy="2538"/>
            </a:xfrm>
            <a:prstGeom prst="line">
              <a:avLst/>
            </a:prstGeom>
            <a:noFill/>
            <a:ln w="76200">
              <a:solidFill>
                <a:srgbClr val="FF9900"/>
              </a:solidFill>
              <a:round/>
              <a:headEnd/>
              <a:tailEnd/>
            </a:ln>
          </p:spPr>
          <p:txBody>
            <a:bodyPr/>
            <a:lstStyle/>
            <a:p>
              <a:endParaRPr lang="en-US">
                <a:latin typeface="Arial"/>
                <a:cs typeface="Arial"/>
              </a:endParaRPr>
            </a:p>
          </p:txBody>
        </p:sp>
        <p:sp>
          <p:nvSpPr>
            <p:cNvPr id="70" name="Line 43"/>
            <p:cNvSpPr>
              <a:spLocks noChangeShapeType="1"/>
            </p:cNvSpPr>
            <p:nvPr/>
          </p:nvSpPr>
          <p:spPr bwMode="auto">
            <a:xfrm flipV="1">
              <a:off x="2689" y="2551"/>
              <a:ext cx="1198" cy="926"/>
            </a:xfrm>
            <a:prstGeom prst="line">
              <a:avLst/>
            </a:prstGeom>
            <a:noFill/>
            <a:ln w="76200">
              <a:solidFill>
                <a:srgbClr val="FF9900"/>
              </a:solidFill>
              <a:round/>
              <a:headEnd/>
              <a:tailEnd/>
            </a:ln>
          </p:spPr>
          <p:txBody>
            <a:bodyPr/>
            <a:lstStyle/>
            <a:p>
              <a:endParaRPr lang="en-US">
                <a:latin typeface="Arial"/>
                <a:cs typeface="Arial"/>
              </a:endParaRPr>
            </a:p>
          </p:txBody>
        </p:sp>
        <p:sp>
          <p:nvSpPr>
            <p:cNvPr id="71" name="Line 44"/>
            <p:cNvSpPr>
              <a:spLocks noChangeShapeType="1"/>
            </p:cNvSpPr>
            <p:nvPr/>
          </p:nvSpPr>
          <p:spPr bwMode="auto">
            <a:xfrm>
              <a:off x="3880" y="1763"/>
              <a:ext cx="0" cy="795"/>
            </a:xfrm>
            <a:prstGeom prst="line">
              <a:avLst/>
            </a:prstGeom>
            <a:noFill/>
            <a:ln w="76200">
              <a:solidFill>
                <a:srgbClr val="FF9900"/>
              </a:solidFill>
              <a:round/>
              <a:headEnd/>
              <a:tailEnd/>
            </a:ln>
          </p:spPr>
          <p:txBody>
            <a:bodyPr/>
            <a:lstStyle/>
            <a:p>
              <a:endParaRPr lang="en-US">
                <a:latin typeface="Arial"/>
                <a:cs typeface="Arial"/>
              </a:endParaRPr>
            </a:p>
          </p:txBody>
        </p:sp>
        <p:sp>
          <p:nvSpPr>
            <p:cNvPr id="72" name="Line 45"/>
            <p:cNvSpPr>
              <a:spLocks noChangeShapeType="1"/>
            </p:cNvSpPr>
            <p:nvPr/>
          </p:nvSpPr>
          <p:spPr bwMode="auto">
            <a:xfrm>
              <a:off x="2689" y="951"/>
              <a:ext cx="1188" cy="819"/>
            </a:xfrm>
            <a:prstGeom prst="line">
              <a:avLst/>
            </a:prstGeom>
            <a:noFill/>
            <a:ln w="76200">
              <a:solidFill>
                <a:srgbClr val="FF9900"/>
              </a:solidFill>
              <a:round/>
              <a:headEnd/>
              <a:tailEnd/>
            </a:ln>
          </p:spPr>
          <p:txBody>
            <a:bodyPr/>
            <a:lstStyle/>
            <a:p>
              <a:endParaRPr lang="en-US">
                <a:latin typeface="Arial"/>
                <a:cs typeface="Arial"/>
              </a:endParaRPr>
            </a:p>
          </p:txBody>
        </p:sp>
      </p:grpSp>
      <p:sp>
        <p:nvSpPr>
          <p:cNvPr id="73" name="Rectangle 33"/>
          <p:cNvSpPr>
            <a:spLocks noChangeArrowheads="1"/>
          </p:cNvSpPr>
          <p:nvPr/>
        </p:nvSpPr>
        <p:spPr bwMode="auto">
          <a:xfrm>
            <a:off x="4953000" y="609600"/>
            <a:ext cx="3962400" cy="1524000"/>
          </a:xfrm>
          <a:prstGeom prst="rect">
            <a:avLst/>
          </a:prstGeom>
          <a:solidFill>
            <a:srgbClr val="FFCCFF"/>
          </a:solidFill>
          <a:ln w="9525">
            <a:noFill/>
            <a:miter lim="800000"/>
            <a:headEnd/>
            <a:tailEnd/>
          </a:ln>
        </p:spPr>
        <p:txBody>
          <a:bodyPr/>
          <a:lstStyle/>
          <a:p>
            <a:pPr>
              <a:lnSpc>
                <a:spcPct val="105000"/>
              </a:lnSpc>
              <a:spcBef>
                <a:spcPct val="45000"/>
              </a:spcBef>
              <a:buClr>
                <a:srgbClr val="00B85C"/>
              </a:buClr>
              <a:buSzPct val="120000"/>
              <a:buFont typeface="Wingdings" pitchFamily="2" charset="2"/>
              <a:buNone/>
            </a:pPr>
            <a:r>
              <a:rPr lang="en-US" sz="2000" b="0" dirty="0">
                <a:latin typeface="Arial"/>
                <a:cs typeface="Arial"/>
              </a:rPr>
              <a:t>C + E  is called the </a:t>
            </a:r>
            <a:r>
              <a:rPr lang="en-US" sz="2000" b="1" dirty="0">
                <a:solidFill>
                  <a:srgbClr val="CC0000"/>
                </a:solidFill>
                <a:latin typeface="Arial"/>
                <a:cs typeface="Arial"/>
              </a:rPr>
              <a:t>deadweight loss </a:t>
            </a:r>
            <a:r>
              <a:rPr lang="en-US" sz="2000" b="0" dirty="0">
                <a:latin typeface="Arial"/>
                <a:cs typeface="Arial"/>
              </a:rPr>
              <a:t>(DWL) of the tax, the fall in total surplus that results from a market distortion, such as a tax. </a:t>
            </a:r>
          </a:p>
        </p:txBody>
      </p:sp>
      <p:sp>
        <p:nvSpPr>
          <p:cNvPr id="74" name="AutoShape 25"/>
          <p:cNvSpPr>
            <a:spLocks/>
          </p:cNvSpPr>
          <p:nvPr/>
        </p:nvSpPr>
        <p:spPr bwMode="auto">
          <a:xfrm rot="5400000">
            <a:off x="6731793" y="5283993"/>
            <a:ext cx="306388" cy="860425"/>
          </a:xfrm>
          <a:prstGeom prst="leftBrace">
            <a:avLst>
              <a:gd name="adj1" fmla="val 41617"/>
              <a:gd name="adj2" fmla="val 50000"/>
            </a:avLst>
          </a:prstGeom>
          <a:noFill/>
          <a:ln w="28575">
            <a:solidFill>
              <a:srgbClr val="FF0000"/>
            </a:solidFill>
            <a:round/>
            <a:headEnd/>
            <a:tailEnd/>
          </a:ln>
        </p:spPr>
        <p:txBody>
          <a:bodyPr wrap="none" anchor="ctr"/>
          <a:lstStyle/>
          <a:p>
            <a:endParaRPr lang="en-US" b="0">
              <a:latin typeface="Arial"/>
              <a:cs typeface="Arial"/>
            </a:endParaRPr>
          </a:p>
        </p:txBody>
      </p:sp>
    </p:spTree>
    <p:extLst>
      <p:ext uri="{BB962C8B-B14F-4D97-AF65-F5344CB8AC3E}">
        <p14:creationId xmlns:p14="http://schemas.microsoft.com/office/powerpoint/2010/main" val="2422630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fade">
                                      <p:cBhvr>
                                        <p:cTn id="12" dur="500"/>
                                        <p:tgtEl>
                                          <p:spTgt spid="65"/>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left)">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fade">
                                      <p:cBhvr>
                                        <p:cTn id="21" dur="500"/>
                                        <p:tgtEl>
                                          <p:spTgt spid="66"/>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left)">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7"/>
                                        </p:tgtEl>
                                        <p:attrNameLst>
                                          <p:attrName>style.visibility</p:attrName>
                                        </p:attrNameLst>
                                      </p:cBhvr>
                                      <p:to>
                                        <p:strVal val="visible"/>
                                      </p:to>
                                    </p:set>
                                    <p:animEffect transition="in" filter="fade">
                                      <p:cBhvr>
                                        <p:cTn id="30" dur="500"/>
                                        <p:tgtEl>
                                          <p:spTgt spid="67"/>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wipe(left)">
                                      <p:cBhvr>
                                        <p:cTn id="34" dur="5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fade">
                                      <p:cBhvr>
                                        <p:cTn id="39" dur="500"/>
                                        <p:tgtEl>
                                          <p:spTgt spid="68"/>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wipe(left)">
                                      <p:cBhvr>
                                        <p:cTn id="43" dur="500"/>
                                        <p:tgtEl>
                                          <p:spTgt spid="3">
                                            <p:txEl>
                                              <p:pRg st="4" end="4"/>
                                            </p:txEl>
                                          </p:spTgt>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wipe(left)">
                                      <p:cBhvr>
                                        <p:cTn id="47" dur="500"/>
                                        <p:tgtEl>
                                          <p:spTgt spid="3">
                                            <p:txEl>
                                              <p:pRg st="5" end="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par>
                          <p:cTn id="53" fill="hold">
                            <p:stCondLst>
                              <p:cond delay="500"/>
                            </p:stCondLst>
                            <p:childTnLst>
                              <p:par>
                                <p:cTn id="54" presetID="22" presetClass="entr" presetSubtype="8" fill="hold" grpId="0" nodeType="after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wipe(left)">
                                      <p:cBhvr>
                                        <p:cTn id="56" dur="500"/>
                                        <p:tgtEl>
                                          <p:spTgt spid="3">
                                            <p:txEl>
                                              <p:pRg st="6" end="6"/>
                                            </p:txEl>
                                          </p:spTgt>
                                        </p:tgtEl>
                                      </p:cBhvr>
                                    </p:animEffect>
                                  </p:childTnLst>
                                </p:cTn>
                              </p:par>
                            </p:childTnLst>
                          </p:cTn>
                        </p:par>
                        <p:par>
                          <p:cTn id="57" fill="hold">
                            <p:stCondLst>
                              <p:cond delay="1000"/>
                            </p:stCondLst>
                            <p:childTnLst>
                              <p:par>
                                <p:cTn id="58" presetID="22" presetClass="entr" presetSubtype="8" fill="hold" grpId="0"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ipe(left)">
                                      <p:cBhvr>
                                        <p:cTn id="60" dur="500"/>
                                        <p:tgtEl>
                                          <p:spTgt spid="73"/>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3">
                                            <p:txEl>
                                              <p:pRg st="8" end="8"/>
                                            </p:txEl>
                                          </p:spTgt>
                                        </p:tgtEl>
                                        <p:attrNameLst>
                                          <p:attrName>style.visibility</p:attrName>
                                        </p:attrNameLst>
                                      </p:cBhvr>
                                      <p:to>
                                        <p:strVal val="visible"/>
                                      </p:to>
                                    </p:set>
                                    <p:animEffect transition="in" filter="wipe(left)">
                                      <p:cBhvr>
                                        <p:cTn id="65" dur="500"/>
                                        <p:tgtEl>
                                          <p:spTgt spid="3">
                                            <p:txEl>
                                              <p:pRg st="8" end="8"/>
                                            </p:txEl>
                                          </p:spTgt>
                                        </p:tgtEl>
                                      </p:cBhvr>
                                    </p:animEffect>
                                  </p:childTnLst>
                                </p:cTn>
                              </p:par>
                              <p:par>
                                <p:cTn id="66" presetID="17" presetClass="entr" presetSubtype="10" fill="hold" grpId="0" nodeType="withEffect">
                                  <p:stCondLst>
                                    <p:cond delay="0"/>
                                  </p:stCondLst>
                                  <p:childTnLst>
                                    <p:set>
                                      <p:cBhvr>
                                        <p:cTn id="67" dur="1" fill="hold">
                                          <p:stCondLst>
                                            <p:cond delay="0"/>
                                          </p:stCondLst>
                                        </p:cTn>
                                        <p:tgtEl>
                                          <p:spTgt spid="74"/>
                                        </p:tgtEl>
                                        <p:attrNameLst>
                                          <p:attrName>style.visibility</p:attrName>
                                        </p:attrNameLst>
                                      </p:cBhvr>
                                      <p:to>
                                        <p:strVal val="visible"/>
                                      </p:to>
                                    </p:set>
                                    <p:anim calcmode="lin" valueType="num">
                                      <p:cBhvr>
                                        <p:cTn id="68" dur="500" fill="hold"/>
                                        <p:tgtEl>
                                          <p:spTgt spid="74"/>
                                        </p:tgtEl>
                                        <p:attrNameLst>
                                          <p:attrName>ppt_w</p:attrName>
                                        </p:attrNameLst>
                                      </p:cBhvr>
                                      <p:tavLst>
                                        <p:tav tm="0">
                                          <p:val>
                                            <p:fltVal val="0"/>
                                          </p:val>
                                        </p:tav>
                                        <p:tav tm="100000">
                                          <p:val>
                                            <p:strVal val="#ppt_w"/>
                                          </p:val>
                                        </p:tav>
                                      </p:tavLst>
                                    </p:anim>
                                    <p:anim calcmode="lin" valueType="num">
                                      <p:cBhvr>
                                        <p:cTn id="69" dur="500" fill="hold"/>
                                        <p:tgtEl>
                                          <p:spTgt spid="7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6" grpId="0" animBg="1"/>
      <p:bldP spid="65" grpId="0" animBg="1"/>
      <p:bldP spid="66" grpId="0" animBg="1"/>
      <p:bldP spid="67" grpId="0" animBg="1"/>
      <p:bldP spid="73" grpId="0" animBg="1"/>
      <p:bldP spid="7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0939"/>
            <a:ext cx="8839200" cy="661061"/>
          </a:xfrm>
        </p:spPr>
        <p:txBody>
          <a:bodyPr/>
          <a:lstStyle/>
          <a:p>
            <a:r>
              <a:rPr lang="en-US" dirty="0">
                <a:solidFill>
                  <a:schemeClr val="accent6">
                    <a:lumMod val="50000"/>
                  </a:schemeClr>
                </a:solidFill>
              </a:rPr>
              <a:t>Active Learning 1 			</a:t>
            </a:r>
            <a:r>
              <a:rPr lang="en-US" dirty="0">
                <a:solidFill>
                  <a:srgbClr val="AE1221"/>
                </a:solidFill>
              </a:rPr>
              <a:t>Analysis of a tax</a:t>
            </a:r>
            <a:endParaRPr lang="en-US" dirty="0"/>
          </a:p>
        </p:txBody>
      </p:sp>
      <p:sp>
        <p:nvSpPr>
          <p:cNvPr id="3" name="Content Placeholder 2"/>
          <p:cNvSpPr>
            <a:spLocks noGrp="1"/>
          </p:cNvSpPr>
          <p:nvPr>
            <p:ph idx="1"/>
          </p:nvPr>
        </p:nvSpPr>
        <p:spPr>
          <a:xfrm>
            <a:off x="347241" y="914400"/>
            <a:ext cx="3386559" cy="5534025"/>
          </a:xfrm>
        </p:spPr>
        <p:txBody>
          <a:bodyPr>
            <a:normAutofit/>
          </a:bodyPr>
          <a:lstStyle/>
          <a:p>
            <a:pPr marL="514350" indent="-514350">
              <a:buClr>
                <a:srgbClr val="FF0000"/>
              </a:buClr>
              <a:buFont typeface="+mj-lt"/>
              <a:buAutoNum type="alphaUcPeriod"/>
            </a:pPr>
            <a:r>
              <a:rPr lang="en-US" sz="2800" dirty="0">
                <a:solidFill>
                  <a:schemeClr val="accent6">
                    <a:lumMod val="50000"/>
                  </a:schemeClr>
                </a:solidFill>
              </a:rPr>
              <a:t>Compute CS, PS, and total surplus without a tax. </a:t>
            </a:r>
          </a:p>
          <a:p>
            <a:pPr marL="514350" indent="-514350">
              <a:buClr>
                <a:srgbClr val="FF0000"/>
              </a:buClr>
              <a:buFont typeface="+mj-lt"/>
              <a:buAutoNum type="alphaUcPeriod"/>
            </a:pPr>
            <a:r>
              <a:rPr lang="en-US" sz="2800" dirty="0">
                <a:solidFill>
                  <a:schemeClr val="accent6">
                    <a:lumMod val="50000"/>
                  </a:schemeClr>
                </a:solidFill>
              </a:rPr>
              <a:t>If $100 tax per ticket, compute CS, PS, tax revenue, total surplus, and DWL.</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7</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7" name="Group 16"/>
          <p:cNvGrpSpPr>
            <a:grpSpLocks/>
          </p:cNvGrpSpPr>
          <p:nvPr/>
        </p:nvGrpSpPr>
        <p:grpSpPr bwMode="auto">
          <a:xfrm>
            <a:off x="4684713" y="1504950"/>
            <a:ext cx="4038600" cy="3098800"/>
            <a:chOff x="2843" y="973"/>
            <a:chExt cx="2544" cy="1952"/>
          </a:xfrm>
        </p:grpSpPr>
        <p:sp>
          <p:nvSpPr>
            <p:cNvPr id="18" name="Text Box 17"/>
            <p:cNvSpPr txBox="1">
              <a:spLocks noChangeArrowheads="1"/>
            </p:cNvSpPr>
            <p:nvPr/>
          </p:nvSpPr>
          <p:spPr bwMode="auto">
            <a:xfrm>
              <a:off x="5108" y="2685"/>
              <a:ext cx="279" cy="240"/>
            </a:xfrm>
            <a:prstGeom prst="rect">
              <a:avLst/>
            </a:prstGeom>
            <a:noFill/>
            <a:ln w="9525">
              <a:noFill/>
              <a:miter lim="800000"/>
              <a:headEnd/>
              <a:tailEnd/>
            </a:ln>
          </p:spPr>
          <p:txBody>
            <a:bodyPr lIns="0" tIns="0" rIns="0" bIns="0" anchor="ctr">
              <a:spAutoFit/>
            </a:bodyPr>
            <a:lstStyle/>
            <a:p>
              <a:pPr algn="ctr">
                <a:spcBef>
                  <a:spcPct val="50000"/>
                </a:spcBef>
              </a:pPr>
              <a:r>
                <a:rPr lang="en-US" sz="2500" i="1">
                  <a:latin typeface="Arial"/>
                  <a:cs typeface="Arial"/>
                </a:rPr>
                <a:t>D</a:t>
              </a:r>
            </a:p>
          </p:txBody>
        </p:sp>
        <p:sp>
          <p:nvSpPr>
            <p:cNvPr id="19" name="Line 18"/>
            <p:cNvSpPr>
              <a:spLocks noChangeShapeType="1"/>
            </p:cNvSpPr>
            <p:nvPr/>
          </p:nvSpPr>
          <p:spPr bwMode="auto">
            <a:xfrm>
              <a:off x="2843" y="973"/>
              <a:ext cx="2326" cy="1773"/>
            </a:xfrm>
            <a:prstGeom prst="line">
              <a:avLst/>
            </a:prstGeom>
            <a:noFill/>
            <a:ln w="44450">
              <a:solidFill>
                <a:schemeClr val="accent2"/>
              </a:solidFill>
              <a:round/>
              <a:headEnd/>
              <a:tailEnd/>
            </a:ln>
          </p:spPr>
          <p:txBody>
            <a:bodyPr/>
            <a:lstStyle/>
            <a:p>
              <a:endParaRPr lang="en-US">
                <a:latin typeface="Arial"/>
                <a:cs typeface="Arial"/>
              </a:endParaRPr>
            </a:p>
          </p:txBody>
        </p:sp>
      </p:grpSp>
      <p:grpSp>
        <p:nvGrpSpPr>
          <p:cNvPr id="8" name="Group 19"/>
          <p:cNvGrpSpPr>
            <a:grpSpLocks/>
          </p:cNvGrpSpPr>
          <p:nvPr/>
        </p:nvGrpSpPr>
        <p:grpSpPr bwMode="auto">
          <a:xfrm>
            <a:off x="4692650" y="2654300"/>
            <a:ext cx="3992563" cy="3116262"/>
            <a:chOff x="2848" y="1697"/>
            <a:chExt cx="2515" cy="1963"/>
          </a:xfrm>
        </p:grpSpPr>
        <p:sp>
          <p:nvSpPr>
            <p:cNvPr id="16" name="Text Box 20"/>
            <p:cNvSpPr txBox="1">
              <a:spLocks noChangeArrowheads="1"/>
            </p:cNvSpPr>
            <p:nvPr/>
          </p:nvSpPr>
          <p:spPr bwMode="auto">
            <a:xfrm>
              <a:off x="5091" y="1697"/>
              <a:ext cx="272" cy="240"/>
            </a:xfrm>
            <a:prstGeom prst="rect">
              <a:avLst/>
            </a:prstGeom>
            <a:noFill/>
            <a:ln w="9525">
              <a:noFill/>
              <a:miter lim="800000"/>
              <a:headEnd/>
              <a:tailEnd/>
            </a:ln>
          </p:spPr>
          <p:txBody>
            <a:bodyPr lIns="0" tIns="0" rIns="0" bIns="0" anchor="ctr">
              <a:spAutoFit/>
            </a:bodyPr>
            <a:lstStyle/>
            <a:p>
              <a:pPr algn="ctr">
                <a:spcBef>
                  <a:spcPct val="50000"/>
                </a:spcBef>
              </a:pPr>
              <a:r>
                <a:rPr lang="en-US" sz="2500" i="1">
                  <a:latin typeface="Arial"/>
                  <a:cs typeface="Arial"/>
                </a:rPr>
                <a:t>S</a:t>
              </a:r>
            </a:p>
          </p:txBody>
        </p:sp>
        <p:sp>
          <p:nvSpPr>
            <p:cNvPr id="17" name="Line 21"/>
            <p:cNvSpPr>
              <a:spLocks noChangeShapeType="1"/>
            </p:cNvSpPr>
            <p:nvPr/>
          </p:nvSpPr>
          <p:spPr bwMode="auto">
            <a:xfrm rot="5400000">
              <a:off x="3122" y="1620"/>
              <a:ext cx="1766" cy="2313"/>
            </a:xfrm>
            <a:prstGeom prst="line">
              <a:avLst/>
            </a:prstGeom>
            <a:noFill/>
            <a:ln w="44450">
              <a:solidFill>
                <a:schemeClr val="accent2"/>
              </a:solidFill>
              <a:round/>
              <a:headEnd/>
              <a:tailEnd/>
            </a:ln>
          </p:spPr>
          <p:txBody>
            <a:bodyPr/>
            <a:lstStyle/>
            <a:p>
              <a:endParaRPr lang="en-US">
                <a:latin typeface="Arial"/>
                <a:cs typeface="Arial"/>
              </a:endParaRPr>
            </a:p>
          </p:txBody>
        </p:sp>
      </p:grpSp>
      <p:grpSp>
        <p:nvGrpSpPr>
          <p:cNvPr id="9" name="Group 22"/>
          <p:cNvGrpSpPr>
            <a:grpSpLocks/>
          </p:cNvGrpSpPr>
          <p:nvPr/>
        </p:nvGrpSpPr>
        <p:grpSpPr bwMode="auto">
          <a:xfrm>
            <a:off x="3778250" y="914400"/>
            <a:ext cx="5289550" cy="5562600"/>
            <a:chOff x="2196" y="697"/>
            <a:chExt cx="3332" cy="3504"/>
          </a:xfrm>
        </p:grpSpPr>
        <p:grpSp>
          <p:nvGrpSpPr>
            <p:cNvPr id="11" name="Group 23"/>
            <p:cNvGrpSpPr>
              <a:grpSpLocks/>
            </p:cNvGrpSpPr>
            <p:nvPr/>
          </p:nvGrpSpPr>
          <p:grpSpPr bwMode="auto">
            <a:xfrm>
              <a:off x="2252" y="697"/>
              <a:ext cx="3276" cy="3504"/>
              <a:chOff x="2252" y="697"/>
              <a:chExt cx="3276" cy="3504"/>
            </a:xfrm>
          </p:grpSpPr>
          <p:graphicFrame>
            <p:nvGraphicFramePr>
              <p:cNvPr id="13" name="Object 24"/>
              <p:cNvGraphicFramePr>
                <a:graphicFrameLocks noChangeAspect="1"/>
              </p:cNvGraphicFramePr>
              <p:nvPr>
                <p:extLst>
                  <p:ext uri="{D42A27DB-BD31-4B8C-83A1-F6EECF244321}">
                    <p14:modId xmlns:p14="http://schemas.microsoft.com/office/powerpoint/2010/main" val="3172714427"/>
                  </p:ext>
                </p:extLst>
              </p:nvPr>
            </p:nvGraphicFramePr>
            <p:xfrm>
              <a:off x="2252" y="801"/>
              <a:ext cx="3172" cy="3400"/>
            </p:xfrm>
            <a:graphic>
              <a:graphicData uri="http://schemas.openxmlformats.org/presentationml/2006/ole">
                <mc:AlternateContent xmlns:mc="http://schemas.openxmlformats.org/markup-compatibility/2006">
                  <mc:Choice xmlns:v="urn:schemas-microsoft-com:vml" Requires="v">
                    <p:oleObj name="Worksheet" r:id="rId3" imgW="4295839" imgH="4610196" progId="Excel.Sheet.8">
                      <p:embed/>
                    </p:oleObj>
                  </mc:Choice>
                  <mc:Fallback>
                    <p:oleObj name="Worksheet" r:id="rId3" imgW="4295839" imgH="4610196" progId="Excel.Sheet.8">
                      <p:embed/>
                      <p:pic>
                        <p:nvPicPr>
                          <p:cNvPr id="13" name="Object 24"/>
                          <p:cNvPicPr>
                            <a:picLocks noChangeAspect="1" noChangeArrowheads="1"/>
                          </p:cNvPicPr>
                          <p:nvPr/>
                        </p:nvPicPr>
                        <p:blipFill>
                          <a:blip r:embed="rId4"/>
                          <a:srcRect/>
                          <a:stretch>
                            <a:fillRect/>
                          </a:stretch>
                        </p:blipFill>
                        <p:spPr bwMode="auto">
                          <a:xfrm>
                            <a:off x="2252" y="801"/>
                            <a:ext cx="3172" cy="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useBgFill="1">
            <p:nvSpPr>
              <p:cNvPr id="14" name="Text Box 25"/>
              <p:cNvSpPr txBox="1">
                <a:spLocks noChangeArrowheads="1"/>
              </p:cNvSpPr>
              <p:nvPr/>
            </p:nvSpPr>
            <p:spPr bwMode="auto">
              <a:xfrm>
                <a:off x="2736" y="697"/>
                <a:ext cx="329" cy="240"/>
              </a:xfrm>
              <a:prstGeom prst="rect">
                <a:avLst/>
              </a:prstGeom>
              <a:ln w="9525">
                <a:noFill/>
                <a:miter lim="800000"/>
                <a:headEnd/>
                <a:tailEnd/>
              </a:ln>
            </p:spPr>
            <p:txBody>
              <a:bodyPr wrap="square" lIns="0" tIns="0" rIns="0" bIns="0" anchor="ctr">
                <a:spAutoFit/>
              </a:bodyPr>
              <a:lstStyle/>
              <a:p>
                <a:pPr algn="ctr">
                  <a:spcBef>
                    <a:spcPct val="50000"/>
                  </a:spcBef>
                </a:pPr>
                <a:r>
                  <a:rPr lang="en-US" sz="2500" i="1" dirty="0">
                    <a:latin typeface="Arial"/>
                    <a:cs typeface="Arial"/>
                  </a:rPr>
                  <a:t>P</a:t>
                </a:r>
              </a:p>
            </p:txBody>
          </p:sp>
          <p:sp>
            <p:nvSpPr>
              <p:cNvPr id="15" name="Text Box 26"/>
              <p:cNvSpPr txBox="1">
                <a:spLocks noChangeArrowheads="1"/>
              </p:cNvSpPr>
              <p:nvPr/>
            </p:nvSpPr>
            <p:spPr bwMode="auto">
              <a:xfrm>
                <a:off x="5169" y="3532"/>
                <a:ext cx="359" cy="240"/>
              </a:xfrm>
              <a:prstGeom prst="rect">
                <a:avLst/>
              </a:prstGeom>
              <a:noFill/>
              <a:ln w="9525">
                <a:noFill/>
                <a:miter lim="800000"/>
                <a:headEnd/>
                <a:tailEnd/>
              </a:ln>
            </p:spPr>
            <p:txBody>
              <a:bodyPr lIns="0" tIns="0" rIns="0" bIns="0" anchor="ctr">
                <a:spAutoFit/>
              </a:bodyPr>
              <a:lstStyle/>
              <a:p>
                <a:pPr algn="ctr">
                  <a:spcBef>
                    <a:spcPct val="50000"/>
                  </a:spcBef>
                </a:pPr>
                <a:r>
                  <a:rPr lang="en-US" sz="2500" i="1">
                    <a:latin typeface="Arial"/>
                    <a:cs typeface="Arial"/>
                  </a:rPr>
                  <a:t>Q</a:t>
                </a:r>
              </a:p>
            </p:txBody>
          </p:sp>
        </p:grpSp>
        <p:sp>
          <p:nvSpPr>
            <p:cNvPr id="12" name="Text Box 27"/>
            <p:cNvSpPr txBox="1">
              <a:spLocks noChangeArrowheads="1"/>
            </p:cNvSpPr>
            <p:nvPr/>
          </p:nvSpPr>
          <p:spPr bwMode="auto">
            <a:xfrm>
              <a:off x="2196" y="825"/>
              <a:ext cx="224" cy="269"/>
            </a:xfrm>
            <a:prstGeom prst="rect">
              <a:avLst/>
            </a:prstGeom>
            <a:noFill/>
            <a:ln w="9525">
              <a:noFill/>
              <a:miter lim="800000"/>
              <a:headEnd/>
              <a:tailEnd/>
            </a:ln>
          </p:spPr>
          <p:txBody>
            <a:bodyPr>
              <a:spAutoFit/>
            </a:bodyPr>
            <a:lstStyle/>
            <a:p>
              <a:pPr algn="r">
                <a:spcBef>
                  <a:spcPct val="50000"/>
                </a:spcBef>
              </a:pPr>
              <a:r>
                <a:rPr lang="en-US" sz="2200" b="0">
                  <a:latin typeface="Arial"/>
                  <a:cs typeface="Arial"/>
                </a:rPr>
                <a:t>$</a:t>
              </a:r>
            </a:p>
          </p:txBody>
        </p:sp>
      </p:grpSp>
      <p:sp>
        <p:nvSpPr>
          <p:cNvPr id="10" name="Text Box 15"/>
          <p:cNvSpPr txBox="1">
            <a:spLocks noChangeArrowheads="1"/>
          </p:cNvSpPr>
          <p:nvPr/>
        </p:nvSpPr>
        <p:spPr bwMode="auto">
          <a:xfrm>
            <a:off x="5605463" y="1117600"/>
            <a:ext cx="2490787" cy="863600"/>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en-US" sz="2500" b="0">
                <a:latin typeface="Arial"/>
                <a:cs typeface="Arial"/>
              </a:rPr>
              <a:t>The market for airplane tickets</a:t>
            </a:r>
          </a:p>
        </p:txBody>
      </p:sp>
    </p:spTree>
    <p:extLst>
      <p:ext uri="{BB962C8B-B14F-4D97-AF65-F5344CB8AC3E}">
        <p14:creationId xmlns:p14="http://schemas.microsoft.com/office/powerpoint/2010/main" val="287940951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0939"/>
            <a:ext cx="8839200" cy="661061"/>
          </a:xfrm>
        </p:spPr>
        <p:txBody>
          <a:bodyPr/>
          <a:lstStyle/>
          <a:p>
            <a:r>
              <a:rPr lang="en-US" dirty="0">
                <a:solidFill>
                  <a:schemeClr val="accent6">
                    <a:lumMod val="50000"/>
                  </a:schemeClr>
                </a:solidFill>
              </a:rPr>
              <a:t>Active Learning 1 				</a:t>
            </a:r>
            <a:r>
              <a:rPr lang="en-US" dirty="0">
                <a:solidFill>
                  <a:srgbClr val="AE1221"/>
                </a:solidFill>
              </a:rPr>
              <a:t>A. Answers</a:t>
            </a:r>
            <a:endParaRPr lang="en-US" dirty="0"/>
          </a:p>
        </p:txBody>
      </p:sp>
      <p:sp>
        <p:nvSpPr>
          <p:cNvPr id="3" name="Content Placeholder 2"/>
          <p:cNvSpPr>
            <a:spLocks noGrp="1"/>
          </p:cNvSpPr>
          <p:nvPr>
            <p:ph idx="1"/>
          </p:nvPr>
        </p:nvSpPr>
        <p:spPr>
          <a:xfrm>
            <a:off x="347241" y="914400"/>
            <a:ext cx="3386559" cy="5534025"/>
          </a:xfrm>
        </p:spPr>
        <p:txBody>
          <a:bodyPr>
            <a:normAutofit/>
          </a:bodyPr>
          <a:lstStyle/>
          <a:p>
            <a:pPr marL="514350" indent="-514350">
              <a:buClr>
                <a:srgbClr val="FF0000"/>
              </a:buClr>
              <a:buFont typeface="+mj-lt"/>
              <a:buAutoNum type="alphaUcPeriod"/>
            </a:pPr>
            <a:r>
              <a:rPr lang="en-US" sz="2600" dirty="0">
                <a:solidFill>
                  <a:schemeClr val="accent6">
                    <a:lumMod val="50000"/>
                  </a:schemeClr>
                </a:solidFill>
              </a:rPr>
              <a:t>Without tax:</a:t>
            </a:r>
          </a:p>
          <a:p>
            <a:pPr marL="0" indent="0">
              <a:buClr>
                <a:srgbClr val="FF0000"/>
              </a:buClr>
              <a:buNone/>
            </a:pPr>
            <a:r>
              <a:rPr lang="en-US" sz="2600" dirty="0">
                <a:solidFill>
                  <a:schemeClr val="accent6">
                    <a:lumMod val="50000"/>
                  </a:schemeClr>
                </a:solidFill>
              </a:rPr>
              <a:t>CS = ½ x $200 x 100</a:t>
            </a:r>
          </a:p>
          <a:p>
            <a:pPr marL="0" indent="0">
              <a:buClr>
                <a:srgbClr val="FF0000"/>
              </a:buClr>
              <a:buNone/>
            </a:pPr>
            <a:r>
              <a:rPr lang="en-US" sz="2600" dirty="0">
                <a:solidFill>
                  <a:schemeClr val="accent6">
                    <a:lumMod val="50000"/>
                  </a:schemeClr>
                </a:solidFill>
              </a:rPr>
              <a:t>= $10,000</a:t>
            </a:r>
          </a:p>
          <a:p>
            <a:pPr marL="0" indent="0">
              <a:buClr>
                <a:srgbClr val="FF0000"/>
              </a:buClr>
              <a:buNone/>
            </a:pPr>
            <a:endParaRPr lang="en-US" sz="2600" dirty="0">
              <a:solidFill>
                <a:schemeClr val="accent6">
                  <a:lumMod val="50000"/>
                </a:schemeClr>
              </a:solidFill>
            </a:endParaRPr>
          </a:p>
          <a:p>
            <a:pPr marL="0" indent="0">
              <a:buClr>
                <a:srgbClr val="FF0000"/>
              </a:buClr>
              <a:buNone/>
            </a:pPr>
            <a:r>
              <a:rPr lang="en-US" sz="2600" dirty="0">
                <a:solidFill>
                  <a:schemeClr val="accent6">
                    <a:lumMod val="50000"/>
                  </a:schemeClr>
                </a:solidFill>
              </a:rPr>
              <a:t>PS = ½ x $200 x 100</a:t>
            </a:r>
          </a:p>
          <a:p>
            <a:pPr marL="0" indent="0">
              <a:buClr>
                <a:srgbClr val="FF0000"/>
              </a:buClr>
              <a:buNone/>
            </a:pPr>
            <a:r>
              <a:rPr lang="en-US" sz="2600" dirty="0">
                <a:solidFill>
                  <a:schemeClr val="accent6">
                    <a:lumMod val="50000"/>
                  </a:schemeClr>
                </a:solidFill>
              </a:rPr>
              <a:t>= $10,000</a:t>
            </a:r>
          </a:p>
          <a:p>
            <a:pPr marL="0" indent="0">
              <a:buClr>
                <a:srgbClr val="FF0000"/>
              </a:buClr>
              <a:buNone/>
            </a:pPr>
            <a:endParaRPr lang="en-US" sz="2600" dirty="0">
              <a:solidFill>
                <a:schemeClr val="accent6">
                  <a:lumMod val="50000"/>
                </a:schemeClr>
              </a:solidFill>
            </a:endParaRPr>
          </a:p>
          <a:p>
            <a:pPr marL="0" indent="0">
              <a:buClr>
                <a:srgbClr val="FF0000"/>
              </a:buClr>
              <a:buNone/>
            </a:pPr>
            <a:r>
              <a:rPr lang="en-US" sz="2600" dirty="0">
                <a:solidFill>
                  <a:schemeClr val="accent6">
                    <a:lumMod val="50000"/>
                  </a:schemeClr>
                </a:solidFill>
              </a:rPr>
              <a:t>TS = $20,000</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8</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7" name="Group 16"/>
          <p:cNvGrpSpPr>
            <a:grpSpLocks/>
          </p:cNvGrpSpPr>
          <p:nvPr/>
        </p:nvGrpSpPr>
        <p:grpSpPr bwMode="auto">
          <a:xfrm>
            <a:off x="4665663" y="1582738"/>
            <a:ext cx="4038600" cy="3098800"/>
            <a:chOff x="2843" y="973"/>
            <a:chExt cx="2544" cy="1952"/>
          </a:xfrm>
        </p:grpSpPr>
        <p:sp>
          <p:nvSpPr>
            <p:cNvPr id="18" name="Text Box 17"/>
            <p:cNvSpPr txBox="1">
              <a:spLocks noChangeArrowheads="1"/>
            </p:cNvSpPr>
            <p:nvPr/>
          </p:nvSpPr>
          <p:spPr bwMode="auto">
            <a:xfrm>
              <a:off x="5108" y="2685"/>
              <a:ext cx="279" cy="240"/>
            </a:xfrm>
            <a:prstGeom prst="rect">
              <a:avLst/>
            </a:prstGeom>
            <a:noFill/>
            <a:ln w="9525">
              <a:noFill/>
              <a:miter lim="800000"/>
              <a:headEnd/>
              <a:tailEnd/>
            </a:ln>
          </p:spPr>
          <p:txBody>
            <a:bodyPr lIns="0" tIns="0" rIns="0" bIns="0" anchor="ctr">
              <a:spAutoFit/>
            </a:bodyPr>
            <a:lstStyle/>
            <a:p>
              <a:pPr algn="ctr">
                <a:spcBef>
                  <a:spcPct val="50000"/>
                </a:spcBef>
              </a:pPr>
              <a:r>
                <a:rPr lang="en-US" sz="2500" i="1">
                  <a:latin typeface="Arial"/>
                  <a:cs typeface="Arial"/>
                </a:rPr>
                <a:t>D</a:t>
              </a:r>
            </a:p>
          </p:txBody>
        </p:sp>
        <p:sp>
          <p:nvSpPr>
            <p:cNvPr id="19" name="Line 18"/>
            <p:cNvSpPr>
              <a:spLocks noChangeShapeType="1"/>
            </p:cNvSpPr>
            <p:nvPr/>
          </p:nvSpPr>
          <p:spPr bwMode="auto">
            <a:xfrm>
              <a:off x="2843" y="973"/>
              <a:ext cx="2326" cy="1773"/>
            </a:xfrm>
            <a:prstGeom prst="line">
              <a:avLst/>
            </a:prstGeom>
            <a:noFill/>
            <a:ln w="44450">
              <a:solidFill>
                <a:schemeClr val="accent2"/>
              </a:solidFill>
              <a:round/>
              <a:headEnd/>
              <a:tailEnd/>
            </a:ln>
          </p:spPr>
          <p:txBody>
            <a:bodyPr/>
            <a:lstStyle/>
            <a:p>
              <a:endParaRPr lang="en-US">
                <a:latin typeface="Arial"/>
                <a:cs typeface="Arial"/>
              </a:endParaRPr>
            </a:p>
          </p:txBody>
        </p:sp>
      </p:grpSp>
      <p:grpSp>
        <p:nvGrpSpPr>
          <p:cNvPr id="8" name="Group 19"/>
          <p:cNvGrpSpPr>
            <a:grpSpLocks/>
          </p:cNvGrpSpPr>
          <p:nvPr/>
        </p:nvGrpSpPr>
        <p:grpSpPr bwMode="auto">
          <a:xfrm>
            <a:off x="4673600" y="2732088"/>
            <a:ext cx="3992563" cy="3116262"/>
            <a:chOff x="2848" y="1697"/>
            <a:chExt cx="2515" cy="1963"/>
          </a:xfrm>
        </p:grpSpPr>
        <p:sp>
          <p:nvSpPr>
            <p:cNvPr id="16" name="Text Box 20"/>
            <p:cNvSpPr txBox="1">
              <a:spLocks noChangeArrowheads="1"/>
            </p:cNvSpPr>
            <p:nvPr/>
          </p:nvSpPr>
          <p:spPr bwMode="auto">
            <a:xfrm>
              <a:off x="5091" y="1697"/>
              <a:ext cx="272" cy="240"/>
            </a:xfrm>
            <a:prstGeom prst="rect">
              <a:avLst/>
            </a:prstGeom>
            <a:noFill/>
            <a:ln w="9525">
              <a:noFill/>
              <a:miter lim="800000"/>
              <a:headEnd/>
              <a:tailEnd/>
            </a:ln>
          </p:spPr>
          <p:txBody>
            <a:bodyPr lIns="0" tIns="0" rIns="0" bIns="0" anchor="ctr">
              <a:spAutoFit/>
            </a:bodyPr>
            <a:lstStyle/>
            <a:p>
              <a:pPr algn="ctr">
                <a:spcBef>
                  <a:spcPct val="50000"/>
                </a:spcBef>
              </a:pPr>
              <a:r>
                <a:rPr lang="en-US" sz="2500" i="1">
                  <a:latin typeface="Arial"/>
                  <a:cs typeface="Arial"/>
                </a:rPr>
                <a:t>S</a:t>
              </a:r>
            </a:p>
          </p:txBody>
        </p:sp>
        <p:sp>
          <p:nvSpPr>
            <p:cNvPr id="17" name="Line 21"/>
            <p:cNvSpPr>
              <a:spLocks noChangeShapeType="1"/>
            </p:cNvSpPr>
            <p:nvPr/>
          </p:nvSpPr>
          <p:spPr bwMode="auto">
            <a:xfrm rot="5400000">
              <a:off x="3122" y="1620"/>
              <a:ext cx="1766" cy="2313"/>
            </a:xfrm>
            <a:prstGeom prst="line">
              <a:avLst/>
            </a:prstGeom>
            <a:noFill/>
            <a:ln w="44450">
              <a:solidFill>
                <a:schemeClr val="accent2"/>
              </a:solidFill>
              <a:round/>
              <a:headEnd/>
              <a:tailEnd/>
            </a:ln>
          </p:spPr>
          <p:txBody>
            <a:bodyPr/>
            <a:lstStyle/>
            <a:p>
              <a:endParaRPr lang="en-US">
                <a:latin typeface="Arial"/>
                <a:cs typeface="Arial"/>
              </a:endParaRPr>
            </a:p>
          </p:txBody>
        </p:sp>
      </p:grpSp>
      <p:grpSp>
        <p:nvGrpSpPr>
          <p:cNvPr id="9" name="Group 22"/>
          <p:cNvGrpSpPr>
            <a:grpSpLocks/>
          </p:cNvGrpSpPr>
          <p:nvPr/>
        </p:nvGrpSpPr>
        <p:grpSpPr bwMode="auto">
          <a:xfrm>
            <a:off x="3606800" y="915987"/>
            <a:ext cx="5308600" cy="5865813"/>
            <a:chOff x="2196" y="504"/>
            <a:chExt cx="3344" cy="3695"/>
          </a:xfrm>
        </p:grpSpPr>
        <p:grpSp>
          <p:nvGrpSpPr>
            <p:cNvPr id="11" name="Group 23"/>
            <p:cNvGrpSpPr>
              <a:grpSpLocks/>
            </p:cNvGrpSpPr>
            <p:nvPr/>
          </p:nvGrpSpPr>
          <p:grpSpPr bwMode="auto">
            <a:xfrm>
              <a:off x="2256" y="504"/>
              <a:ext cx="3284" cy="3695"/>
              <a:chOff x="2256" y="504"/>
              <a:chExt cx="3284" cy="3695"/>
            </a:xfrm>
          </p:grpSpPr>
          <p:graphicFrame>
            <p:nvGraphicFramePr>
              <p:cNvPr id="13" name="Object 24"/>
              <p:cNvGraphicFramePr>
                <a:graphicFrameLocks noChangeAspect="1"/>
              </p:cNvGraphicFramePr>
              <p:nvPr>
                <p:extLst>
                  <p:ext uri="{D42A27DB-BD31-4B8C-83A1-F6EECF244321}">
                    <p14:modId xmlns:p14="http://schemas.microsoft.com/office/powerpoint/2010/main" val="1452548425"/>
                  </p:ext>
                </p:extLst>
              </p:nvPr>
            </p:nvGraphicFramePr>
            <p:xfrm>
              <a:off x="2256" y="504"/>
              <a:ext cx="3284" cy="3695"/>
            </p:xfrm>
            <a:graphic>
              <a:graphicData uri="http://schemas.openxmlformats.org/presentationml/2006/ole">
                <mc:AlternateContent xmlns:mc="http://schemas.openxmlformats.org/markup-compatibility/2006">
                  <mc:Choice xmlns:v="urn:schemas-microsoft-com:vml" Requires="v">
                    <p:oleObj name="Worksheet" r:id="rId3" imgW="4448056" imgH="5010210" progId="Excel.Sheet.8">
                      <p:embed/>
                    </p:oleObj>
                  </mc:Choice>
                  <mc:Fallback>
                    <p:oleObj name="Worksheet" r:id="rId3" imgW="4448056" imgH="5010210" progId="Excel.Sheet.8">
                      <p:embed/>
                      <p:pic>
                        <p:nvPicPr>
                          <p:cNvPr id="13" name="Object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6" y="504"/>
                            <a:ext cx="3284" cy="3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useBgFill="1">
            <p:nvSpPr>
              <p:cNvPr id="14" name="Text Box 25"/>
              <p:cNvSpPr txBox="1">
                <a:spLocks noChangeArrowheads="1"/>
              </p:cNvSpPr>
              <p:nvPr/>
            </p:nvSpPr>
            <p:spPr bwMode="auto">
              <a:xfrm>
                <a:off x="2736" y="575"/>
                <a:ext cx="329" cy="240"/>
              </a:xfrm>
              <a:prstGeom prst="rect">
                <a:avLst/>
              </a:prstGeom>
              <a:ln w="9525">
                <a:noFill/>
                <a:miter lim="800000"/>
                <a:headEnd/>
                <a:tailEnd/>
              </a:ln>
            </p:spPr>
            <p:txBody>
              <a:bodyPr wrap="square" lIns="0" tIns="0" rIns="0" bIns="0" anchor="ctr">
                <a:spAutoFit/>
              </a:bodyPr>
              <a:lstStyle/>
              <a:p>
                <a:pPr algn="ctr">
                  <a:spcBef>
                    <a:spcPct val="50000"/>
                  </a:spcBef>
                </a:pPr>
                <a:r>
                  <a:rPr lang="en-US" sz="2500" i="1" dirty="0">
                    <a:latin typeface="Arial"/>
                    <a:cs typeface="Arial"/>
                  </a:rPr>
                  <a:t>P</a:t>
                </a:r>
              </a:p>
            </p:txBody>
          </p:sp>
          <p:sp>
            <p:nvSpPr>
              <p:cNvPr id="15" name="Text Box 26"/>
              <p:cNvSpPr txBox="1">
                <a:spLocks noChangeArrowheads="1"/>
              </p:cNvSpPr>
              <p:nvPr/>
            </p:nvSpPr>
            <p:spPr bwMode="auto">
              <a:xfrm>
                <a:off x="5169" y="3532"/>
                <a:ext cx="359" cy="240"/>
              </a:xfrm>
              <a:prstGeom prst="rect">
                <a:avLst/>
              </a:prstGeom>
              <a:noFill/>
              <a:ln w="9525">
                <a:noFill/>
                <a:miter lim="800000"/>
                <a:headEnd/>
                <a:tailEnd/>
              </a:ln>
            </p:spPr>
            <p:txBody>
              <a:bodyPr lIns="0" tIns="0" rIns="0" bIns="0" anchor="ctr">
                <a:spAutoFit/>
              </a:bodyPr>
              <a:lstStyle/>
              <a:p>
                <a:pPr algn="ctr">
                  <a:spcBef>
                    <a:spcPct val="50000"/>
                  </a:spcBef>
                </a:pPr>
                <a:r>
                  <a:rPr lang="en-US" sz="2500" i="1">
                    <a:latin typeface="Arial"/>
                    <a:cs typeface="Arial"/>
                  </a:rPr>
                  <a:t>Q</a:t>
                </a:r>
              </a:p>
            </p:txBody>
          </p:sp>
        </p:grpSp>
        <p:sp>
          <p:nvSpPr>
            <p:cNvPr id="12" name="Text Box 27"/>
            <p:cNvSpPr txBox="1">
              <a:spLocks noChangeArrowheads="1"/>
            </p:cNvSpPr>
            <p:nvPr/>
          </p:nvSpPr>
          <p:spPr bwMode="auto">
            <a:xfrm>
              <a:off x="2196" y="825"/>
              <a:ext cx="224" cy="269"/>
            </a:xfrm>
            <a:prstGeom prst="rect">
              <a:avLst/>
            </a:prstGeom>
            <a:noFill/>
            <a:ln w="9525">
              <a:noFill/>
              <a:miter lim="800000"/>
              <a:headEnd/>
              <a:tailEnd/>
            </a:ln>
          </p:spPr>
          <p:txBody>
            <a:bodyPr>
              <a:spAutoFit/>
            </a:bodyPr>
            <a:lstStyle/>
            <a:p>
              <a:pPr algn="r">
                <a:spcBef>
                  <a:spcPct val="50000"/>
                </a:spcBef>
              </a:pPr>
              <a:r>
                <a:rPr lang="en-US" sz="2200" b="0">
                  <a:latin typeface="Arial"/>
                  <a:cs typeface="Arial"/>
                </a:rPr>
                <a:t>$</a:t>
              </a:r>
            </a:p>
          </p:txBody>
        </p:sp>
      </p:grpSp>
      <p:sp>
        <p:nvSpPr>
          <p:cNvPr id="10" name="Text Box 15"/>
          <p:cNvSpPr txBox="1">
            <a:spLocks noChangeArrowheads="1"/>
          </p:cNvSpPr>
          <p:nvPr/>
        </p:nvSpPr>
        <p:spPr bwMode="auto">
          <a:xfrm>
            <a:off x="5586413" y="1195388"/>
            <a:ext cx="2490787" cy="863600"/>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en-US" sz="2500" b="0">
                <a:latin typeface="Arial"/>
                <a:cs typeface="Arial"/>
              </a:rPr>
              <a:t>The market for airplane tickets</a:t>
            </a:r>
          </a:p>
        </p:txBody>
      </p:sp>
      <p:sp>
        <p:nvSpPr>
          <p:cNvPr id="20" name="AutoShape 24"/>
          <p:cNvSpPr>
            <a:spLocks noChangeArrowheads="1"/>
          </p:cNvSpPr>
          <p:nvPr/>
        </p:nvSpPr>
        <p:spPr bwMode="auto">
          <a:xfrm>
            <a:off x="4660900" y="1657350"/>
            <a:ext cx="2714625" cy="2076450"/>
          </a:xfrm>
          <a:prstGeom prst="rtTriangle">
            <a:avLst/>
          </a:prstGeom>
          <a:solidFill>
            <a:srgbClr val="FFFF00">
              <a:alpha val="50195"/>
            </a:srgbClr>
          </a:solidFill>
          <a:ln w="28575">
            <a:noFill/>
            <a:miter lim="800000"/>
            <a:headEnd/>
            <a:tailEnd/>
          </a:ln>
        </p:spPr>
        <p:txBody>
          <a:bodyPr wrap="none" anchor="ctr"/>
          <a:lstStyle/>
          <a:p>
            <a:endParaRPr lang="en-US" b="0">
              <a:latin typeface="Arial"/>
              <a:cs typeface="Arial"/>
            </a:endParaRPr>
          </a:p>
        </p:txBody>
      </p:sp>
      <p:sp>
        <p:nvSpPr>
          <p:cNvPr id="21" name="AutoShape 25"/>
          <p:cNvSpPr>
            <a:spLocks noChangeArrowheads="1"/>
          </p:cNvSpPr>
          <p:nvPr/>
        </p:nvSpPr>
        <p:spPr bwMode="auto">
          <a:xfrm flipV="1">
            <a:off x="4664075" y="3779838"/>
            <a:ext cx="2719388" cy="2087562"/>
          </a:xfrm>
          <a:prstGeom prst="rtTriangle">
            <a:avLst/>
          </a:prstGeom>
          <a:solidFill>
            <a:srgbClr val="00FF00">
              <a:alpha val="50195"/>
            </a:srgbClr>
          </a:solidFill>
          <a:ln w="28575">
            <a:noFill/>
            <a:miter lim="800000"/>
            <a:headEnd/>
            <a:tailEnd/>
          </a:ln>
        </p:spPr>
        <p:txBody>
          <a:bodyPr rot="10800000" wrap="none" anchor="ctr"/>
          <a:lstStyle/>
          <a:p>
            <a:endParaRPr lang="en-US" b="0">
              <a:latin typeface="Arial"/>
              <a:cs typeface="Arial"/>
            </a:endParaRPr>
          </a:p>
        </p:txBody>
      </p:sp>
      <p:sp>
        <p:nvSpPr>
          <p:cNvPr id="22" name="AutoShape 26"/>
          <p:cNvSpPr>
            <a:spLocks noChangeArrowheads="1"/>
          </p:cNvSpPr>
          <p:nvPr/>
        </p:nvSpPr>
        <p:spPr bwMode="auto">
          <a:xfrm rot="5400000">
            <a:off x="4006850" y="2378075"/>
            <a:ext cx="4130675" cy="2695575"/>
          </a:xfrm>
          <a:prstGeom prst="triangle">
            <a:avLst>
              <a:gd name="adj" fmla="val 49843"/>
            </a:avLst>
          </a:prstGeom>
          <a:noFill/>
          <a:ln w="50800">
            <a:solidFill>
              <a:srgbClr val="FF9900"/>
            </a:solidFill>
            <a:miter lim="800000"/>
            <a:headEnd/>
            <a:tailEnd/>
          </a:ln>
        </p:spPr>
        <p:txBody>
          <a:bodyPr rot="10800000" vert="eaVert" wrap="none" anchor="ctr"/>
          <a:lstStyle/>
          <a:p>
            <a:endParaRPr lang="en-US" b="0">
              <a:latin typeface="Arial"/>
              <a:cs typeface="Arial"/>
            </a:endParaRPr>
          </a:p>
        </p:txBody>
      </p:sp>
      <p:grpSp>
        <p:nvGrpSpPr>
          <p:cNvPr id="23" name="Group 27"/>
          <p:cNvGrpSpPr>
            <a:grpSpLocks/>
          </p:cNvGrpSpPr>
          <p:nvPr/>
        </p:nvGrpSpPr>
        <p:grpSpPr bwMode="auto">
          <a:xfrm>
            <a:off x="3233737" y="3524250"/>
            <a:ext cx="4538663" cy="3028950"/>
            <a:chOff x="1932" y="2161"/>
            <a:chExt cx="2859" cy="1908"/>
          </a:xfrm>
        </p:grpSpPr>
        <p:sp>
          <p:nvSpPr>
            <p:cNvPr id="24" name="Text Box 28"/>
            <p:cNvSpPr txBox="1">
              <a:spLocks noChangeArrowheads="1"/>
            </p:cNvSpPr>
            <p:nvPr/>
          </p:nvSpPr>
          <p:spPr bwMode="auto">
            <a:xfrm>
              <a:off x="1932" y="2161"/>
              <a:ext cx="470" cy="279"/>
            </a:xfrm>
            <a:prstGeom prst="rect">
              <a:avLst/>
            </a:prstGeom>
            <a:noFill/>
            <a:ln w="9525">
              <a:noFill/>
              <a:miter lim="800000"/>
              <a:headEnd/>
              <a:tailEnd/>
            </a:ln>
          </p:spPr>
          <p:txBody>
            <a:bodyPr>
              <a:spAutoFit/>
            </a:bodyPr>
            <a:lstStyle/>
            <a:p>
              <a:pPr algn="r">
                <a:spcBef>
                  <a:spcPct val="50000"/>
                </a:spcBef>
              </a:pPr>
              <a:r>
                <a:rPr lang="en-US" sz="2300" i="1">
                  <a:latin typeface="Arial"/>
                  <a:cs typeface="Arial"/>
                </a:rPr>
                <a:t>P</a:t>
              </a:r>
              <a:r>
                <a:rPr lang="en-US" sz="2300" b="0">
                  <a:latin typeface="Arial"/>
                  <a:cs typeface="Arial"/>
                </a:rPr>
                <a:t> =</a:t>
              </a:r>
              <a:endParaRPr lang="en-US" sz="2300" i="1" baseline="-25000">
                <a:latin typeface="Arial"/>
                <a:cs typeface="Arial"/>
              </a:endParaRPr>
            </a:p>
          </p:txBody>
        </p:sp>
        <p:grpSp>
          <p:nvGrpSpPr>
            <p:cNvPr id="25" name="Group 29"/>
            <p:cNvGrpSpPr>
              <a:grpSpLocks/>
            </p:cNvGrpSpPr>
            <p:nvPr/>
          </p:nvGrpSpPr>
          <p:grpSpPr bwMode="auto">
            <a:xfrm>
              <a:off x="2020" y="2172"/>
              <a:ext cx="2771" cy="1897"/>
              <a:chOff x="2020" y="2172"/>
              <a:chExt cx="2771" cy="1897"/>
            </a:xfrm>
          </p:grpSpPr>
          <p:sp>
            <p:nvSpPr>
              <p:cNvPr id="26" name="Line 30"/>
              <p:cNvSpPr>
                <a:spLocks noChangeShapeType="1"/>
              </p:cNvSpPr>
              <p:nvPr/>
            </p:nvSpPr>
            <p:spPr bwMode="auto">
              <a:xfrm>
                <a:off x="2841" y="2313"/>
                <a:ext cx="1758" cy="0"/>
              </a:xfrm>
              <a:prstGeom prst="line">
                <a:avLst/>
              </a:prstGeom>
              <a:noFill/>
              <a:ln w="19050">
                <a:solidFill>
                  <a:srgbClr val="FF0000"/>
                </a:solidFill>
                <a:prstDash val="dash"/>
                <a:round/>
                <a:headEnd/>
                <a:tailEnd/>
              </a:ln>
            </p:spPr>
            <p:txBody>
              <a:bodyPr/>
              <a:lstStyle/>
              <a:p>
                <a:endParaRPr lang="en-US">
                  <a:latin typeface="Arial"/>
                  <a:cs typeface="Arial"/>
                </a:endParaRPr>
              </a:p>
            </p:txBody>
          </p:sp>
          <p:sp>
            <p:nvSpPr>
              <p:cNvPr id="27" name="Line 31"/>
              <p:cNvSpPr>
                <a:spLocks noChangeShapeType="1"/>
              </p:cNvSpPr>
              <p:nvPr/>
            </p:nvSpPr>
            <p:spPr bwMode="auto">
              <a:xfrm flipH="1">
                <a:off x="4599" y="2313"/>
                <a:ext cx="3" cy="1350"/>
              </a:xfrm>
              <a:prstGeom prst="line">
                <a:avLst/>
              </a:prstGeom>
              <a:noFill/>
              <a:ln w="19050">
                <a:solidFill>
                  <a:srgbClr val="FF0000"/>
                </a:solidFill>
                <a:prstDash val="dash"/>
                <a:round/>
                <a:headEnd/>
                <a:tailEnd/>
              </a:ln>
            </p:spPr>
            <p:txBody>
              <a:bodyPr/>
              <a:lstStyle/>
              <a:p>
                <a:endParaRPr lang="en-US">
                  <a:latin typeface="Arial"/>
                  <a:cs typeface="Arial"/>
                </a:endParaRPr>
              </a:p>
            </p:txBody>
          </p:sp>
          <p:sp>
            <p:nvSpPr>
              <p:cNvPr id="28" name="Rectangle 32"/>
              <p:cNvSpPr>
                <a:spLocks noChangeArrowheads="1"/>
              </p:cNvSpPr>
              <p:nvPr/>
            </p:nvSpPr>
            <p:spPr bwMode="auto">
              <a:xfrm>
                <a:off x="2020" y="2172"/>
                <a:ext cx="721" cy="259"/>
              </a:xfrm>
              <a:prstGeom prst="rect">
                <a:avLst/>
              </a:prstGeom>
              <a:noFill/>
              <a:ln w="12700">
                <a:solidFill>
                  <a:srgbClr val="FF0000"/>
                </a:solidFill>
                <a:miter lim="800000"/>
                <a:headEnd/>
                <a:tailEnd/>
              </a:ln>
            </p:spPr>
            <p:txBody>
              <a:bodyPr wrap="none" anchor="ctr"/>
              <a:lstStyle/>
              <a:p>
                <a:endParaRPr lang="en-US" b="0">
                  <a:latin typeface="Arial"/>
                  <a:cs typeface="Arial"/>
                </a:endParaRPr>
              </a:p>
            </p:txBody>
          </p:sp>
          <p:sp>
            <p:nvSpPr>
              <p:cNvPr id="29" name="Rectangle 33"/>
              <p:cNvSpPr>
                <a:spLocks noChangeArrowheads="1"/>
              </p:cNvSpPr>
              <p:nvPr/>
            </p:nvSpPr>
            <p:spPr bwMode="auto">
              <a:xfrm>
                <a:off x="4420" y="3800"/>
                <a:ext cx="371" cy="269"/>
              </a:xfrm>
              <a:prstGeom prst="rect">
                <a:avLst/>
              </a:prstGeom>
              <a:noFill/>
              <a:ln w="12700">
                <a:solidFill>
                  <a:srgbClr val="FF0000"/>
                </a:solidFill>
                <a:miter lim="800000"/>
                <a:headEnd/>
                <a:tailEnd/>
              </a:ln>
            </p:spPr>
            <p:txBody>
              <a:bodyPr wrap="none" anchor="ctr"/>
              <a:lstStyle/>
              <a:p>
                <a:endParaRPr lang="en-US" b="0">
                  <a:latin typeface="Arial"/>
                  <a:cs typeface="Arial"/>
                </a:endParaRPr>
              </a:p>
            </p:txBody>
          </p:sp>
        </p:grpSp>
      </p:grpSp>
    </p:spTree>
    <p:extLst>
      <p:ext uri="{BB962C8B-B14F-4D97-AF65-F5344CB8AC3E}">
        <p14:creationId xmlns:p14="http://schemas.microsoft.com/office/powerpoint/2010/main" val="355291296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0939"/>
            <a:ext cx="8839200" cy="661061"/>
          </a:xfrm>
        </p:spPr>
        <p:txBody>
          <a:bodyPr/>
          <a:lstStyle/>
          <a:p>
            <a:r>
              <a:rPr lang="en-US" dirty="0">
                <a:solidFill>
                  <a:schemeClr val="accent6">
                    <a:lumMod val="50000"/>
                  </a:schemeClr>
                </a:solidFill>
              </a:rPr>
              <a:t>Active Learning 1 				</a:t>
            </a:r>
            <a:r>
              <a:rPr lang="en-US" dirty="0">
                <a:solidFill>
                  <a:srgbClr val="AE1221"/>
                </a:solidFill>
              </a:rPr>
              <a:t>B. Answers</a:t>
            </a:r>
            <a:endParaRPr lang="en-US" dirty="0"/>
          </a:p>
        </p:txBody>
      </p:sp>
      <p:sp>
        <p:nvSpPr>
          <p:cNvPr id="3" name="Content Placeholder 2"/>
          <p:cNvSpPr>
            <a:spLocks noGrp="1"/>
          </p:cNvSpPr>
          <p:nvPr>
            <p:ph idx="1"/>
          </p:nvPr>
        </p:nvSpPr>
        <p:spPr>
          <a:xfrm>
            <a:off x="347241" y="914400"/>
            <a:ext cx="3386559" cy="5534025"/>
          </a:xfrm>
        </p:spPr>
        <p:txBody>
          <a:bodyPr>
            <a:normAutofit/>
          </a:bodyPr>
          <a:lstStyle/>
          <a:p>
            <a:pPr marL="514350" indent="-514350">
              <a:buClr>
                <a:srgbClr val="FF0000"/>
              </a:buClr>
              <a:buFont typeface="+mj-lt"/>
              <a:buAutoNum type="alphaUcPeriod" startAt="2"/>
            </a:pPr>
            <a:r>
              <a:rPr lang="en-US" sz="2600" dirty="0">
                <a:solidFill>
                  <a:schemeClr val="accent6">
                    <a:lumMod val="50000"/>
                  </a:schemeClr>
                </a:solidFill>
              </a:rPr>
              <a:t>With tax:</a:t>
            </a:r>
          </a:p>
          <a:p>
            <a:pPr marL="0" indent="0">
              <a:buClr>
                <a:srgbClr val="FF0000"/>
              </a:buClr>
              <a:buNone/>
            </a:pPr>
            <a:r>
              <a:rPr lang="en-US" sz="2600" dirty="0">
                <a:solidFill>
                  <a:schemeClr val="accent6">
                    <a:lumMod val="50000"/>
                  </a:schemeClr>
                </a:solidFill>
              </a:rPr>
              <a:t>CS = ½ x $150 x 75</a:t>
            </a:r>
          </a:p>
          <a:p>
            <a:pPr marL="0" indent="0">
              <a:buClr>
                <a:srgbClr val="FF0000"/>
              </a:buClr>
              <a:buNone/>
            </a:pPr>
            <a:r>
              <a:rPr lang="en-US" sz="2600" dirty="0">
                <a:solidFill>
                  <a:schemeClr val="accent6">
                    <a:lumMod val="50000"/>
                  </a:schemeClr>
                </a:solidFill>
              </a:rPr>
              <a:t>= $5,625</a:t>
            </a:r>
          </a:p>
          <a:p>
            <a:pPr marL="0" indent="0">
              <a:buClr>
                <a:srgbClr val="FF0000"/>
              </a:buClr>
              <a:buNone/>
            </a:pPr>
            <a:r>
              <a:rPr lang="en-US" sz="2600" dirty="0">
                <a:solidFill>
                  <a:schemeClr val="accent6">
                    <a:lumMod val="50000"/>
                  </a:schemeClr>
                </a:solidFill>
              </a:rPr>
              <a:t>PS = $5,625</a:t>
            </a:r>
          </a:p>
          <a:p>
            <a:pPr marL="0" indent="0">
              <a:buClr>
                <a:srgbClr val="FF0000"/>
              </a:buClr>
              <a:buNone/>
            </a:pPr>
            <a:r>
              <a:rPr lang="en-US" sz="2600" dirty="0">
                <a:solidFill>
                  <a:schemeClr val="accent6">
                    <a:lumMod val="50000"/>
                  </a:schemeClr>
                </a:solidFill>
              </a:rPr>
              <a:t>Tax revenue</a:t>
            </a:r>
          </a:p>
          <a:p>
            <a:pPr marL="0" indent="0">
              <a:buClr>
                <a:srgbClr val="FF0000"/>
              </a:buClr>
              <a:buNone/>
            </a:pPr>
            <a:r>
              <a:rPr lang="en-US" sz="2600" dirty="0">
                <a:solidFill>
                  <a:schemeClr val="accent6">
                    <a:lumMod val="50000"/>
                  </a:schemeClr>
                </a:solidFill>
              </a:rPr>
              <a:t>= $100 x 75</a:t>
            </a:r>
          </a:p>
          <a:p>
            <a:pPr marL="0" indent="0">
              <a:buClr>
                <a:srgbClr val="FF0000"/>
              </a:buClr>
              <a:buNone/>
            </a:pPr>
            <a:r>
              <a:rPr lang="en-US" sz="2600" dirty="0">
                <a:solidFill>
                  <a:schemeClr val="accent6">
                    <a:lumMod val="50000"/>
                  </a:schemeClr>
                </a:solidFill>
              </a:rPr>
              <a:t>= $7,500</a:t>
            </a:r>
          </a:p>
          <a:p>
            <a:pPr marL="0" indent="0">
              <a:buClr>
                <a:srgbClr val="FF0000"/>
              </a:buClr>
              <a:buNone/>
            </a:pPr>
            <a:endParaRPr lang="en-US" sz="2600" dirty="0">
              <a:solidFill>
                <a:schemeClr val="accent6">
                  <a:lumMod val="50000"/>
                </a:schemeClr>
              </a:solidFill>
            </a:endParaRPr>
          </a:p>
          <a:p>
            <a:pPr marL="0" indent="0">
              <a:buClr>
                <a:srgbClr val="FF0000"/>
              </a:buClr>
              <a:buNone/>
            </a:pPr>
            <a:r>
              <a:rPr lang="en-US" sz="2600" dirty="0">
                <a:solidFill>
                  <a:schemeClr val="accent6">
                    <a:lumMod val="50000"/>
                  </a:schemeClr>
                </a:solidFill>
              </a:rPr>
              <a:t>TS = $18,750</a:t>
            </a:r>
          </a:p>
          <a:p>
            <a:pPr marL="0" indent="0">
              <a:buClr>
                <a:srgbClr val="FF0000"/>
              </a:buClr>
              <a:buNone/>
            </a:pPr>
            <a:r>
              <a:rPr lang="en-US" sz="2600" dirty="0">
                <a:solidFill>
                  <a:schemeClr val="accent6">
                    <a:lumMod val="50000"/>
                  </a:schemeClr>
                </a:solidFill>
              </a:rPr>
              <a:t>DWL = $1,250</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9</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20" name="Group 50"/>
          <p:cNvGrpSpPr>
            <a:grpSpLocks/>
          </p:cNvGrpSpPr>
          <p:nvPr/>
        </p:nvGrpSpPr>
        <p:grpSpPr bwMode="auto">
          <a:xfrm>
            <a:off x="4665663" y="1265238"/>
            <a:ext cx="4038600" cy="3098800"/>
            <a:chOff x="2843" y="973"/>
            <a:chExt cx="2544" cy="1952"/>
          </a:xfrm>
        </p:grpSpPr>
        <p:sp>
          <p:nvSpPr>
            <p:cNvPr id="21" name="Text Box 51"/>
            <p:cNvSpPr txBox="1">
              <a:spLocks noChangeArrowheads="1"/>
            </p:cNvSpPr>
            <p:nvPr/>
          </p:nvSpPr>
          <p:spPr bwMode="auto">
            <a:xfrm>
              <a:off x="5108" y="2685"/>
              <a:ext cx="279" cy="240"/>
            </a:xfrm>
            <a:prstGeom prst="rect">
              <a:avLst/>
            </a:prstGeom>
            <a:noFill/>
            <a:ln w="9525">
              <a:noFill/>
              <a:miter lim="800000"/>
              <a:headEnd/>
              <a:tailEnd/>
            </a:ln>
          </p:spPr>
          <p:txBody>
            <a:bodyPr lIns="0" tIns="0" rIns="0" bIns="0" anchor="ctr">
              <a:spAutoFit/>
            </a:bodyPr>
            <a:lstStyle/>
            <a:p>
              <a:pPr algn="ctr">
                <a:spcBef>
                  <a:spcPct val="50000"/>
                </a:spcBef>
              </a:pPr>
              <a:r>
                <a:rPr lang="en-US" sz="2500" i="1">
                  <a:latin typeface="Arial"/>
                  <a:cs typeface="Arial"/>
                </a:rPr>
                <a:t>D</a:t>
              </a:r>
            </a:p>
          </p:txBody>
        </p:sp>
        <p:sp>
          <p:nvSpPr>
            <p:cNvPr id="22" name="Line 52"/>
            <p:cNvSpPr>
              <a:spLocks noChangeShapeType="1"/>
            </p:cNvSpPr>
            <p:nvPr/>
          </p:nvSpPr>
          <p:spPr bwMode="auto">
            <a:xfrm>
              <a:off x="2843" y="973"/>
              <a:ext cx="2326" cy="1773"/>
            </a:xfrm>
            <a:prstGeom prst="line">
              <a:avLst/>
            </a:prstGeom>
            <a:noFill/>
            <a:ln w="44450">
              <a:solidFill>
                <a:schemeClr val="accent2"/>
              </a:solidFill>
              <a:round/>
              <a:headEnd/>
              <a:tailEnd/>
            </a:ln>
          </p:spPr>
          <p:txBody>
            <a:bodyPr/>
            <a:lstStyle/>
            <a:p>
              <a:endParaRPr lang="en-US">
                <a:latin typeface="Arial"/>
                <a:cs typeface="Arial"/>
              </a:endParaRPr>
            </a:p>
          </p:txBody>
        </p:sp>
      </p:grpSp>
      <p:grpSp>
        <p:nvGrpSpPr>
          <p:cNvPr id="23" name="Group 53"/>
          <p:cNvGrpSpPr>
            <a:grpSpLocks/>
          </p:cNvGrpSpPr>
          <p:nvPr/>
        </p:nvGrpSpPr>
        <p:grpSpPr bwMode="auto">
          <a:xfrm>
            <a:off x="4673600" y="2414588"/>
            <a:ext cx="3992563" cy="3116262"/>
            <a:chOff x="2848" y="1697"/>
            <a:chExt cx="2515" cy="1963"/>
          </a:xfrm>
        </p:grpSpPr>
        <p:sp>
          <p:nvSpPr>
            <p:cNvPr id="24" name="Text Box 54"/>
            <p:cNvSpPr txBox="1">
              <a:spLocks noChangeArrowheads="1"/>
            </p:cNvSpPr>
            <p:nvPr/>
          </p:nvSpPr>
          <p:spPr bwMode="auto">
            <a:xfrm>
              <a:off x="5091" y="1697"/>
              <a:ext cx="272" cy="240"/>
            </a:xfrm>
            <a:prstGeom prst="rect">
              <a:avLst/>
            </a:prstGeom>
            <a:noFill/>
            <a:ln w="9525">
              <a:noFill/>
              <a:miter lim="800000"/>
              <a:headEnd/>
              <a:tailEnd/>
            </a:ln>
          </p:spPr>
          <p:txBody>
            <a:bodyPr lIns="0" tIns="0" rIns="0" bIns="0" anchor="ctr">
              <a:spAutoFit/>
            </a:bodyPr>
            <a:lstStyle/>
            <a:p>
              <a:pPr algn="ctr">
                <a:spcBef>
                  <a:spcPct val="50000"/>
                </a:spcBef>
              </a:pPr>
              <a:r>
                <a:rPr lang="en-US" sz="2500" i="1">
                  <a:latin typeface="Arial"/>
                  <a:cs typeface="Arial"/>
                </a:rPr>
                <a:t>S</a:t>
              </a:r>
            </a:p>
          </p:txBody>
        </p:sp>
        <p:sp>
          <p:nvSpPr>
            <p:cNvPr id="25" name="Line 55"/>
            <p:cNvSpPr>
              <a:spLocks noChangeShapeType="1"/>
            </p:cNvSpPr>
            <p:nvPr/>
          </p:nvSpPr>
          <p:spPr bwMode="auto">
            <a:xfrm rot="5400000">
              <a:off x="3122" y="1620"/>
              <a:ext cx="1766" cy="2313"/>
            </a:xfrm>
            <a:prstGeom prst="line">
              <a:avLst/>
            </a:prstGeom>
            <a:noFill/>
            <a:ln w="44450">
              <a:solidFill>
                <a:schemeClr val="accent2"/>
              </a:solidFill>
              <a:round/>
              <a:headEnd/>
              <a:tailEnd/>
            </a:ln>
          </p:spPr>
          <p:txBody>
            <a:bodyPr/>
            <a:lstStyle/>
            <a:p>
              <a:endParaRPr lang="en-US">
                <a:latin typeface="Arial"/>
                <a:cs typeface="Arial"/>
              </a:endParaRPr>
            </a:p>
          </p:txBody>
        </p:sp>
      </p:grpSp>
      <p:grpSp>
        <p:nvGrpSpPr>
          <p:cNvPr id="26" name="Group 57"/>
          <p:cNvGrpSpPr>
            <a:grpSpLocks/>
          </p:cNvGrpSpPr>
          <p:nvPr/>
        </p:nvGrpSpPr>
        <p:grpSpPr bwMode="auto">
          <a:xfrm>
            <a:off x="3638550" y="561975"/>
            <a:ext cx="5289550" cy="5865813"/>
            <a:chOff x="2196" y="530"/>
            <a:chExt cx="3332" cy="3695"/>
          </a:xfrm>
        </p:grpSpPr>
        <p:grpSp>
          <p:nvGrpSpPr>
            <p:cNvPr id="27" name="Group 58"/>
            <p:cNvGrpSpPr>
              <a:grpSpLocks/>
            </p:cNvGrpSpPr>
            <p:nvPr/>
          </p:nvGrpSpPr>
          <p:grpSpPr bwMode="auto">
            <a:xfrm>
              <a:off x="2233" y="530"/>
              <a:ext cx="3295" cy="3695"/>
              <a:chOff x="2233" y="530"/>
              <a:chExt cx="3295" cy="3695"/>
            </a:xfrm>
          </p:grpSpPr>
          <p:graphicFrame>
            <p:nvGraphicFramePr>
              <p:cNvPr id="29" name="Object 59"/>
              <p:cNvGraphicFramePr>
                <a:graphicFrameLocks noChangeAspect="1"/>
              </p:cNvGraphicFramePr>
              <p:nvPr/>
            </p:nvGraphicFramePr>
            <p:xfrm>
              <a:off x="2233" y="530"/>
              <a:ext cx="3284" cy="3695"/>
            </p:xfrm>
            <a:graphic>
              <a:graphicData uri="http://schemas.openxmlformats.org/presentationml/2006/ole">
                <mc:AlternateContent xmlns:mc="http://schemas.openxmlformats.org/markup-compatibility/2006">
                  <mc:Choice xmlns:v="urn:schemas-microsoft-com:vml" Requires="v">
                    <p:oleObj name="Worksheet" r:id="rId3" imgW="4448056" imgH="5010210" progId="Excel.Sheet.8">
                      <p:embed/>
                    </p:oleObj>
                  </mc:Choice>
                  <mc:Fallback>
                    <p:oleObj name="Worksheet" r:id="rId3" imgW="4448056" imgH="5010210" progId="Excel.Sheet.8">
                      <p:embed/>
                      <p:pic>
                        <p:nvPicPr>
                          <p:cNvPr id="29" name="Object 5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3" y="530"/>
                            <a:ext cx="3284" cy="3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useBgFill="1">
            <p:nvSpPr>
              <p:cNvPr id="30" name="Text Box 60"/>
              <p:cNvSpPr txBox="1">
                <a:spLocks noChangeArrowheads="1"/>
              </p:cNvSpPr>
              <p:nvPr/>
            </p:nvSpPr>
            <p:spPr bwMode="auto">
              <a:xfrm>
                <a:off x="2639" y="575"/>
                <a:ext cx="426" cy="240"/>
              </a:xfrm>
              <a:prstGeom prst="rect">
                <a:avLst/>
              </a:prstGeom>
              <a:ln w="9525">
                <a:noFill/>
                <a:miter lim="800000"/>
                <a:headEnd/>
                <a:tailEnd/>
              </a:ln>
            </p:spPr>
            <p:txBody>
              <a:bodyPr lIns="0" tIns="0" rIns="0" bIns="0" anchor="ctr">
                <a:spAutoFit/>
              </a:bodyPr>
              <a:lstStyle/>
              <a:p>
                <a:pPr algn="ctr">
                  <a:spcBef>
                    <a:spcPct val="50000"/>
                  </a:spcBef>
                </a:pPr>
                <a:r>
                  <a:rPr lang="en-US" sz="2500" i="1">
                    <a:latin typeface="Arial"/>
                    <a:cs typeface="Arial"/>
                  </a:rPr>
                  <a:t>P</a:t>
                </a:r>
              </a:p>
            </p:txBody>
          </p:sp>
          <p:sp>
            <p:nvSpPr>
              <p:cNvPr id="31" name="Text Box 61"/>
              <p:cNvSpPr txBox="1">
                <a:spLocks noChangeArrowheads="1"/>
              </p:cNvSpPr>
              <p:nvPr/>
            </p:nvSpPr>
            <p:spPr bwMode="auto">
              <a:xfrm>
                <a:off x="5169" y="3532"/>
                <a:ext cx="359" cy="240"/>
              </a:xfrm>
              <a:prstGeom prst="rect">
                <a:avLst/>
              </a:prstGeom>
              <a:noFill/>
              <a:ln w="9525">
                <a:noFill/>
                <a:miter lim="800000"/>
                <a:headEnd/>
                <a:tailEnd/>
              </a:ln>
            </p:spPr>
            <p:txBody>
              <a:bodyPr lIns="0" tIns="0" rIns="0" bIns="0" anchor="ctr">
                <a:spAutoFit/>
              </a:bodyPr>
              <a:lstStyle/>
              <a:p>
                <a:pPr algn="ctr">
                  <a:spcBef>
                    <a:spcPct val="50000"/>
                  </a:spcBef>
                </a:pPr>
                <a:r>
                  <a:rPr lang="en-US" sz="2500" i="1">
                    <a:latin typeface="Arial"/>
                    <a:cs typeface="Arial"/>
                  </a:rPr>
                  <a:t>Q</a:t>
                </a:r>
              </a:p>
            </p:txBody>
          </p:sp>
        </p:grpSp>
        <p:sp>
          <p:nvSpPr>
            <p:cNvPr id="28" name="Text Box 62"/>
            <p:cNvSpPr txBox="1">
              <a:spLocks noChangeArrowheads="1"/>
            </p:cNvSpPr>
            <p:nvPr/>
          </p:nvSpPr>
          <p:spPr bwMode="auto">
            <a:xfrm>
              <a:off x="2196" y="825"/>
              <a:ext cx="224" cy="269"/>
            </a:xfrm>
            <a:prstGeom prst="rect">
              <a:avLst/>
            </a:prstGeom>
            <a:noFill/>
            <a:ln w="9525">
              <a:noFill/>
              <a:miter lim="800000"/>
              <a:headEnd/>
              <a:tailEnd/>
            </a:ln>
          </p:spPr>
          <p:txBody>
            <a:bodyPr>
              <a:spAutoFit/>
            </a:bodyPr>
            <a:lstStyle/>
            <a:p>
              <a:pPr algn="r">
                <a:spcBef>
                  <a:spcPct val="50000"/>
                </a:spcBef>
              </a:pPr>
              <a:r>
                <a:rPr lang="en-US" sz="2200" b="0">
                  <a:latin typeface="Arial"/>
                  <a:cs typeface="Arial"/>
                </a:rPr>
                <a:t>$</a:t>
              </a:r>
            </a:p>
          </p:txBody>
        </p:sp>
      </p:grpSp>
      <p:sp>
        <p:nvSpPr>
          <p:cNvPr id="32" name="AutoShape 67"/>
          <p:cNvSpPr>
            <a:spLocks noChangeArrowheads="1"/>
          </p:cNvSpPr>
          <p:nvPr/>
        </p:nvSpPr>
        <p:spPr bwMode="auto">
          <a:xfrm>
            <a:off x="4679950" y="1308100"/>
            <a:ext cx="2041525" cy="1558925"/>
          </a:xfrm>
          <a:prstGeom prst="rtTriangle">
            <a:avLst/>
          </a:prstGeom>
          <a:solidFill>
            <a:srgbClr val="FFFF00">
              <a:alpha val="50195"/>
            </a:srgbClr>
          </a:solidFill>
          <a:ln w="28575">
            <a:noFill/>
            <a:miter lim="800000"/>
            <a:headEnd/>
            <a:tailEnd/>
          </a:ln>
        </p:spPr>
        <p:txBody>
          <a:bodyPr wrap="none" anchor="ctr"/>
          <a:lstStyle/>
          <a:p>
            <a:endParaRPr lang="en-US" b="0">
              <a:latin typeface="Arial"/>
              <a:cs typeface="Arial"/>
            </a:endParaRPr>
          </a:p>
        </p:txBody>
      </p:sp>
      <p:sp>
        <p:nvSpPr>
          <p:cNvPr id="33" name="AutoShape 68"/>
          <p:cNvSpPr>
            <a:spLocks noChangeArrowheads="1"/>
          </p:cNvSpPr>
          <p:nvPr/>
        </p:nvSpPr>
        <p:spPr bwMode="auto">
          <a:xfrm flipV="1">
            <a:off x="4683125" y="3938588"/>
            <a:ext cx="2046288" cy="1554162"/>
          </a:xfrm>
          <a:prstGeom prst="rtTriangle">
            <a:avLst/>
          </a:prstGeom>
          <a:solidFill>
            <a:srgbClr val="00FF00">
              <a:alpha val="50195"/>
            </a:srgbClr>
          </a:solidFill>
          <a:ln w="28575">
            <a:noFill/>
            <a:miter lim="800000"/>
            <a:headEnd/>
            <a:tailEnd/>
          </a:ln>
        </p:spPr>
        <p:txBody>
          <a:bodyPr rot="10800000" wrap="none" anchor="ctr"/>
          <a:lstStyle/>
          <a:p>
            <a:endParaRPr lang="en-US" b="0">
              <a:latin typeface="Arial"/>
              <a:cs typeface="Arial"/>
            </a:endParaRPr>
          </a:p>
        </p:txBody>
      </p:sp>
      <p:sp>
        <p:nvSpPr>
          <p:cNvPr id="34" name="Rectangle 69"/>
          <p:cNvSpPr>
            <a:spLocks noChangeArrowheads="1"/>
          </p:cNvSpPr>
          <p:nvPr/>
        </p:nvSpPr>
        <p:spPr bwMode="auto">
          <a:xfrm>
            <a:off x="4676775" y="2876550"/>
            <a:ext cx="2079625" cy="1055688"/>
          </a:xfrm>
          <a:prstGeom prst="rect">
            <a:avLst/>
          </a:prstGeom>
          <a:solidFill>
            <a:srgbClr val="FF0000">
              <a:alpha val="30196"/>
            </a:srgbClr>
          </a:solidFill>
          <a:ln w="9525">
            <a:noFill/>
            <a:miter lim="800000"/>
            <a:headEnd/>
            <a:tailEnd/>
          </a:ln>
        </p:spPr>
        <p:txBody>
          <a:bodyPr wrap="none" anchor="ctr"/>
          <a:lstStyle/>
          <a:p>
            <a:endParaRPr lang="en-US" b="0">
              <a:latin typeface="Arial"/>
              <a:cs typeface="Arial"/>
            </a:endParaRPr>
          </a:p>
        </p:txBody>
      </p:sp>
      <p:grpSp>
        <p:nvGrpSpPr>
          <p:cNvPr id="35" name="Group 70"/>
          <p:cNvGrpSpPr>
            <a:grpSpLocks/>
          </p:cNvGrpSpPr>
          <p:nvPr/>
        </p:nvGrpSpPr>
        <p:grpSpPr bwMode="auto">
          <a:xfrm>
            <a:off x="4700588" y="1317625"/>
            <a:ext cx="2046287" cy="4162425"/>
            <a:chOff x="2857" y="999"/>
            <a:chExt cx="1289" cy="2622"/>
          </a:xfrm>
        </p:grpSpPr>
        <p:sp>
          <p:nvSpPr>
            <p:cNvPr id="36" name="Line 71"/>
            <p:cNvSpPr>
              <a:spLocks noChangeShapeType="1"/>
            </p:cNvSpPr>
            <p:nvPr/>
          </p:nvSpPr>
          <p:spPr bwMode="auto">
            <a:xfrm>
              <a:off x="2865" y="999"/>
              <a:ext cx="0" cy="2621"/>
            </a:xfrm>
            <a:prstGeom prst="line">
              <a:avLst/>
            </a:prstGeom>
            <a:noFill/>
            <a:ln w="50800">
              <a:solidFill>
                <a:srgbClr val="FF9900"/>
              </a:solidFill>
              <a:round/>
              <a:headEnd/>
              <a:tailEnd/>
            </a:ln>
          </p:spPr>
          <p:txBody>
            <a:bodyPr/>
            <a:lstStyle/>
            <a:p>
              <a:endParaRPr lang="en-US">
                <a:latin typeface="Arial"/>
                <a:cs typeface="Arial"/>
              </a:endParaRPr>
            </a:p>
          </p:txBody>
        </p:sp>
        <p:sp>
          <p:nvSpPr>
            <p:cNvPr id="37" name="Line 72"/>
            <p:cNvSpPr>
              <a:spLocks noChangeShapeType="1"/>
            </p:cNvSpPr>
            <p:nvPr/>
          </p:nvSpPr>
          <p:spPr bwMode="auto">
            <a:xfrm flipV="1">
              <a:off x="2857" y="2631"/>
              <a:ext cx="1289" cy="990"/>
            </a:xfrm>
            <a:prstGeom prst="line">
              <a:avLst/>
            </a:prstGeom>
            <a:noFill/>
            <a:ln w="50800">
              <a:solidFill>
                <a:srgbClr val="FF9900"/>
              </a:solidFill>
              <a:round/>
              <a:headEnd/>
              <a:tailEnd/>
            </a:ln>
          </p:spPr>
          <p:txBody>
            <a:bodyPr/>
            <a:lstStyle/>
            <a:p>
              <a:endParaRPr lang="en-US">
                <a:latin typeface="Arial"/>
                <a:cs typeface="Arial"/>
              </a:endParaRPr>
            </a:p>
          </p:txBody>
        </p:sp>
        <p:sp>
          <p:nvSpPr>
            <p:cNvPr id="38" name="Line 73"/>
            <p:cNvSpPr>
              <a:spLocks noChangeShapeType="1"/>
            </p:cNvSpPr>
            <p:nvPr/>
          </p:nvSpPr>
          <p:spPr bwMode="auto">
            <a:xfrm>
              <a:off x="4142" y="2005"/>
              <a:ext cx="0" cy="641"/>
            </a:xfrm>
            <a:prstGeom prst="line">
              <a:avLst/>
            </a:prstGeom>
            <a:noFill/>
            <a:ln w="50800">
              <a:solidFill>
                <a:srgbClr val="FF9900"/>
              </a:solidFill>
              <a:round/>
              <a:headEnd/>
              <a:tailEnd/>
            </a:ln>
          </p:spPr>
          <p:txBody>
            <a:bodyPr/>
            <a:lstStyle/>
            <a:p>
              <a:endParaRPr lang="en-US">
                <a:latin typeface="Arial"/>
                <a:cs typeface="Arial"/>
              </a:endParaRPr>
            </a:p>
          </p:txBody>
        </p:sp>
        <p:sp>
          <p:nvSpPr>
            <p:cNvPr id="39" name="Line 74"/>
            <p:cNvSpPr>
              <a:spLocks noChangeShapeType="1"/>
            </p:cNvSpPr>
            <p:nvPr/>
          </p:nvSpPr>
          <p:spPr bwMode="auto">
            <a:xfrm>
              <a:off x="2857" y="1012"/>
              <a:ext cx="1282" cy="988"/>
            </a:xfrm>
            <a:prstGeom prst="line">
              <a:avLst/>
            </a:prstGeom>
            <a:noFill/>
            <a:ln w="50800">
              <a:solidFill>
                <a:srgbClr val="FF9900"/>
              </a:solidFill>
              <a:round/>
              <a:headEnd/>
              <a:tailEnd/>
            </a:ln>
          </p:spPr>
          <p:txBody>
            <a:bodyPr/>
            <a:lstStyle/>
            <a:p>
              <a:endParaRPr lang="en-US">
                <a:latin typeface="Arial"/>
                <a:cs typeface="Arial"/>
              </a:endParaRPr>
            </a:p>
          </p:txBody>
        </p:sp>
      </p:grpSp>
      <p:sp>
        <p:nvSpPr>
          <p:cNvPr id="40" name="AutoShape 75"/>
          <p:cNvSpPr>
            <a:spLocks noChangeArrowheads="1"/>
          </p:cNvSpPr>
          <p:nvPr/>
        </p:nvSpPr>
        <p:spPr bwMode="auto">
          <a:xfrm rot="5400000">
            <a:off x="6602412" y="3070226"/>
            <a:ext cx="995363" cy="658812"/>
          </a:xfrm>
          <a:prstGeom prst="triangle">
            <a:avLst>
              <a:gd name="adj" fmla="val 50319"/>
            </a:avLst>
          </a:prstGeom>
          <a:solidFill>
            <a:srgbClr val="3366FF">
              <a:alpha val="39999"/>
            </a:srgbClr>
          </a:solidFill>
          <a:ln w="38100">
            <a:noFill/>
            <a:miter lim="800000"/>
            <a:headEnd/>
            <a:tailEnd/>
          </a:ln>
        </p:spPr>
        <p:txBody>
          <a:bodyPr rot="10800000" vert="eaVert" wrap="none" anchor="ctr"/>
          <a:lstStyle/>
          <a:p>
            <a:endParaRPr lang="en-US" b="0">
              <a:latin typeface="Arial"/>
              <a:cs typeface="Arial"/>
            </a:endParaRPr>
          </a:p>
        </p:txBody>
      </p:sp>
      <p:grpSp>
        <p:nvGrpSpPr>
          <p:cNvPr id="41" name="Group 76"/>
          <p:cNvGrpSpPr>
            <a:grpSpLocks/>
          </p:cNvGrpSpPr>
          <p:nvPr/>
        </p:nvGrpSpPr>
        <p:grpSpPr bwMode="auto">
          <a:xfrm>
            <a:off x="6516688" y="2868613"/>
            <a:ext cx="498475" cy="3311525"/>
            <a:chOff x="4009" y="1983"/>
            <a:chExt cx="314" cy="2086"/>
          </a:xfrm>
        </p:grpSpPr>
        <p:sp>
          <p:nvSpPr>
            <p:cNvPr id="42" name="Rectangle 77"/>
            <p:cNvSpPr>
              <a:spLocks noChangeArrowheads="1"/>
            </p:cNvSpPr>
            <p:nvPr/>
          </p:nvSpPr>
          <p:spPr bwMode="auto">
            <a:xfrm>
              <a:off x="4009" y="3800"/>
              <a:ext cx="314" cy="269"/>
            </a:xfrm>
            <a:prstGeom prst="rect">
              <a:avLst/>
            </a:prstGeom>
            <a:noFill/>
            <a:ln w="12700">
              <a:solidFill>
                <a:srgbClr val="FF0000"/>
              </a:solidFill>
              <a:miter lim="800000"/>
              <a:headEnd/>
              <a:tailEnd/>
            </a:ln>
          </p:spPr>
          <p:txBody>
            <a:bodyPr wrap="none" anchor="ctr"/>
            <a:lstStyle/>
            <a:p>
              <a:endParaRPr lang="en-US" b="0">
                <a:latin typeface="Arial"/>
                <a:cs typeface="Arial"/>
              </a:endParaRPr>
            </a:p>
          </p:txBody>
        </p:sp>
        <p:sp>
          <p:nvSpPr>
            <p:cNvPr id="43" name="Line 78"/>
            <p:cNvSpPr>
              <a:spLocks noChangeShapeType="1"/>
            </p:cNvSpPr>
            <p:nvPr/>
          </p:nvSpPr>
          <p:spPr bwMode="auto">
            <a:xfrm>
              <a:off x="4164" y="1983"/>
              <a:ext cx="2" cy="1681"/>
            </a:xfrm>
            <a:prstGeom prst="line">
              <a:avLst/>
            </a:prstGeom>
            <a:noFill/>
            <a:ln w="19050">
              <a:solidFill>
                <a:srgbClr val="FF0000"/>
              </a:solidFill>
              <a:prstDash val="dash"/>
              <a:round/>
              <a:headEnd/>
              <a:tailEnd/>
            </a:ln>
          </p:spPr>
          <p:txBody>
            <a:bodyPr/>
            <a:lstStyle/>
            <a:p>
              <a:endParaRPr lang="en-US">
                <a:latin typeface="Arial"/>
                <a:cs typeface="Arial"/>
              </a:endParaRPr>
            </a:p>
          </p:txBody>
        </p:sp>
      </p:grpSp>
      <p:grpSp>
        <p:nvGrpSpPr>
          <p:cNvPr id="44" name="Group 79"/>
          <p:cNvGrpSpPr>
            <a:grpSpLocks/>
          </p:cNvGrpSpPr>
          <p:nvPr/>
        </p:nvGrpSpPr>
        <p:grpSpPr bwMode="auto">
          <a:xfrm>
            <a:off x="3109913" y="3673475"/>
            <a:ext cx="3654425" cy="496888"/>
            <a:chOff x="1863" y="2490"/>
            <a:chExt cx="2302" cy="313"/>
          </a:xfrm>
        </p:grpSpPr>
        <p:sp>
          <p:nvSpPr>
            <p:cNvPr id="45" name="Text Box 80"/>
            <p:cNvSpPr txBox="1">
              <a:spLocks noChangeArrowheads="1"/>
            </p:cNvSpPr>
            <p:nvPr/>
          </p:nvSpPr>
          <p:spPr bwMode="auto">
            <a:xfrm>
              <a:off x="1863" y="2500"/>
              <a:ext cx="537" cy="279"/>
            </a:xfrm>
            <a:prstGeom prst="rect">
              <a:avLst/>
            </a:prstGeom>
            <a:noFill/>
            <a:ln w="9525">
              <a:noFill/>
              <a:miter lim="800000"/>
              <a:headEnd/>
              <a:tailEnd/>
            </a:ln>
          </p:spPr>
          <p:txBody>
            <a:bodyPr>
              <a:spAutoFit/>
            </a:bodyPr>
            <a:lstStyle/>
            <a:p>
              <a:pPr algn="r">
                <a:spcBef>
                  <a:spcPct val="50000"/>
                </a:spcBef>
              </a:pPr>
              <a:r>
                <a:rPr lang="en-US" sz="2300" i="1">
                  <a:latin typeface="Arial"/>
                  <a:cs typeface="Arial"/>
                </a:rPr>
                <a:t>P</a:t>
              </a:r>
              <a:r>
                <a:rPr lang="en-US" sz="2300" i="1" baseline="-25000">
                  <a:latin typeface="Arial"/>
                  <a:cs typeface="Arial"/>
                </a:rPr>
                <a:t>S</a:t>
              </a:r>
              <a:r>
                <a:rPr lang="en-US" sz="2300" b="0">
                  <a:latin typeface="Arial"/>
                  <a:cs typeface="Arial"/>
                </a:rPr>
                <a:t> =</a:t>
              </a:r>
              <a:endParaRPr lang="en-US" sz="2300" i="1" baseline="-25000">
                <a:latin typeface="Arial"/>
                <a:cs typeface="Arial"/>
              </a:endParaRPr>
            </a:p>
          </p:txBody>
        </p:sp>
        <p:grpSp>
          <p:nvGrpSpPr>
            <p:cNvPr id="46" name="Group 81"/>
            <p:cNvGrpSpPr>
              <a:grpSpLocks/>
            </p:cNvGrpSpPr>
            <p:nvPr/>
          </p:nvGrpSpPr>
          <p:grpSpPr bwMode="auto">
            <a:xfrm>
              <a:off x="1928" y="2490"/>
              <a:ext cx="2237" cy="313"/>
              <a:chOff x="1928" y="2490"/>
              <a:chExt cx="2237" cy="313"/>
            </a:xfrm>
          </p:grpSpPr>
          <p:sp>
            <p:nvSpPr>
              <p:cNvPr id="47" name="Rectangle 82"/>
              <p:cNvSpPr>
                <a:spLocks noChangeArrowheads="1"/>
              </p:cNvSpPr>
              <p:nvPr/>
            </p:nvSpPr>
            <p:spPr bwMode="auto">
              <a:xfrm>
                <a:off x="1928" y="2490"/>
                <a:ext cx="798" cy="313"/>
              </a:xfrm>
              <a:prstGeom prst="rect">
                <a:avLst/>
              </a:prstGeom>
              <a:noFill/>
              <a:ln w="12700">
                <a:solidFill>
                  <a:srgbClr val="FF0000"/>
                </a:solidFill>
                <a:miter lim="800000"/>
                <a:headEnd/>
                <a:tailEnd/>
              </a:ln>
            </p:spPr>
            <p:txBody>
              <a:bodyPr wrap="none" anchor="ctr"/>
              <a:lstStyle/>
              <a:p>
                <a:endParaRPr lang="en-US" b="0">
                  <a:latin typeface="Arial"/>
                  <a:cs typeface="Arial"/>
                </a:endParaRPr>
              </a:p>
            </p:txBody>
          </p:sp>
          <p:sp>
            <p:nvSpPr>
              <p:cNvPr id="48" name="Line 83"/>
              <p:cNvSpPr>
                <a:spLocks noChangeShapeType="1"/>
              </p:cNvSpPr>
              <p:nvPr/>
            </p:nvSpPr>
            <p:spPr bwMode="auto">
              <a:xfrm>
                <a:off x="2846" y="2651"/>
                <a:ext cx="1319" cy="0"/>
              </a:xfrm>
              <a:prstGeom prst="line">
                <a:avLst/>
              </a:prstGeom>
              <a:noFill/>
              <a:ln w="19050">
                <a:solidFill>
                  <a:srgbClr val="FF0000"/>
                </a:solidFill>
                <a:prstDash val="dash"/>
                <a:round/>
                <a:headEnd/>
                <a:tailEnd/>
              </a:ln>
            </p:spPr>
            <p:txBody>
              <a:bodyPr/>
              <a:lstStyle/>
              <a:p>
                <a:endParaRPr lang="en-US">
                  <a:latin typeface="Arial"/>
                  <a:cs typeface="Arial"/>
                </a:endParaRPr>
              </a:p>
            </p:txBody>
          </p:sp>
        </p:grpSp>
      </p:grpSp>
      <p:grpSp>
        <p:nvGrpSpPr>
          <p:cNvPr id="49" name="Group 84"/>
          <p:cNvGrpSpPr>
            <a:grpSpLocks/>
          </p:cNvGrpSpPr>
          <p:nvPr/>
        </p:nvGrpSpPr>
        <p:grpSpPr bwMode="auto">
          <a:xfrm>
            <a:off x="3116263" y="2625725"/>
            <a:ext cx="3643312" cy="477838"/>
            <a:chOff x="1867" y="1830"/>
            <a:chExt cx="2295" cy="301"/>
          </a:xfrm>
        </p:grpSpPr>
        <p:sp>
          <p:nvSpPr>
            <p:cNvPr id="50" name="Text Box 85"/>
            <p:cNvSpPr txBox="1">
              <a:spLocks noChangeArrowheads="1"/>
            </p:cNvSpPr>
            <p:nvPr/>
          </p:nvSpPr>
          <p:spPr bwMode="auto">
            <a:xfrm>
              <a:off x="1867" y="1837"/>
              <a:ext cx="537" cy="279"/>
            </a:xfrm>
            <a:prstGeom prst="rect">
              <a:avLst/>
            </a:prstGeom>
            <a:noFill/>
            <a:ln w="9525">
              <a:noFill/>
              <a:miter lim="800000"/>
              <a:headEnd/>
              <a:tailEnd/>
            </a:ln>
          </p:spPr>
          <p:txBody>
            <a:bodyPr>
              <a:spAutoFit/>
            </a:bodyPr>
            <a:lstStyle/>
            <a:p>
              <a:pPr algn="r">
                <a:spcBef>
                  <a:spcPct val="50000"/>
                </a:spcBef>
              </a:pPr>
              <a:r>
                <a:rPr lang="en-US" sz="2300" i="1">
                  <a:latin typeface="Arial"/>
                  <a:cs typeface="Arial"/>
                </a:rPr>
                <a:t>P</a:t>
              </a:r>
              <a:r>
                <a:rPr lang="en-US" sz="2300" i="1" baseline="-25000">
                  <a:latin typeface="Arial"/>
                  <a:cs typeface="Arial"/>
                </a:rPr>
                <a:t>B</a:t>
              </a:r>
              <a:r>
                <a:rPr lang="en-US" sz="2300" b="0">
                  <a:latin typeface="Arial"/>
                  <a:cs typeface="Arial"/>
                </a:rPr>
                <a:t> =</a:t>
              </a:r>
              <a:endParaRPr lang="en-US" sz="2300" i="1" baseline="-25000">
                <a:latin typeface="Arial"/>
                <a:cs typeface="Arial"/>
              </a:endParaRPr>
            </a:p>
          </p:txBody>
        </p:sp>
        <p:grpSp>
          <p:nvGrpSpPr>
            <p:cNvPr id="51" name="Group 86"/>
            <p:cNvGrpSpPr>
              <a:grpSpLocks/>
            </p:cNvGrpSpPr>
            <p:nvPr/>
          </p:nvGrpSpPr>
          <p:grpSpPr bwMode="auto">
            <a:xfrm>
              <a:off x="1920" y="1830"/>
              <a:ext cx="2242" cy="301"/>
              <a:chOff x="1920" y="1830"/>
              <a:chExt cx="2242" cy="301"/>
            </a:xfrm>
          </p:grpSpPr>
          <p:sp>
            <p:nvSpPr>
              <p:cNvPr id="52" name="Rectangle 87"/>
              <p:cNvSpPr>
                <a:spLocks noChangeArrowheads="1"/>
              </p:cNvSpPr>
              <p:nvPr/>
            </p:nvSpPr>
            <p:spPr bwMode="auto">
              <a:xfrm>
                <a:off x="1920" y="1830"/>
                <a:ext cx="810" cy="301"/>
              </a:xfrm>
              <a:prstGeom prst="rect">
                <a:avLst/>
              </a:prstGeom>
              <a:noFill/>
              <a:ln w="12700">
                <a:solidFill>
                  <a:srgbClr val="FF0000"/>
                </a:solidFill>
                <a:miter lim="800000"/>
                <a:headEnd/>
                <a:tailEnd/>
              </a:ln>
            </p:spPr>
            <p:txBody>
              <a:bodyPr wrap="none" anchor="ctr"/>
              <a:lstStyle/>
              <a:p>
                <a:endParaRPr lang="en-US" b="0">
                  <a:latin typeface="Arial"/>
                  <a:cs typeface="Arial"/>
                </a:endParaRPr>
              </a:p>
            </p:txBody>
          </p:sp>
          <p:sp>
            <p:nvSpPr>
              <p:cNvPr id="53" name="Line 88"/>
              <p:cNvSpPr>
                <a:spLocks noChangeShapeType="1"/>
              </p:cNvSpPr>
              <p:nvPr/>
            </p:nvSpPr>
            <p:spPr bwMode="auto">
              <a:xfrm>
                <a:off x="2846" y="1983"/>
                <a:ext cx="1316" cy="0"/>
              </a:xfrm>
              <a:prstGeom prst="line">
                <a:avLst/>
              </a:prstGeom>
              <a:noFill/>
              <a:ln w="19050">
                <a:solidFill>
                  <a:srgbClr val="FF0000"/>
                </a:solidFill>
                <a:prstDash val="dash"/>
                <a:round/>
                <a:headEnd/>
                <a:tailEnd/>
              </a:ln>
            </p:spPr>
            <p:txBody>
              <a:bodyPr/>
              <a:lstStyle/>
              <a:p>
                <a:endParaRPr lang="en-US">
                  <a:latin typeface="Arial"/>
                  <a:cs typeface="Arial"/>
                </a:endParaRPr>
              </a:p>
            </p:txBody>
          </p:sp>
        </p:grpSp>
      </p:grpSp>
      <p:sp>
        <p:nvSpPr>
          <p:cNvPr id="54" name="Text Box 49"/>
          <p:cNvSpPr txBox="1">
            <a:spLocks noChangeArrowheads="1"/>
          </p:cNvSpPr>
          <p:nvPr/>
        </p:nvSpPr>
        <p:spPr bwMode="auto">
          <a:xfrm>
            <a:off x="5524500" y="812800"/>
            <a:ext cx="2628900" cy="863600"/>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en-US" sz="2500" b="0">
                <a:latin typeface="Arial"/>
                <a:cs typeface="Arial"/>
              </a:rPr>
              <a:t>A $100 tax on airplane tickets</a:t>
            </a:r>
          </a:p>
        </p:txBody>
      </p:sp>
    </p:spTree>
    <p:extLst>
      <p:ext uri="{BB962C8B-B14F-4D97-AF65-F5344CB8AC3E}">
        <p14:creationId xmlns:p14="http://schemas.microsoft.com/office/powerpoint/2010/main" val="1174912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wrap="square" anchor="t"/>
          <a:lstStyle/>
          <a:p>
            <a:r>
              <a:rPr lang="en-US" altLang="en-US" sz="3800"/>
              <a:t>Determinants of Deadweight Loss</a:t>
            </a:r>
          </a:p>
        </p:txBody>
      </p:sp>
      <p:sp>
        <p:nvSpPr>
          <p:cNvPr id="21507" name="Content Placeholder 2"/>
          <p:cNvSpPr>
            <a:spLocks noGrp="1"/>
          </p:cNvSpPr>
          <p:nvPr>
            <p:ph idx="1"/>
          </p:nvPr>
        </p:nvSpPr>
        <p:spPr/>
        <p:txBody>
          <a:bodyPr/>
          <a:lstStyle/>
          <a:p>
            <a:r>
              <a:rPr lang="en-US" altLang="en-US"/>
              <a:t>Price elasticities of supply and demand</a:t>
            </a:r>
          </a:p>
          <a:p>
            <a:pPr lvl="1"/>
            <a:r>
              <a:rPr lang="en-US" altLang="en-US"/>
              <a:t>More elastic supply curve</a:t>
            </a:r>
          </a:p>
          <a:p>
            <a:pPr lvl="2"/>
            <a:r>
              <a:rPr lang="en-US" altLang="en-US"/>
              <a:t>Larger deadweight loss</a:t>
            </a:r>
          </a:p>
          <a:p>
            <a:pPr lvl="1"/>
            <a:r>
              <a:rPr lang="en-US" altLang="en-US"/>
              <a:t>More elastic demand curve</a:t>
            </a:r>
          </a:p>
          <a:p>
            <a:pPr lvl="2"/>
            <a:r>
              <a:rPr lang="en-US" altLang="en-US"/>
              <a:t>Larger deadweight loss</a:t>
            </a:r>
          </a:p>
          <a:p>
            <a:r>
              <a:rPr lang="en-US" altLang="en-US"/>
              <a:t>The greater the elasticities of supply and demand</a:t>
            </a:r>
          </a:p>
          <a:p>
            <a:pPr lvl="1"/>
            <a:r>
              <a:rPr lang="en-US" altLang="en-US"/>
              <a:t>The greater the deadweight loss of a tax</a:t>
            </a:r>
          </a:p>
        </p:txBody>
      </p:sp>
      <p:sp>
        <p:nvSpPr>
          <p:cNvPr id="21509"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2208D3E0-748E-459F-8BD9-A3DA47A0A04A}" type="slidenum">
              <a:rPr lang="en-US" altLang="en-US" sz="1200" smtClean="0">
                <a:solidFill>
                  <a:srgbClr val="002060"/>
                </a:solidFill>
              </a:rPr>
              <a:pPr algn="ctr" eaLnBrk="1" hangingPunct="1"/>
              <a:t>10</a:t>
            </a:fld>
            <a:endParaRPr lang="en-US" altLang="en-US" sz="1200">
              <a:solidFill>
                <a:srgbClr val="002060"/>
              </a:solidFill>
            </a:endParaRPr>
          </a:p>
        </p:txBody>
      </p:sp>
      <p:sp>
        <p:nvSpPr>
          <p:cNvPr id="2150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292431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3"/>
          <p:cNvGrpSpPr>
            <a:grpSpLocks/>
          </p:cNvGrpSpPr>
          <p:nvPr/>
        </p:nvGrpSpPr>
        <p:grpSpPr bwMode="auto">
          <a:xfrm>
            <a:off x="6080125" y="3646488"/>
            <a:ext cx="249238" cy="1076325"/>
            <a:chOff x="3795" y="2297"/>
            <a:chExt cx="157" cy="678"/>
          </a:xfrm>
        </p:grpSpPr>
        <p:sp>
          <p:nvSpPr>
            <p:cNvPr id="20503" name="AutoShape 4"/>
            <p:cNvSpPr>
              <a:spLocks noChangeArrowheads="1"/>
            </p:cNvSpPr>
            <p:nvPr/>
          </p:nvSpPr>
          <p:spPr bwMode="auto">
            <a:xfrm>
              <a:off x="3795" y="2297"/>
              <a:ext cx="154" cy="132"/>
            </a:xfrm>
            <a:prstGeom prst="rtTriangle">
              <a:avLst/>
            </a:prstGeom>
            <a:solidFill>
              <a:srgbClr val="FFFF66"/>
            </a:solidFill>
            <a:ln w="9525">
              <a:noFill/>
              <a:miter lim="800000"/>
              <a:headEnd/>
              <a:tailEnd/>
            </a:ln>
          </p:spPr>
          <p:txBody>
            <a:bodyPr wrap="none" anchor="ctr"/>
            <a:lstStyle/>
            <a:p>
              <a:endParaRPr lang="en-US" b="0">
                <a:latin typeface="Arial"/>
                <a:cs typeface="Arial"/>
              </a:endParaRPr>
            </a:p>
          </p:txBody>
        </p:sp>
        <p:sp>
          <p:nvSpPr>
            <p:cNvPr id="20504" name="AutoShape 5"/>
            <p:cNvSpPr>
              <a:spLocks noChangeArrowheads="1"/>
            </p:cNvSpPr>
            <p:nvPr/>
          </p:nvSpPr>
          <p:spPr bwMode="auto">
            <a:xfrm flipV="1">
              <a:off x="3797" y="2428"/>
              <a:ext cx="155" cy="547"/>
            </a:xfrm>
            <a:prstGeom prst="rtTriangle">
              <a:avLst/>
            </a:prstGeom>
            <a:solidFill>
              <a:srgbClr val="FFFF66"/>
            </a:solidFill>
            <a:ln w="9525">
              <a:noFill/>
              <a:miter lim="800000"/>
              <a:headEnd/>
              <a:tailEnd/>
            </a:ln>
          </p:spPr>
          <p:txBody>
            <a:bodyPr rot="10800000" wrap="none" anchor="ctr"/>
            <a:lstStyle/>
            <a:p>
              <a:endParaRPr lang="en-US" b="0">
                <a:latin typeface="Arial"/>
                <a:cs typeface="Arial"/>
              </a:endParaRPr>
            </a:p>
          </p:txBody>
        </p:sp>
      </p:grpSp>
      <p:sp>
        <p:nvSpPr>
          <p:cNvPr id="20486" name="Rectangle 7"/>
          <p:cNvSpPr>
            <a:spLocks noGrp="1" noChangeArrowheads="1"/>
          </p:cNvSpPr>
          <p:nvPr>
            <p:ph type="title"/>
          </p:nvPr>
        </p:nvSpPr>
        <p:spPr/>
        <p:txBody>
          <a:bodyPr/>
          <a:lstStyle/>
          <a:p>
            <a:pPr eaLnBrk="1" hangingPunct="1"/>
            <a:r>
              <a:rPr lang="en-US"/>
              <a:t>DWL and the Elasticity of Supply</a:t>
            </a:r>
          </a:p>
        </p:txBody>
      </p:sp>
      <p:sp>
        <p:nvSpPr>
          <p:cNvPr id="10" name="Text Placeholder 9"/>
          <p:cNvSpPr>
            <a:spLocks noGrp="1"/>
          </p:cNvSpPr>
          <p:nvPr>
            <p:ph type="body" sz="quarter" idx="12"/>
          </p:nvPr>
        </p:nvSpPr>
        <p:spPr>
          <a:xfrm>
            <a:off x="228600" y="1313875"/>
            <a:ext cx="3743325" cy="5010725"/>
          </a:xfrm>
        </p:spPr>
        <p:txBody>
          <a:bodyPr/>
          <a:lstStyle/>
          <a:p>
            <a:r>
              <a:rPr lang="en-US" sz="2800" dirty="0"/>
              <a:t>When supply is inelastic, </a:t>
            </a:r>
          </a:p>
          <a:p>
            <a:endParaRPr lang="en-US" sz="2800" dirty="0"/>
          </a:p>
          <a:p>
            <a:r>
              <a:rPr lang="en-US" sz="2800" dirty="0"/>
              <a:t>it’s harder for firms to leave the market when the tax reduces P</a:t>
            </a:r>
            <a:r>
              <a:rPr lang="en-US" sz="2800" baseline="-25000" dirty="0"/>
              <a:t>S</a:t>
            </a:r>
            <a:r>
              <a:rPr lang="en-US" sz="2800" dirty="0"/>
              <a:t>.  </a:t>
            </a:r>
          </a:p>
          <a:p>
            <a:endParaRPr lang="en-US" sz="2800" dirty="0"/>
          </a:p>
          <a:p>
            <a:r>
              <a:rPr lang="en-US" sz="2800" dirty="0"/>
              <a:t>So, the tax only reduces Q a little, and DWL is small. </a:t>
            </a:r>
          </a:p>
          <a:p>
            <a:endParaRPr lang="en-US" sz="2800" dirty="0"/>
          </a:p>
        </p:txBody>
      </p:sp>
      <p:sp>
        <p:nvSpPr>
          <p:cNvPr id="9" name="Slide Number Placeholder 8"/>
          <p:cNvSpPr>
            <a:spLocks noGrp="1"/>
          </p:cNvSpPr>
          <p:nvPr>
            <p:ph type="sldNum" sz="quarter" idx="13"/>
          </p:nvPr>
        </p:nvSpPr>
        <p:spPr/>
        <p:txBody>
          <a:bodyPr/>
          <a:lstStyle/>
          <a:p>
            <a:pPr>
              <a:defRPr/>
            </a:pPr>
            <a:fld id="{2F37425F-5E17-4209-B948-B5CE2119E408}" type="slidenum">
              <a:rPr lang="en-US" smtClean="0"/>
              <a:pPr>
                <a:defRPr/>
              </a:pPr>
              <a:t>11</a:t>
            </a:fld>
            <a:endParaRPr lang="en-US" dirty="0"/>
          </a:p>
        </p:txBody>
      </p:sp>
      <p:sp>
        <p:nvSpPr>
          <p:cNvPr id="8" name="Footer Placeholder 7"/>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3" name="Group 8"/>
          <p:cNvGrpSpPr>
            <a:grpSpLocks/>
          </p:cNvGrpSpPr>
          <p:nvPr/>
        </p:nvGrpSpPr>
        <p:grpSpPr bwMode="auto">
          <a:xfrm>
            <a:off x="4124325" y="1524000"/>
            <a:ext cx="4305300" cy="4286250"/>
            <a:chOff x="2305" y="942"/>
            <a:chExt cx="2712" cy="2700"/>
          </a:xfrm>
        </p:grpSpPr>
        <p:grpSp>
          <p:nvGrpSpPr>
            <p:cNvPr id="4" name="Group 9"/>
            <p:cNvGrpSpPr>
              <a:grpSpLocks/>
            </p:cNvGrpSpPr>
            <p:nvPr/>
          </p:nvGrpSpPr>
          <p:grpSpPr bwMode="auto">
            <a:xfrm>
              <a:off x="2424" y="1167"/>
              <a:ext cx="2382" cy="2331"/>
              <a:chOff x="2424" y="1167"/>
              <a:chExt cx="2400" cy="2079"/>
            </a:xfrm>
          </p:grpSpPr>
          <p:sp>
            <p:nvSpPr>
              <p:cNvPr id="20501" name="Line 10"/>
              <p:cNvSpPr>
                <a:spLocks noChangeShapeType="1"/>
              </p:cNvSpPr>
              <p:nvPr/>
            </p:nvSpPr>
            <p:spPr bwMode="auto">
              <a:xfrm>
                <a:off x="2424" y="1167"/>
                <a:ext cx="0" cy="2079"/>
              </a:xfrm>
              <a:prstGeom prst="line">
                <a:avLst/>
              </a:prstGeom>
              <a:noFill/>
              <a:ln w="9525">
                <a:solidFill>
                  <a:schemeClr val="tx1"/>
                </a:solidFill>
                <a:round/>
                <a:headEnd/>
                <a:tailEnd/>
              </a:ln>
            </p:spPr>
            <p:txBody>
              <a:bodyPr/>
              <a:lstStyle/>
              <a:p>
                <a:endParaRPr lang="en-US">
                  <a:latin typeface="Arial"/>
                  <a:cs typeface="Arial"/>
                </a:endParaRPr>
              </a:p>
            </p:txBody>
          </p:sp>
          <p:sp>
            <p:nvSpPr>
              <p:cNvPr id="20502" name="Line 11"/>
              <p:cNvSpPr>
                <a:spLocks noChangeShapeType="1"/>
              </p:cNvSpPr>
              <p:nvPr/>
            </p:nvSpPr>
            <p:spPr bwMode="auto">
              <a:xfrm>
                <a:off x="2424" y="3246"/>
                <a:ext cx="240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20499" name="Text Box 12"/>
            <p:cNvSpPr txBox="1">
              <a:spLocks noChangeArrowheads="1"/>
            </p:cNvSpPr>
            <p:nvPr/>
          </p:nvSpPr>
          <p:spPr bwMode="auto">
            <a:xfrm>
              <a:off x="2305" y="942"/>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P</a:t>
              </a:r>
            </a:p>
          </p:txBody>
        </p:sp>
        <p:sp>
          <p:nvSpPr>
            <p:cNvPr id="20500" name="Text Box 13"/>
            <p:cNvSpPr txBox="1">
              <a:spLocks noChangeArrowheads="1"/>
            </p:cNvSpPr>
            <p:nvPr/>
          </p:nvSpPr>
          <p:spPr bwMode="auto">
            <a:xfrm>
              <a:off x="4784" y="3363"/>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Q</a:t>
              </a:r>
            </a:p>
          </p:txBody>
        </p:sp>
      </p:grpSp>
      <p:grpSp>
        <p:nvGrpSpPr>
          <p:cNvPr id="5" name="Group 14"/>
          <p:cNvGrpSpPr>
            <a:grpSpLocks/>
          </p:cNvGrpSpPr>
          <p:nvPr/>
        </p:nvGrpSpPr>
        <p:grpSpPr bwMode="auto">
          <a:xfrm>
            <a:off x="4313238" y="2085975"/>
            <a:ext cx="3624262" cy="3217863"/>
            <a:chOff x="2682" y="1314"/>
            <a:chExt cx="2283" cy="2027"/>
          </a:xfrm>
        </p:grpSpPr>
        <p:sp>
          <p:nvSpPr>
            <p:cNvPr id="20496" name="Text Box 15"/>
            <p:cNvSpPr txBox="1">
              <a:spLocks noChangeArrowheads="1"/>
            </p:cNvSpPr>
            <p:nvPr/>
          </p:nvSpPr>
          <p:spPr bwMode="auto">
            <a:xfrm>
              <a:off x="4732" y="3062"/>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D</a:t>
              </a:r>
            </a:p>
          </p:txBody>
        </p:sp>
        <p:sp>
          <p:nvSpPr>
            <p:cNvPr id="20497" name="Line 16"/>
            <p:cNvSpPr>
              <a:spLocks noChangeShapeType="1"/>
            </p:cNvSpPr>
            <p:nvPr/>
          </p:nvSpPr>
          <p:spPr bwMode="auto">
            <a:xfrm>
              <a:off x="2682" y="1314"/>
              <a:ext cx="2094" cy="1836"/>
            </a:xfrm>
            <a:prstGeom prst="line">
              <a:avLst/>
            </a:prstGeom>
            <a:noFill/>
            <a:ln w="28575">
              <a:solidFill>
                <a:schemeClr val="tx1"/>
              </a:solidFill>
              <a:round/>
              <a:headEnd/>
              <a:tailEnd/>
            </a:ln>
          </p:spPr>
          <p:txBody>
            <a:bodyPr/>
            <a:lstStyle/>
            <a:p>
              <a:endParaRPr lang="en-US">
                <a:latin typeface="Arial"/>
                <a:cs typeface="Arial"/>
              </a:endParaRPr>
            </a:p>
          </p:txBody>
        </p:sp>
      </p:grpSp>
      <p:grpSp>
        <p:nvGrpSpPr>
          <p:cNvPr id="6" name="Group 17"/>
          <p:cNvGrpSpPr>
            <a:grpSpLocks/>
          </p:cNvGrpSpPr>
          <p:nvPr/>
        </p:nvGrpSpPr>
        <p:grpSpPr bwMode="auto">
          <a:xfrm>
            <a:off x="5913438" y="2005013"/>
            <a:ext cx="1057275" cy="3395662"/>
            <a:chOff x="3690" y="1263"/>
            <a:chExt cx="666" cy="2139"/>
          </a:xfrm>
        </p:grpSpPr>
        <p:sp>
          <p:nvSpPr>
            <p:cNvPr id="20494" name="Text Box 18"/>
            <p:cNvSpPr txBox="1">
              <a:spLocks noChangeArrowheads="1"/>
            </p:cNvSpPr>
            <p:nvPr/>
          </p:nvSpPr>
          <p:spPr bwMode="auto">
            <a:xfrm>
              <a:off x="4123" y="1263"/>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S</a:t>
              </a:r>
            </a:p>
          </p:txBody>
        </p:sp>
        <p:sp>
          <p:nvSpPr>
            <p:cNvPr id="20495" name="Line 19"/>
            <p:cNvSpPr>
              <a:spLocks noChangeShapeType="1"/>
            </p:cNvSpPr>
            <p:nvPr/>
          </p:nvSpPr>
          <p:spPr bwMode="auto">
            <a:xfrm flipV="1">
              <a:off x="3690" y="1506"/>
              <a:ext cx="516" cy="1896"/>
            </a:xfrm>
            <a:prstGeom prst="line">
              <a:avLst/>
            </a:prstGeom>
            <a:noFill/>
            <a:ln w="28575">
              <a:solidFill>
                <a:srgbClr val="0033CC"/>
              </a:solidFill>
              <a:round/>
              <a:headEnd/>
              <a:tailEnd/>
            </a:ln>
          </p:spPr>
          <p:txBody>
            <a:bodyPr/>
            <a:lstStyle/>
            <a:p>
              <a:endParaRPr lang="en-US">
                <a:latin typeface="Arial"/>
                <a:cs typeface="Arial"/>
              </a:endParaRPr>
            </a:p>
          </p:txBody>
        </p:sp>
      </p:grpSp>
      <p:sp>
        <p:nvSpPr>
          <p:cNvPr id="82964" name="Line 20"/>
          <p:cNvSpPr>
            <a:spLocks noChangeShapeType="1"/>
          </p:cNvSpPr>
          <p:nvPr/>
        </p:nvSpPr>
        <p:spPr bwMode="auto">
          <a:xfrm>
            <a:off x="6075363" y="3638550"/>
            <a:ext cx="0" cy="1114425"/>
          </a:xfrm>
          <a:prstGeom prst="line">
            <a:avLst/>
          </a:prstGeom>
          <a:noFill/>
          <a:ln w="19050">
            <a:solidFill>
              <a:srgbClr val="FF0000"/>
            </a:solidFill>
            <a:round/>
            <a:headEnd/>
            <a:tailEnd/>
          </a:ln>
        </p:spPr>
        <p:txBody>
          <a:bodyPr/>
          <a:lstStyle/>
          <a:p>
            <a:endParaRPr lang="en-US">
              <a:latin typeface="Arial"/>
              <a:cs typeface="Arial"/>
            </a:endParaRPr>
          </a:p>
        </p:txBody>
      </p:sp>
      <p:grpSp>
        <p:nvGrpSpPr>
          <p:cNvPr id="7" name="Group 21"/>
          <p:cNvGrpSpPr>
            <a:grpSpLocks/>
          </p:cNvGrpSpPr>
          <p:nvPr/>
        </p:nvGrpSpPr>
        <p:grpSpPr bwMode="auto">
          <a:xfrm>
            <a:off x="4676775" y="3652838"/>
            <a:ext cx="1350963" cy="1100137"/>
            <a:chOff x="2911" y="2301"/>
            <a:chExt cx="851" cy="693"/>
          </a:xfrm>
        </p:grpSpPr>
        <p:sp>
          <p:nvSpPr>
            <p:cNvPr id="20492" name="AutoShape 22"/>
            <p:cNvSpPr>
              <a:spLocks/>
            </p:cNvSpPr>
            <p:nvPr/>
          </p:nvSpPr>
          <p:spPr bwMode="auto">
            <a:xfrm>
              <a:off x="3633" y="2301"/>
              <a:ext cx="129" cy="693"/>
            </a:xfrm>
            <a:prstGeom prst="leftBrace">
              <a:avLst>
                <a:gd name="adj1" fmla="val 44767"/>
                <a:gd name="adj2" fmla="val 50000"/>
              </a:avLst>
            </a:prstGeom>
            <a:noFill/>
            <a:ln w="9525">
              <a:solidFill>
                <a:schemeClr val="tx1"/>
              </a:solidFill>
              <a:round/>
              <a:headEnd/>
              <a:tailEnd/>
            </a:ln>
          </p:spPr>
          <p:txBody>
            <a:bodyPr wrap="none" anchor="ctr"/>
            <a:lstStyle/>
            <a:p>
              <a:endParaRPr lang="en-US" b="0">
                <a:latin typeface="Arial"/>
                <a:cs typeface="Arial"/>
              </a:endParaRPr>
            </a:p>
          </p:txBody>
        </p:sp>
        <p:sp>
          <p:nvSpPr>
            <p:cNvPr id="20493" name="Text Box 23"/>
            <p:cNvSpPr txBox="1">
              <a:spLocks noChangeArrowheads="1"/>
            </p:cNvSpPr>
            <p:nvPr/>
          </p:nvSpPr>
          <p:spPr bwMode="auto">
            <a:xfrm>
              <a:off x="2911" y="2389"/>
              <a:ext cx="715" cy="523"/>
            </a:xfrm>
            <a:prstGeom prst="rect">
              <a:avLst/>
            </a:prstGeom>
            <a:noFill/>
            <a:ln w="9525">
              <a:noFill/>
              <a:miter lim="800000"/>
              <a:headEnd/>
              <a:tailEnd/>
            </a:ln>
          </p:spPr>
          <p:txBody>
            <a:bodyPr>
              <a:spAutoFit/>
            </a:bodyPr>
            <a:lstStyle/>
            <a:p>
              <a:pPr algn="r">
                <a:spcBef>
                  <a:spcPct val="50000"/>
                </a:spcBef>
              </a:pPr>
              <a:r>
                <a:rPr lang="en-US" sz="2400" b="0">
                  <a:latin typeface="Arial"/>
                  <a:cs typeface="Arial"/>
                </a:rPr>
                <a:t>Size </a:t>
              </a:r>
              <a:br>
                <a:rPr lang="en-US" sz="2400" b="0">
                  <a:latin typeface="Arial"/>
                  <a:cs typeface="Arial"/>
                </a:rPr>
              </a:br>
              <a:r>
                <a:rPr lang="en-US" sz="2400" b="0">
                  <a:latin typeface="Arial"/>
                  <a:cs typeface="Arial"/>
                </a:rPr>
                <a:t>of tax</a:t>
              </a:r>
            </a:p>
          </p:txBody>
        </p:sp>
      </p:grpSp>
    </p:spTree>
    <p:extLst>
      <p:ext uri="{BB962C8B-B14F-4D97-AF65-F5344CB8AC3E}">
        <p14:creationId xmlns:p14="http://schemas.microsoft.com/office/powerpoint/2010/main" val="418394554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2964"/>
                                        </p:tgtEl>
                                        <p:attrNameLst>
                                          <p:attrName>style.visibility</p:attrName>
                                        </p:attrNameLst>
                                      </p:cBhvr>
                                      <p:to>
                                        <p:strVal val="visible"/>
                                      </p:to>
                                    </p:set>
                                    <p:animEffect transition="in" filter="wipe(up)">
                                      <p:cBhvr>
                                        <p:cTn id="11" dur="500"/>
                                        <p:tgtEl>
                                          <p:spTgt spid="8296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wipe(left)">
                                      <p:cBhvr>
                                        <p:cTn id="22" dur="500"/>
                                        <p:tgtEl>
                                          <p:spTgt spid="10">
                                            <p:txEl>
                                              <p:pRg st="0" end="0"/>
                                            </p:txEl>
                                          </p:spTgt>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0">
                                            <p:txEl>
                                              <p:pRg st="2" end="2"/>
                                            </p:txEl>
                                          </p:spTgt>
                                        </p:tgtEl>
                                        <p:attrNameLst>
                                          <p:attrName>style.visibility</p:attrName>
                                        </p:attrNameLst>
                                      </p:cBhvr>
                                      <p:to>
                                        <p:strVal val="visible"/>
                                      </p:to>
                                    </p:set>
                                    <p:animEffect transition="in" filter="wipe(left)">
                                      <p:cBhvr>
                                        <p:cTn id="26" dur="500"/>
                                        <p:tgtEl>
                                          <p:spTgt spid="10">
                                            <p:txEl>
                                              <p:pRg st="2" end="2"/>
                                            </p:txEl>
                                          </p:spTgt>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0">
                                            <p:txEl>
                                              <p:pRg st="4" end="4"/>
                                            </p:txEl>
                                          </p:spTgt>
                                        </p:tgtEl>
                                        <p:attrNameLst>
                                          <p:attrName>style.visibility</p:attrName>
                                        </p:attrNameLst>
                                      </p:cBhvr>
                                      <p:to>
                                        <p:strVal val="visible"/>
                                      </p:to>
                                    </p:set>
                                    <p:animEffect transition="in" filter="wipe(left)">
                                      <p:cBhvr>
                                        <p:cTn id="30"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82964"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3"/>
          <p:cNvGrpSpPr>
            <a:grpSpLocks/>
          </p:cNvGrpSpPr>
          <p:nvPr/>
        </p:nvGrpSpPr>
        <p:grpSpPr bwMode="auto">
          <a:xfrm>
            <a:off x="5594350" y="3225800"/>
            <a:ext cx="750888" cy="1085850"/>
            <a:chOff x="3489" y="2032"/>
            <a:chExt cx="473" cy="684"/>
          </a:xfrm>
        </p:grpSpPr>
        <p:sp>
          <p:nvSpPr>
            <p:cNvPr id="21527" name="AutoShape 4"/>
            <p:cNvSpPr>
              <a:spLocks noChangeArrowheads="1"/>
            </p:cNvSpPr>
            <p:nvPr/>
          </p:nvSpPr>
          <p:spPr bwMode="auto">
            <a:xfrm>
              <a:off x="3489" y="2032"/>
              <a:ext cx="459" cy="399"/>
            </a:xfrm>
            <a:prstGeom prst="rtTriangle">
              <a:avLst/>
            </a:prstGeom>
            <a:solidFill>
              <a:srgbClr val="FFFF66"/>
            </a:solidFill>
            <a:ln w="9525">
              <a:noFill/>
              <a:miter lim="800000"/>
              <a:headEnd/>
              <a:tailEnd/>
            </a:ln>
          </p:spPr>
          <p:txBody>
            <a:bodyPr wrap="none" anchor="ctr"/>
            <a:lstStyle/>
            <a:p>
              <a:endParaRPr lang="en-US" b="0">
                <a:latin typeface="Arial"/>
                <a:cs typeface="Arial"/>
              </a:endParaRPr>
            </a:p>
          </p:txBody>
        </p:sp>
        <p:sp>
          <p:nvSpPr>
            <p:cNvPr id="21528" name="AutoShape 5"/>
            <p:cNvSpPr>
              <a:spLocks noChangeArrowheads="1"/>
            </p:cNvSpPr>
            <p:nvPr/>
          </p:nvSpPr>
          <p:spPr bwMode="auto">
            <a:xfrm flipV="1">
              <a:off x="3489" y="2428"/>
              <a:ext cx="473" cy="288"/>
            </a:xfrm>
            <a:prstGeom prst="rtTriangle">
              <a:avLst/>
            </a:prstGeom>
            <a:solidFill>
              <a:srgbClr val="FFFF66"/>
            </a:solidFill>
            <a:ln w="9525">
              <a:noFill/>
              <a:miter lim="800000"/>
              <a:headEnd/>
              <a:tailEnd/>
            </a:ln>
          </p:spPr>
          <p:txBody>
            <a:bodyPr rot="10800000" wrap="none" anchor="ctr"/>
            <a:lstStyle/>
            <a:p>
              <a:endParaRPr lang="en-US" b="0">
                <a:latin typeface="Arial"/>
                <a:cs typeface="Arial"/>
              </a:endParaRPr>
            </a:p>
          </p:txBody>
        </p:sp>
      </p:grpSp>
      <p:sp>
        <p:nvSpPr>
          <p:cNvPr id="21509" name="Rectangle 6"/>
          <p:cNvSpPr>
            <a:spLocks noGrp="1" noChangeArrowheads="1"/>
          </p:cNvSpPr>
          <p:nvPr>
            <p:ph type="title"/>
          </p:nvPr>
        </p:nvSpPr>
        <p:spPr/>
        <p:txBody>
          <a:bodyPr/>
          <a:lstStyle/>
          <a:p>
            <a:pPr eaLnBrk="1" hangingPunct="1"/>
            <a:r>
              <a:rPr lang="en-US"/>
              <a:t>DWL and the Elasticity of Supply</a:t>
            </a:r>
          </a:p>
        </p:txBody>
      </p:sp>
      <p:sp>
        <p:nvSpPr>
          <p:cNvPr id="8" name="Text Placeholder 7"/>
          <p:cNvSpPr>
            <a:spLocks noGrp="1"/>
          </p:cNvSpPr>
          <p:nvPr>
            <p:ph type="body" sz="quarter" idx="12"/>
          </p:nvPr>
        </p:nvSpPr>
        <p:spPr>
          <a:xfrm>
            <a:off x="152400" y="762000"/>
            <a:ext cx="3657600" cy="5333999"/>
          </a:xfrm>
        </p:spPr>
        <p:txBody>
          <a:bodyPr/>
          <a:lstStyle/>
          <a:p>
            <a:r>
              <a:rPr lang="en-US" sz="2800" dirty="0"/>
              <a:t>The more elastic is supply,</a:t>
            </a:r>
          </a:p>
          <a:p>
            <a:r>
              <a:rPr lang="en-US" sz="2800" dirty="0"/>
              <a:t>the easier for firms to leave the market when the tax reduces P</a:t>
            </a:r>
            <a:r>
              <a:rPr lang="en-US" sz="2800" baseline="-25000" dirty="0"/>
              <a:t>S</a:t>
            </a:r>
            <a:r>
              <a:rPr lang="en-US" sz="2800" dirty="0"/>
              <a:t>,   </a:t>
            </a:r>
          </a:p>
          <a:p>
            <a:endParaRPr lang="en-US" sz="2800" dirty="0"/>
          </a:p>
          <a:p>
            <a:r>
              <a:rPr lang="en-US" sz="2800" dirty="0"/>
              <a:t>the greater Q falls below the surplus-maximizing quantity, </a:t>
            </a:r>
          </a:p>
          <a:p>
            <a:r>
              <a:rPr lang="en-US" sz="2800" dirty="0"/>
              <a:t> </a:t>
            </a:r>
          </a:p>
          <a:p>
            <a:r>
              <a:rPr lang="en-US" sz="2800" dirty="0"/>
              <a:t>the greater the DWL. </a:t>
            </a:r>
          </a:p>
          <a:p>
            <a:endParaRPr lang="en-US" sz="2800" dirty="0"/>
          </a:p>
        </p:txBody>
      </p:sp>
      <p:grpSp>
        <p:nvGrpSpPr>
          <p:cNvPr id="3" name="Group 8"/>
          <p:cNvGrpSpPr>
            <a:grpSpLocks/>
          </p:cNvGrpSpPr>
          <p:nvPr/>
        </p:nvGrpSpPr>
        <p:grpSpPr bwMode="auto">
          <a:xfrm>
            <a:off x="4124325" y="1524000"/>
            <a:ext cx="4305300" cy="4286250"/>
            <a:chOff x="2305" y="942"/>
            <a:chExt cx="2712" cy="2700"/>
          </a:xfrm>
        </p:grpSpPr>
        <p:grpSp>
          <p:nvGrpSpPr>
            <p:cNvPr id="4" name="Group 9"/>
            <p:cNvGrpSpPr>
              <a:grpSpLocks/>
            </p:cNvGrpSpPr>
            <p:nvPr/>
          </p:nvGrpSpPr>
          <p:grpSpPr bwMode="auto">
            <a:xfrm>
              <a:off x="2424" y="1167"/>
              <a:ext cx="2382" cy="2331"/>
              <a:chOff x="2424" y="1167"/>
              <a:chExt cx="2400" cy="2079"/>
            </a:xfrm>
          </p:grpSpPr>
          <p:sp>
            <p:nvSpPr>
              <p:cNvPr id="21525" name="Line 10"/>
              <p:cNvSpPr>
                <a:spLocks noChangeShapeType="1"/>
              </p:cNvSpPr>
              <p:nvPr/>
            </p:nvSpPr>
            <p:spPr bwMode="auto">
              <a:xfrm>
                <a:off x="2424" y="1167"/>
                <a:ext cx="0" cy="2079"/>
              </a:xfrm>
              <a:prstGeom prst="line">
                <a:avLst/>
              </a:prstGeom>
              <a:noFill/>
              <a:ln w="9525">
                <a:solidFill>
                  <a:schemeClr val="tx1"/>
                </a:solidFill>
                <a:round/>
                <a:headEnd/>
                <a:tailEnd/>
              </a:ln>
            </p:spPr>
            <p:txBody>
              <a:bodyPr/>
              <a:lstStyle/>
              <a:p>
                <a:endParaRPr lang="en-US">
                  <a:latin typeface="Arial"/>
                  <a:cs typeface="Arial"/>
                </a:endParaRPr>
              </a:p>
            </p:txBody>
          </p:sp>
          <p:sp>
            <p:nvSpPr>
              <p:cNvPr id="21526" name="Line 11"/>
              <p:cNvSpPr>
                <a:spLocks noChangeShapeType="1"/>
              </p:cNvSpPr>
              <p:nvPr/>
            </p:nvSpPr>
            <p:spPr bwMode="auto">
              <a:xfrm>
                <a:off x="2424" y="3246"/>
                <a:ext cx="240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21523" name="Text Box 12"/>
            <p:cNvSpPr txBox="1">
              <a:spLocks noChangeArrowheads="1"/>
            </p:cNvSpPr>
            <p:nvPr/>
          </p:nvSpPr>
          <p:spPr bwMode="auto">
            <a:xfrm>
              <a:off x="2305" y="942"/>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P</a:t>
              </a:r>
            </a:p>
          </p:txBody>
        </p:sp>
        <p:sp>
          <p:nvSpPr>
            <p:cNvPr id="21524" name="Text Box 13"/>
            <p:cNvSpPr txBox="1">
              <a:spLocks noChangeArrowheads="1"/>
            </p:cNvSpPr>
            <p:nvPr/>
          </p:nvSpPr>
          <p:spPr bwMode="auto">
            <a:xfrm>
              <a:off x="4784" y="3363"/>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Q</a:t>
              </a:r>
            </a:p>
          </p:txBody>
        </p:sp>
      </p:grpSp>
      <p:grpSp>
        <p:nvGrpSpPr>
          <p:cNvPr id="5" name="Group 14"/>
          <p:cNvGrpSpPr>
            <a:grpSpLocks/>
          </p:cNvGrpSpPr>
          <p:nvPr/>
        </p:nvGrpSpPr>
        <p:grpSpPr bwMode="auto">
          <a:xfrm>
            <a:off x="4313238" y="2085975"/>
            <a:ext cx="3624262" cy="3217863"/>
            <a:chOff x="2682" y="1314"/>
            <a:chExt cx="2283" cy="2027"/>
          </a:xfrm>
        </p:grpSpPr>
        <p:sp>
          <p:nvSpPr>
            <p:cNvPr id="21520" name="Text Box 15"/>
            <p:cNvSpPr txBox="1">
              <a:spLocks noChangeArrowheads="1"/>
            </p:cNvSpPr>
            <p:nvPr/>
          </p:nvSpPr>
          <p:spPr bwMode="auto">
            <a:xfrm>
              <a:off x="4732" y="3062"/>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D</a:t>
              </a:r>
            </a:p>
          </p:txBody>
        </p:sp>
        <p:sp>
          <p:nvSpPr>
            <p:cNvPr id="21521" name="Line 16"/>
            <p:cNvSpPr>
              <a:spLocks noChangeShapeType="1"/>
            </p:cNvSpPr>
            <p:nvPr/>
          </p:nvSpPr>
          <p:spPr bwMode="auto">
            <a:xfrm>
              <a:off x="2682" y="1314"/>
              <a:ext cx="2094" cy="1836"/>
            </a:xfrm>
            <a:prstGeom prst="line">
              <a:avLst/>
            </a:prstGeom>
            <a:noFill/>
            <a:ln w="28575">
              <a:solidFill>
                <a:schemeClr val="tx1"/>
              </a:solidFill>
              <a:round/>
              <a:headEnd/>
              <a:tailEnd/>
            </a:ln>
          </p:spPr>
          <p:txBody>
            <a:bodyPr/>
            <a:lstStyle/>
            <a:p>
              <a:endParaRPr lang="en-US">
                <a:latin typeface="Arial"/>
                <a:cs typeface="Arial"/>
              </a:endParaRPr>
            </a:p>
          </p:txBody>
        </p:sp>
      </p:grpSp>
      <p:grpSp>
        <p:nvGrpSpPr>
          <p:cNvPr id="6" name="Group 17"/>
          <p:cNvGrpSpPr>
            <a:grpSpLocks/>
          </p:cNvGrpSpPr>
          <p:nvPr/>
        </p:nvGrpSpPr>
        <p:grpSpPr bwMode="auto">
          <a:xfrm>
            <a:off x="4484688" y="2833688"/>
            <a:ext cx="3362325" cy="2157412"/>
            <a:chOff x="2790" y="1785"/>
            <a:chExt cx="2118" cy="1359"/>
          </a:xfrm>
        </p:grpSpPr>
        <p:sp>
          <p:nvSpPr>
            <p:cNvPr id="21518" name="Text Box 18"/>
            <p:cNvSpPr txBox="1">
              <a:spLocks noChangeArrowheads="1"/>
            </p:cNvSpPr>
            <p:nvPr/>
          </p:nvSpPr>
          <p:spPr bwMode="auto">
            <a:xfrm>
              <a:off x="4675" y="1785"/>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S</a:t>
              </a:r>
            </a:p>
          </p:txBody>
        </p:sp>
        <p:sp>
          <p:nvSpPr>
            <p:cNvPr id="21519" name="Line 19"/>
            <p:cNvSpPr>
              <a:spLocks noChangeShapeType="1"/>
            </p:cNvSpPr>
            <p:nvPr/>
          </p:nvSpPr>
          <p:spPr bwMode="auto">
            <a:xfrm flipV="1">
              <a:off x="2790" y="1986"/>
              <a:ext cx="1932" cy="1158"/>
            </a:xfrm>
            <a:prstGeom prst="line">
              <a:avLst/>
            </a:prstGeom>
            <a:noFill/>
            <a:ln w="28575">
              <a:solidFill>
                <a:srgbClr val="0033CC"/>
              </a:solidFill>
              <a:round/>
              <a:headEnd/>
              <a:tailEnd/>
            </a:ln>
          </p:spPr>
          <p:txBody>
            <a:bodyPr/>
            <a:lstStyle/>
            <a:p>
              <a:endParaRPr lang="en-US">
                <a:latin typeface="Arial"/>
                <a:cs typeface="Arial"/>
              </a:endParaRPr>
            </a:p>
          </p:txBody>
        </p:sp>
      </p:grpSp>
      <p:sp>
        <p:nvSpPr>
          <p:cNvPr id="85012" name="Line 20"/>
          <p:cNvSpPr>
            <a:spLocks noChangeShapeType="1"/>
          </p:cNvSpPr>
          <p:nvPr/>
        </p:nvSpPr>
        <p:spPr bwMode="auto">
          <a:xfrm>
            <a:off x="5589588" y="3219450"/>
            <a:ext cx="0" cy="1114425"/>
          </a:xfrm>
          <a:prstGeom prst="line">
            <a:avLst/>
          </a:prstGeom>
          <a:noFill/>
          <a:ln w="19050">
            <a:solidFill>
              <a:srgbClr val="FF0000"/>
            </a:solidFill>
            <a:round/>
            <a:headEnd/>
            <a:tailEnd/>
          </a:ln>
        </p:spPr>
        <p:txBody>
          <a:bodyPr/>
          <a:lstStyle/>
          <a:p>
            <a:endParaRPr lang="en-US">
              <a:latin typeface="Arial"/>
              <a:cs typeface="Arial"/>
            </a:endParaRPr>
          </a:p>
        </p:txBody>
      </p:sp>
      <p:grpSp>
        <p:nvGrpSpPr>
          <p:cNvPr id="7" name="Group 21"/>
          <p:cNvGrpSpPr>
            <a:grpSpLocks/>
          </p:cNvGrpSpPr>
          <p:nvPr/>
        </p:nvGrpSpPr>
        <p:grpSpPr bwMode="auto">
          <a:xfrm>
            <a:off x="4219575" y="3219450"/>
            <a:ext cx="1338263" cy="1100138"/>
            <a:chOff x="2623" y="2028"/>
            <a:chExt cx="843" cy="693"/>
          </a:xfrm>
        </p:grpSpPr>
        <p:sp>
          <p:nvSpPr>
            <p:cNvPr id="21516" name="AutoShape 22"/>
            <p:cNvSpPr>
              <a:spLocks/>
            </p:cNvSpPr>
            <p:nvPr/>
          </p:nvSpPr>
          <p:spPr bwMode="auto">
            <a:xfrm>
              <a:off x="3337" y="2028"/>
              <a:ext cx="129" cy="693"/>
            </a:xfrm>
            <a:prstGeom prst="leftBrace">
              <a:avLst>
                <a:gd name="adj1" fmla="val 44767"/>
                <a:gd name="adj2" fmla="val 50000"/>
              </a:avLst>
            </a:prstGeom>
            <a:noFill/>
            <a:ln w="9525">
              <a:solidFill>
                <a:schemeClr val="tx1"/>
              </a:solidFill>
              <a:round/>
              <a:headEnd/>
              <a:tailEnd/>
            </a:ln>
          </p:spPr>
          <p:txBody>
            <a:bodyPr wrap="none" anchor="ctr"/>
            <a:lstStyle/>
            <a:p>
              <a:endParaRPr lang="en-US" b="0">
                <a:latin typeface="Arial"/>
                <a:cs typeface="Arial"/>
              </a:endParaRPr>
            </a:p>
          </p:txBody>
        </p:sp>
        <p:sp>
          <p:nvSpPr>
            <p:cNvPr id="21517" name="Text Box 23"/>
            <p:cNvSpPr txBox="1">
              <a:spLocks noChangeArrowheads="1"/>
            </p:cNvSpPr>
            <p:nvPr/>
          </p:nvSpPr>
          <p:spPr bwMode="auto">
            <a:xfrm>
              <a:off x="2623" y="2116"/>
              <a:ext cx="715" cy="523"/>
            </a:xfrm>
            <a:prstGeom prst="rect">
              <a:avLst/>
            </a:prstGeom>
            <a:noFill/>
            <a:ln w="9525">
              <a:noFill/>
              <a:miter lim="800000"/>
              <a:headEnd/>
              <a:tailEnd/>
            </a:ln>
          </p:spPr>
          <p:txBody>
            <a:bodyPr>
              <a:spAutoFit/>
            </a:bodyPr>
            <a:lstStyle/>
            <a:p>
              <a:pPr algn="r">
                <a:spcBef>
                  <a:spcPct val="50000"/>
                </a:spcBef>
              </a:pPr>
              <a:r>
                <a:rPr lang="en-US" sz="2400" b="0">
                  <a:latin typeface="Arial"/>
                  <a:cs typeface="Arial"/>
                </a:rPr>
                <a:t>Size </a:t>
              </a:r>
              <a:br>
                <a:rPr lang="en-US" sz="2400" b="0">
                  <a:latin typeface="Arial"/>
                  <a:cs typeface="Arial"/>
                </a:rPr>
              </a:br>
              <a:r>
                <a:rPr lang="en-US" sz="2400" b="0">
                  <a:latin typeface="Arial"/>
                  <a:cs typeface="Arial"/>
                </a:rPr>
                <a:t>of tax</a:t>
              </a:r>
            </a:p>
          </p:txBody>
        </p:sp>
      </p:grpSp>
      <p:sp>
        <p:nvSpPr>
          <p:cNvPr id="9" name="Footer Placeholder 8"/>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0" name="Slide Number Placeholder 9"/>
          <p:cNvSpPr>
            <a:spLocks noGrp="1"/>
          </p:cNvSpPr>
          <p:nvPr>
            <p:ph type="sldNum" sz="quarter" idx="13"/>
          </p:nvPr>
        </p:nvSpPr>
        <p:spPr/>
        <p:txBody>
          <a:bodyPr/>
          <a:lstStyle/>
          <a:p>
            <a:pPr>
              <a:defRPr/>
            </a:pPr>
            <a:fld id="{2F37425F-5E17-4209-B948-B5CE2119E408}" type="slidenum">
              <a:rPr lang="en-US" smtClean="0"/>
              <a:pPr>
                <a:defRPr/>
              </a:pPr>
              <a:t>12</a:t>
            </a:fld>
            <a:endParaRPr lang="en-US" dirty="0"/>
          </a:p>
        </p:txBody>
      </p:sp>
    </p:spTree>
    <p:extLst>
      <p:ext uri="{BB962C8B-B14F-4D97-AF65-F5344CB8AC3E}">
        <p14:creationId xmlns:p14="http://schemas.microsoft.com/office/powerpoint/2010/main" val="251043402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85012"/>
                                        </p:tgtEl>
                                        <p:attrNameLst>
                                          <p:attrName>style.visibility</p:attrName>
                                        </p:attrNameLst>
                                      </p:cBhvr>
                                      <p:to>
                                        <p:strVal val="visible"/>
                                      </p:to>
                                    </p:set>
                                    <p:animEffect transition="in" filter="wipe(up)">
                                      <p:cBhvr>
                                        <p:cTn id="7" dur="500"/>
                                        <p:tgtEl>
                                          <p:spTgt spid="850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wipe(left)">
                                      <p:cBhvr>
                                        <p:cTn id="18" dur="500"/>
                                        <p:tgtEl>
                                          <p:spTgt spid="8">
                                            <p:txEl>
                                              <p:pRg st="0" end="0"/>
                                            </p:txEl>
                                          </p:spTgt>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wipe(left)">
                                      <p:cBhvr>
                                        <p:cTn id="22" dur="500"/>
                                        <p:tgtEl>
                                          <p:spTgt spid="8">
                                            <p:txEl>
                                              <p:pRg st="1" end="1"/>
                                            </p:txEl>
                                          </p:spTgt>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8">
                                            <p:txEl>
                                              <p:pRg st="3" end="3"/>
                                            </p:txEl>
                                          </p:spTgt>
                                        </p:tgtEl>
                                        <p:attrNameLst>
                                          <p:attrName>style.visibility</p:attrName>
                                        </p:attrNameLst>
                                      </p:cBhvr>
                                      <p:to>
                                        <p:strVal val="visible"/>
                                      </p:to>
                                    </p:set>
                                    <p:animEffect transition="in" filter="wipe(left)">
                                      <p:cBhvr>
                                        <p:cTn id="26" dur="500"/>
                                        <p:tgtEl>
                                          <p:spTgt spid="8">
                                            <p:txEl>
                                              <p:pRg st="3" end="3"/>
                                            </p:txEl>
                                          </p:spTgt>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8">
                                            <p:txEl>
                                              <p:pRg st="4" end="4"/>
                                            </p:txEl>
                                          </p:spTgt>
                                        </p:tgtEl>
                                        <p:attrNameLst>
                                          <p:attrName>style.visibility</p:attrName>
                                        </p:attrNameLst>
                                      </p:cBhvr>
                                      <p:to>
                                        <p:strVal val="visible"/>
                                      </p:to>
                                    </p:set>
                                    <p:animEffect transition="in" filter="wipe(left)">
                                      <p:cBhvr>
                                        <p:cTn id="30" dur="500"/>
                                        <p:tgtEl>
                                          <p:spTgt spid="8">
                                            <p:txEl>
                                              <p:pRg st="4" end="4"/>
                                            </p:txEl>
                                          </p:spTgt>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8">
                                            <p:txEl>
                                              <p:pRg st="5" end="5"/>
                                            </p:txEl>
                                          </p:spTgt>
                                        </p:tgtEl>
                                        <p:attrNameLst>
                                          <p:attrName>style.visibility</p:attrName>
                                        </p:attrNameLst>
                                      </p:cBhvr>
                                      <p:to>
                                        <p:strVal val="visible"/>
                                      </p:to>
                                    </p:set>
                                    <p:animEffect transition="in" filter="wipe(left)">
                                      <p:cBhvr>
                                        <p:cTn id="34"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85012"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3"/>
          <p:cNvGrpSpPr>
            <a:grpSpLocks/>
          </p:cNvGrpSpPr>
          <p:nvPr/>
        </p:nvGrpSpPr>
        <p:grpSpPr bwMode="auto">
          <a:xfrm>
            <a:off x="2657475" y="2728913"/>
            <a:ext cx="309563" cy="1120775"/>
            <a:chOff x="3826" y="1719"/>
            <a:chExt cx="195" cy="706"/>
          </a:xfrm>
        </p:grpSpPr>
        <p:sp>
          <p:nvSpPr>
            <p:cNvPr id="22551" name="AutoShape 4"/>
            <p:cNvSpPr>
              <a:spLocks noChangeArrowheads="1"/>
            </p:cNvSpPr>
            <p:nvPr/>
          </p:nvSpPr>
          <p:spPr bwMode="auto">
            <a:xfrm>
              <a:off x="3827" y="1719"/>
              <a:ext cx="194" cy="525"/>
            </a:xfrm>
            <a:prstGeom prst="rtTriangle">
              <a:avLst/>
            </a:prstGeom>
            <a:solidFill>
              <a:srgbClr val="FFFF66"/>
            </a:solidFill>
            <a:ln w="9525">
              <a:noFill/>
              <a:miter lim="800000"/>
              <a:headEnd/>
              <a:tailEnd/>
            </a:ln>
          </p:spPr>
          <p:txBody>
            <a:bodyPr wrap="none" anchor="ctr"/>
            <a:lstStyle/>
            <a:p>
              <a:endParaRPr lang="en-US" b="0">
                <a:latin typeface="Arial"/>
                <a:cs typeface="Arial"/>
              </a:endParaRPr>
            </a:p>
          </p:txBody>
        </p:sp>
        <p:sp>
          <p:nvSpPr>
            <p:cNvPr id="22552" name="AutoShape 5"/>
            <p:cNvSpPr>
              <a:spLocks noChangeArrowheads="1"/>
            </p:cNvSpPr>
            <p:nvPr/>
          </p:nvSpPr>
          <p:spPr bwMode="auto">
            <a:xfrm flipV="1">
              <a:off x="3826" y="2241"/>
              <a:ext cx="190" cy="184"/>
            </a:xfrm>
            <a:prstGeom prst="rtTriangle">
              <a:avLst/>
            </a:prstGeom>
            <a:solidFill>
              <a:srgbClr val="FFFF66"/>
            </a:solidFill>
            <a:ln w="9525">
              <a:noFill/>
              <a:miter lim="800000"/>
              <a:headEnd/>
              <a:tailEnd/>
            </a:ln>
          </p:spPr>
          <p:txBody>
            <a:bodyPr rot="10800000" wrap="none" anchor="ctr"/>
            <a:lstStyle/>
            <a:p>
              <a:endParaRPr lang="en-US" b="0">
                <a:latin typeface="Arial"/>
                <a:cs typeface="Arial"/>
              </a:endParaRPr>
            </a:p>
          </p:txBody>
        </p:sp>
      </p:grpSp>
      <p:sp>
        <p:nvSpPr>
          <p:cNvPr id="22533" name="Rectangle 6"/>
          <p:cNvSpPr>
            <a:spLocks noGrp="1" noChangeArrowheads="1"/>
          </p:cNvSpPr>
          <p:nvPr>
            <p:ph type="title"/>
          </p:nvPr>
        </p:nvSpPr>
        <p:spPr/>
        <p:txBody>
          <a:bodyPr/>
          <a:lstStyle/>
          <a:p>
            <a:pPr eaLnBrk="1" hangingPunct="1"/>
            <a:r>
              <a:rPr lang="en-US"/>
              <a:t>DWL and the Elasticity of Demand</a:t>
            </a:r>
          </a:p>
        </p:txBody>
      </p:sp>
      <p:sp>
        <p:nvSpPr>
          <p:cNvPr id="8" name="Text Placeholder 7"/>
          <p:cNvSpPr>
            <a:spLocks noGrp="1"/>
          </p:cNvSpPr>
          <p:nvPr>
            <p:ph type="body" sz="quarter" idx="12"/>
          </p:nvPr>
        </p:nvSpPr>
        <p:spPr/>
        <p:txBody>
          <a:bodyPr/>
          <a:lstStyle/>
          <a:p>
            <a:r>
              <a:rPr lang="en-US" sz="2800" dirty="0"/>
              <a:t>When demand is inelastic,</a:t>
            </a:r>
          </a:p>
          <a:p>
            <a:endParaRPr lang="en-US" sz="2800" dirty="0"/>
          </a:p>
          <a:p>
            <a:r>
              <a:rPr lang="en-US" sz="2800" dirty="0"/>
              <a:t>it’s harder for consumers to leave the market when the tax raises P</a:t>
            </a:r>
            <a:r>
              <a:rPr lang="en-US" sz="2800" baseline="-25000" dirty="0"/>
              <a:t>B</a:t>
            </a:r>
            <a:r>
              <a:rPr lang="en-US" sz="2800" dirty="0"/>
              <a:t>.</a:t>
            </a:r>
          </a:p>
          <a:p>
            <a:r>
              <a:rPr lang="en-US" sz="2800" dirty="0"/>
              <a:t>  </a:t>
            </a:r>
          </a:p>
          <a:p>
            <a:r>
              <a:rPr lang="en-US" sz="2800" dirty="0"/>
              <a:t>So, the tax only reduces Q a little, and DWL is small. </a:t>
            </a:r>
          </a:p>
          <a:p>
            <a:endParaRPr lang="en-US" sz="2800" dirty="0"/>
          </a:p>
        </p:txBody>
      </p:sp>
      <p:grpSp>
        <p:nvGrpSpPr>
          <p:cNvPr id="3" name="Group 8"/>
          <p:cNvGrpSpPr>
            <a:grpSpLocks/>
          </p:cNvGrpSpPr>
          <p:nvPr/>
        </p:nvGrpSpPr>
        <p:grpSpPr bwMode="auto">
          <a:xfrm>
            <a:off x="652463" y="1524000"/>
            <a:ext cx="4305300" cy="4286250"/>
            <a:chOff x="2305" y="942"/>
            <a:chExt cx="2712" cy="2700"/>
          </a:xfrm>
        </p:grpSpPr>
        <p:grpSp>
          <p:nvGrpSpPr>
            <p:cNvPr id="4" name="Group 9"/>
            <p:cNvGrpSpPr>
              <a:grpSpLocks/>
            </p:cNvGrpSpPr>
            <p:nvPr/>
          </p:nvGrpSpPr>
          <p:grpSpPr bwMode="auto">
            <a:xfrm>
              <a:off x="2424" y="1167"/>
              <a:ext cx="2382" cy="2331"/>
              <a:chOff x="2424" y="1167"/>
              <a:chExt cx="2400" cy="2079"/>
            </a:xfrm>
          </p:grpSpPr>
          <p:sp>
            <p:nvSpPr>
              <p:cNvPr id="22549" name="Line 10"/>
              <p:cNvSpPr>
                <a:spLocks noChangeShapeType="1"/>
              </p:cNvSpPr>
              <p:nvPr/>
            </p:nvSpPr>
            <p:spPr bwMode="auto">
              <a:xfrm>
                <a:off x="2424" y="1167"/>
                <a:ext cx="0" cy="2079"/>
              </a:xfrm>
              <a:prstGeom prst="line">
                <a:avLst/>
              </a:prstGeom>
              <a:noFill/>
              <a:ln w="9525">
                <a:solidFill>
                  <a:schemeClr val="tx1"/>
                </a:solidFill>
                <a:round/>
                <a:headEnd/>
                <a:tailEnd/>
              </a:ln>
            </p:spPr>
            <p:txBody>
              <a:bodyPr/>
              <a:lstStyle/>
              <a:p>
                <a:endParaRPr lang="en-US">
                  <a:latin typeface="Arial"/>
                  <a:cs typeface="Arial"/>
                </a:endParaRPr>
              </a:p>
            </p:txBody>
          </p:sp>
          <p:sp>
            <p:nvSpPr>
              <p:cNvPr id="22550" name="Line 11"/>
              <p:cNvSpPr>
                <a:spLocks noChangeShapeType="1"/>
              </p:cNvSpPr>
              <p:nvPr/>
            </p:nvSpPr>
            <p:spPr bwMode="auto">
              <a:xfrm>
                <a:off x="2424" y="3246"/>
                <a:ext cx="240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22547" name="Text Box 12"/>
            <p:cNvSpPr txBox="1">
              <a:spLocks noChangeArrowheads="1"/>
            </p:cNvSpPr>
            <p:nvPr/>
          </p:nvSpPr>
          <p:spPr bwMode="auto">
            <a:xfrm>
              <a:off x="2305" y="942"/>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P</a:t>
              </a:r>
            </a:p>
          </p:txBody>
        </p:sp>
        <p:sp>
          <p:nvSpPr>
            <p:cNvPr id="22548" name="Text Box 13"/>
            <p:cNvSpPr txBox="1">
              <a:spLocks noChangeArrowheads="1"/>
            </p:cNvSpPr>
            <p:nvPr/>
          </p:nvSpPr>
          <p:spPr bwMode="auto">
            <a:xfrm>
              <a:off x="4784" y="3363"/>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Q</a:t>
              </a:r>
            </a:p>
          </p:txBody>
        </p:sp>
      </p:grpSp>
      <p:grpSp>
        <p:nvGrpSpPr>
          <p:cNvPr id="5" name="Group 14"/>
          <p:cNvGrpSpPr>
            <a:grpSpLocks/>
          </p:cNvGrpSpPr>
          <p:nvPr/>
        </p:nvGrpSpPr>
        <p:grpSpPr bwMode="auto">
          <a:xfrm>
            <a:off x="2409825" y="2038350"/>
            <a:ext cx="1268413" cy="3209925"/>
            <a:chOff x="3670" y="1284"/>
            <a:chExt cx="799" cy="2022"/>
          </a:xfrm>
        </p:grpSpPr>
        <p:sp>
          <p:nvSpPr>
            <p:cNvPr id="22544" name="Text Box 15"/>
            <p:cNvSpPr txBox="1">
              <a:spLocks noChangeArrowheads="1"/>
            </p:cNvSpPr>
            <p:nvPr/>
          </p:nvSpPr>
          <p:spPr bwMode="auto">
            <a:xfrm>
              <a:off x="4236" y="3027"/>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D</a:t>
              </a:r>
            </a:p>
          </p:txBody>
        </p:sp>
        <p:sp>
          <p:nvSpPr>
            <p:cNvPr id="22545" name="Line 16"/>
            <p:cNvSpPr>
              <a:spLocks noChangeShapeType="1"/>
            </p:cNvSpPr>
            <p:nvPr/>
          </p:nvSpPr>
          <p:spPr bwMode="auto">
            <a:xfrm>
              <a:off x="3670" y="1284"/>
              <a:ext cx="655" cy="1794"/>
            </a:xfrm>
            <a:prstGeom prst="line">
              <a:avLst/>
            </a:prstGeom>
            <a:noFill/>
            <a:ln w="28575">
              <a:solidFill>
                <a:srgbClr val="0033CC"/>
              </a:solidFill>
              <a:round/>
              <a:headEnd/>
              <a:tailEnd/>
            </a:ln>
          </p:spPr>
          <p:txBody>
            <a:bodyPr/>
            <a:lstStyle/>
            <a:p>
              <a:endParaRPr lang="en-US">
                <a:latin typeface="Arial"/>
                <a:cs typeface="Arial"/>
              </a:endParaRPr>
            </a:p>
          </p:txBody>
        </p:sp>
      </p:grpSp>
      <p:grpSp>
        <p:nvGrpSpPr>
          <p:cNvPr id="6" name="Group 17"/>
          <p:cNvGrpSpPr>
            <a:grpSpLocks/>
          </p:cNvGrpSpPr>
          <p:nvPr/>
        </p:nvGrpSpPr>
        <p:grpSpPr bwMode="auto">
          <a:xfrm>
            <a:off x="846138" y="2165350"/>
            <a:ext cx="3505200" cy="3411538"/>
            <a:chOff x="2685" y="1364"/>
            <a:chExt cx="2208" cy="2149"/>
          </a:xfrm>
        </p:grpSpPr>
        <p:sp>
          <p:nvSpPr>
            <p:cNvPr id="22542" name="Text Box 18"/>
            <p:cNvSpPr txBox="1">
              <a:spLocks noChangeArrowheads="1"/>
            </p:cNvSpPr>
            <p:nvPr/>
          </p:nvSpPr>
          <p:spPr bwMode="auto">
            <a:xfrm>
              <a:off x="4660" y="1364"/>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S</a:t>
              </a:r>
            </a:p>
          </p:txBody>
        </p:sp>
        <p:sp>
          <p:nvSpPr>
            <p:cNvPr id="22543" name="Line 19"/>
            <p:cNvSpPr>
              <a:spLocks noChangeShapeType="1"/>
            </p:cNvSpPr>
            <p:nvPr/>
          </p:nvSpPr>
          <p:spPr bwMode="auto">
            <a:xfrm flipV="1">
              <a:off x="2685" y="1589"/>
              <a:ext cx="2026" cy="1924"/>
            </a:xfrm>
            <a:prstGeom prst="line">
              <a:avLst/>
            </a:prstGeom>
            <a:noFill/>
            <a:ln w="28575">
              <a:solidFill>
                <a:schemeClr val="tx1"/>
              </a:solidFill>
              <a:round/>
              <a:headEnd/>
              <a:tailEnd/>
            </a:ln>
          </p:spPr>
          <p:txBody>
            <a:bodyPr/>
            <a:lstStyle/>
            <a:p>
              <a:endParaRPr lang="en-US">
                <a:latin typeface="Arial"/>
                <a:cs typeface="Arial"/>
              </a:endParaRPr>
            </a:p>
          </p:txBody>
        </p:sp>
      </p:grpSp>
      <p:sp>
        <p:nvSpPr>
          <p:cNvPr id="87060" name="Line 20"/>
          <p:cNvSpPr>
            <a:spLocks noChangeShapeType="1"/>
          </p:cNvSpPr>
          <p:nvPr/>
        </p:nvSpPr>
        <p:spPr bwMode="auto">
          <a:xfrm>
            <a:off x="2652713" y="2743200"/>
            <a:ext cx="0" cy="1114425"/>
          </a:xfrm>
          <a:prstGeom prst="line">
            <a:avLst/>
          </a:prstGeom>
          <a:noFill/>
          <a:ln w="19050">
            <a:solidFill>
              <a:srgbClr val="FF0000"/>
            </a:solidFill>
            <a:round/>
            <a:headEnd/>
            <a:tailEnd/>
          </a:ln>
        </p:spPr>
        <p:txBody>
          <a:bodyPr/>
          <a:lstStyle/>
          <a:p>
            <a:endParaRPr lang="en-US">
              <a:latin typeface="Arial"/>
              <a:cs typeface="Arial"/>
            </a:endParaRPr>
          </a:p>
        </p:txBody>
      </p:sp>
      <p:grpSp>
        <p:nvGrpSpPr>
          <p:cNvPr id="7" name="Group 21"/>
          <p:cNvGrpSpPr>
            <a:grpSpLocks/>
          </p:cNvGrpSpPr>
          <p:nvPr/>
        </p:nvGrpSpPr>
        <p:grpSpPr bwMode="auto">
          <a:xfrm>
            <a:off x="1266825" y="2743200"/>
            <a:ext cx="1350963" cy="1100138"/>
            <a:chOff x="2950" y="1728"/>
            <a:chExt cx="851" cy="693"/>
          </a:xfrm>
        </p:grpSpPr>
        <p:sp>
          <p:nvSpPr>
            <p:cNvPr id="22540" name="AutoShape 22"/>
            <p:cNvSpPr>
              <a:spLocks/>
            </p:cNvSpPr>
            <p:nvPr/>
          </p:nvSpPr>
          <p:spPr bwMode="auto">
            <a:xfrm>
              <a:off x="3672" y="1728"/>
              <a:ext cx="129" cy="693"/>
            </a:xfrm>
            <a:prstGeom prst="leftBrace">
              <a:avLst>
                <a:gd name="adj1" fmla="val 44767"/>
                <a:gd name="adj2" fmla="val 50000"/>
              </a:avLst>
            </a:prstGeom>
            <a:noFill/>
            <a:ln w="9525">
              <a:solidFill>
                <a:schemeClr val="tx1"/>
              </a:solidFill>
              <a:round/>
              <a:headEnd/>
              <a:tailEnd/>
            </a:ln>
          </p:spPr>
          <p:txBody>
            <a:bodyPr wrap="none" anchor="ctr"/>
            <a:lstStyle/>
            <a:p>
              <a:endParaRPr lang="en-US" b="0">
                <a:latin typeface="Arial"/>
                <a:cs typeface="Arial"/>
              </a:endParaRPr>
            </a:p>
          </p:txBody>
        </p:sp>
        <p:sp>
          <p:nvSpPr>
            <p:cNvPr id="22541" name="Text Box 23"/>
            <p:cNvSpPr txBox="1">
              <a:spLocks noChangeArrowheads="1"/>
            </p:cNvSpPr>
            <p:nvPr/>
          </p:nvSpPr>
          <p:spPr bwMode="auto">
            <a:xfrm>
              <a:off x="2950" y="1816"/>
              <a:ext cx="715" cy="523"/>
            </a:xfrm>
            <a:prstGeom prst="rect">
              <a:avLst/>
            </a:prstGeom>
            <a:noFill/>
            <a:ln w="9525">
              <a:noFill/>
              <a:miter lim="800000"/>
              <a:headEnd/>
              <a:tailEnd/>
            </a:ln>
          </p:spPr>
          <p:txBody>
            <a:bodyPr>
              <a:spAutoFit/>
            </a:bodyPr>
            <a:lstStyle/>
            <a:p>
              <a:pPr algn="r">
                <a:spcBef>
                  <a:spcPct val="50000"/>
                </a:spcBef>
              </a:pPr>
              <a:r>
                <a:rPr lang="en-US" sz="2400" b="0" dirty="0">
                  <a:latin typeface="Arial"/>
                  <a:cs typeface="Arial"/>
                </a:rPr>
                <a:t>Size </a:t>
              </a:r>
              <a:br>
                <a:rPr lang="en-US" sz="2400" b="0" dirty="0">
                  <a:latin typeface="Arial"/>
                  <a:cs typeface="Arial"/>
                </a:rPr>
              </a:br>
              <a:r>
                <a:rPr lang="en-US" sz="2400" b="0" dirty="0">
                  <a:latin typeface="Arial"/>
                  <a:cs typeface="Arial"/>
                </a:rPr>
                <a:t>of tax</a:t>
              </a:r>
            </a:p>
          </p:txBody>
        </p:sp>
      </p:grpSp>
      <p:sp>
        <p:nvSpPr>
          <p:cNvPr id="9" name="Footer Placeholder 8"/>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0" name="Slide Number Placeholder 9"/>
          <p:cNvSpPr>
            <a:spLocks noGrp="1"/>
          </p:cNvSpPr>
          <p:nvPr>
            <p:ph type="sldNum" sz="quarter" idx="13"/>
          </p:nvPr>
        </p:nvSpPr>
        <p:spPr/>
        <p:txBody>
          <a:bodyPr/>
          <a:lstStyle/>
          <a:p>
            <a:pPr>
              <a:defRPr/>
            </a:pPr>
            <a:fld id="{2F37425F-5E17-4209-B948-B5CE2119E408}" type="slidenum">
              <a:rPr lang="en-US" smtClean="0"/>
              <a:pPr>
                <a:defRPr/>
              </a:pPr>
              <a:t>13</a:t>
            </a:fld>
            <a:endParaRPr lang="en-US" dirty="0"/>
          </a:p>
        </p:txBody>
      </p:sp>
    </p:spTree>
    <p:extLst>
      <p:ext uri="{BB962C8B-B14F-4D97-AF65-F5344CB8AC3E}">
        <p14:creationId xmlns:p14="http://schemas.microsoft.com/office/powerpoint/2010/main" val="17774256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87060"/>
                                        </p:tgtEl>
                                        <p:attrNameLst>
                                          <p:attrName>style.visibility</p:attrName>
                                        </p:attrNameLst>
                                      </p:cBhvr>
                                      <p:to>
                                        <p:strVal val="visible"/>
                                      </p:to>
                                    </p:set>
                                    <p:animEffect transition="in" filter="wipe(up)">
                                      <p:cBhvr>
                                        <p:cTn id="10" dur="500"/>
                                        <p:tgtEl>
                                          <p:spTgt spid="87060"/>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10"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wipe(left)">
                                      <p:cBhvr>
                                        <p:cTn id="21" dur="500"/>
                                        <p:tgtEl>
                                          <p:spTgt spid="8">
                                            <p:txEl>
                                              <p:pRg st="0" end="0"/>
                                            </p:txEl>
                                          </p:spTgt>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Effect transition="in" filter="wipe(left)">
                                      <p:cBhvr>
                                        <p:cTn id="25" dur="500"/>
                                        <p:tgtEl>
                                          <p:spTgt spid="8">
                                            <p:txEl>
                                              <p:pRg st="2" end="2"/>
                                            </p:txEl>
                                          </p:spTgt>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8">
                                            <p:txEl>
                                              <p:pRg st="3" end="3"/>
                                            </p:txEl>
                                          </p:spTgt>
                                        </p:tgtEl>
                                        <p:attrNameLst>
                                          <p:attrName>style.visibility</p:attrName>
                                        </p:attrNameLst>
                                      </p:cBhvr>
                                      <p:to>
                                        <p:strVal val="visible"/>
                                      </p:to>
                                    </p:set>
                                    <p:animEffect transition="in" filter="wipe(left)">
                                      <p:cBhvr>
                                        <p:cTn id="29" dur="500"/>
                                        <p:tgtEl>
                                          <p:spTgt spid="8">
                                            <p:txEl>
                                              <p:pRg st="3" end="3"/>
                                            </p:txEl>
                                          </p:spTgt>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8">
                                            <p:txEl>
                                              <p:pRg st="4" end="4"/>
                                            </p:txEl>
                                          </p:spTgt>
                                        </p:tgtEl>
                                        <p:attrNameLst>
                                          <p:attrName>style.visibility</p:attrName>
                                        </p:attrNameLst>
                                      </p:cBhvr>
                                      <p:to>
                                        <p:strVal val="visible"/>
                                      </p:to>
                                    </p:set>
                                    <p:animEffect transition="in" filter="wipe(left)">
                                      <p:cBhvr>
                                        <p:cTn id="33"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8706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2209800" y="3168650"/>
            <a:ext cx="755650" cy="1101725"/>
            <a:chOff x="3545" y="1996"/>
            <a:chExt cx="476" cy="694"/>
          </a:xfrm>
        </p:grpSpPr>
        <p:sp>
          <p:nvSpPr>
            <p:cNvPr id="23575" name="AutoShape 4"/>
            <p:cNvSpPr>
              <a:spLocks noChangeArrowheads="1"/>
            </p:cNvSpPr>
            <p:nvPr/>
          </p:nvSpPr>
          <p:spPr bwMode="auto">
            <a:xfrm>
              <a:off x="3546" y="1996"/>
              <a:ext cx="470" cy="250"/>
            </a:xfrm>
            <a:prstGeom prst="rtTriangle">
              <a:avLst/>
            </a:prstGeom>
            <a:solidFill>
              <a:srgbClr val="FFFF66"/>
            </a:solidFill>
            <a:ln w="9525">
              <a:noFill/>
              <a:miter lim="800000"/>
              <a:headEnd/>
              <a:tailEnd/>
            </a:ln>
          </p:spPr>
          <p:txBody>
            <a:bodyPr wrap="none" anchor="ctr"/>
            <a:lstStyle/>
            <a:p>
              <a:endParaRPr lang="en-US" b="0">
                <a:latin typeface="Arial"/>
                <a:cs typeface="Arial"/>
              </a:endParaRPr>
            </a:p>
          </p:txBody>
        </p:sp>
        <p:sp>
          <p:nvSpPr>
            <p:cNvPr id="23576" name="AutoShape 5"/>
            <p:cNvSpPr>
              <a:spLocks noChangeArrowheads="1"/>
            </p:cNvSpPr>
            <p:nvPr/>
          </p:nvSpPr>
          <p:spPr bwMode="auto">
            <a:xfrm flipV="1">
              <a:off x="3545" y="2240"/>
              <a:ext cx="476" cy="450"/>
            </a:xfrm>
            <a:prstGeom prst="rtTriangle">
              <a:avLst/>
            </a:prstGeom>
            <a:solidFill>
              <a:srgbClr val="FFFF66"/>
            </a:solidFill>
            <a:ln w="9525">
              <a:noFill/>
              <a:miter lim="800000"/>
              <a:headEnd/>
              <a:tailEnd/>
            </a:ln>
          </p:spPr>
          <p:txBody>
            <a:bodyPr rot="10800000" wrap="none" anchor="ctr"/>
            <a:lstStyle/>
            <a:p>
              <a:endParaRPr lang="en-US" b="0">
                <a:latin typeface="Arial"/>
                <a:cs typeface="Arial"/>
              </a:endParaRPr>
            </a:p>
          </p:txBody>
        </p:sp>
      </p:grpSp>
      <p:sp>
        <p:nvSpPr>
          <p:cNvPr id="23557" name="Rectangle 6"/>
          <p:cNvSpPr>
            <a:spLocks noGrp="1" noChangeArrowheads="1"/>
          </p:cNvSpPr>
          <p:nvPr>
            <p:ph type="title"/>
          </p:nvPr>
        </p:nvSpPr>
        <p:spPr/>
        <p:txBody>
          <a:bodyPr/>
          <a:lstStyle/>
          <a:p>
            <a:pPr eaLnBrk="1" hangingPunct="1"/>
            <a:r>
              <a:rPr lang="en-US"/>
              <a:t>DWL and the Elasticity of Demand</a:t>
            </a:r>
          </a:p>
        </p:txBody>
      </p:sp>
      <p:sp>
        <p:nvSpPr>
          <p:cNvPr id="8" name="Text Placeholder 7"/>
          <p:cNvSpPr>
            <a:spLocks noGrp="1"/>
          </p:cNvSpPr>
          <p:nvPr>
            <p:ph type="body" sz="quarter" idx="12"/>
          </p:nvPr>
        </p:nvSpPr>
        <p:spPr>
          <a:xfrm>
            <a:off x="4956176" y="533400"/>
            <a:ext cx="4035424" cy="5791200"/>
          </a:xfrm>
        </p:spPr>
        <p:txBody>
          <a:bodyPr/>
          <a:lstStyle/>
          <a:p>
            <a:r>
              <a:rPr lang="en-US" sz="2800" dirty="0"/>
              <a:t>The more elastic is demand, </a:t>
            </a:r>
          </a:p>
          <a:p>
            <a:r>
              <a:rPr lang="en-US" sz="2800" dirty="0"/>
              <a:t>the easier for buyers to leave the market when the tax increases P</a:t>
            </a:r>
            <a:r>
              <a:rPr lang="en-US" sz="2800" baseline="-25000" dirty="0"/>
              <a:t>B</a:t>
            </a:r>
            <a:r>
              <a:rPr lang="en-US" sz="2800" dirty="0"/>
              <a:t>,   </a:t>
            </a:r>
          </a:p>
          <a:p>
            <a:endParaRPr lang="en-US" sz="2800" dirty="0"/>
          </a:p>
          <a:p>
            <a:r>
              <a:rPr lang="en-US" sz="2800" dirty="0"/>
              <a:t>the more Q falls below the surplus-maximizing quantity, </a:t>
            </a:r>
          </a:p>
          <a:p>
            <a:endParaRPr lang="en-US" sz="2800" dirty="0"/>
          </a:p>
          <a:p>
            <a:r>
              <a:rPr lang="en-US" sz="2800" dirty="0"/>
              <a:t>and the greater the DWL. </a:t>
            </a:r>
          </a:p>
          <a:p>
            <a:endParaRPr lang="en-US" sz="2800" dirty="0"/>
          </a:p>
        </p:txBody>
      </p:sp>
      <p:grpSp>
        <p:nvGrpSpPr>
          <p:cNvPr id="3" name="Group 7"/>
          <p:cNvGrpSpPr>
            <a:grpSpLocks/>
          </p:cNvGrpSpPr>
          <p:nvPr/>
        </p:nvGrpSpPr>
        <p:grpSpPr bwMode="auto">
          <a:xfrm>
            <a:off x="650875" y="1524000"/>
            <a:ext cx="4305300" cy="4286250"/>
            <a:chOff x="2305" y="942"/>
            <a:chExt cx="2712" cy="2700"/>
          </a:xfrm>
        </p:grpSpPr>
        <p:grpSp>
          <p:nvGrpSpPr>
            <p:cNvPr id="4" name="Group 8"/>
            <p:cNvGrpSpPr>
              <a:grpSpLocks/>
            </p:cNvGrpSpPr>
            <p:nvPr/>
          </p:nvGrpSpPr>
          <p:grpSpPr bwMode="auto">
            <a:xfrm>
              <a:off x="2424" y="1167"/>
              <a:ext cx="2382" cy="2331"/>
              <a:chOff x="2424" y="1167"/>
              <a:chExt cx="2400" cy="2079"/>
            </a:xfrm>
          </p:grpSpPr>
          <p:sp>
            <p:nvSpPr>
              <p:cNvPr id="23573" name="Line 9"/>
              <p:cNvSpPr>
                <a:spLocks noChangeShapeType="1"/>
              </p:cNvSpPr>
              <p:nvPr/>
            </p:nvSpPr>
            <p:spPr bwMode="auto">
              <a:xfrm>
                <a:off x="2424" y="1167"/>
                <a:ext cx="0" cy="2079"/>
              </a:xfrm>
              <a:prstGeom prst="line">
                <a:avLst/>
              </a:prstGeom>
              <a:noFill/>
              <a:ln w="9525">
                <a:solidFill>
                  <a:schemeClr val="tx1"/>
                </a:solidFill>
                <a:round/>
                <a:headEnd/>
                <a:tailEnd/>
              </a:ln>
            </p:spPr>
            <p:txBody>
              <a:bodyPr/>
              <a:lstStyle/>
              <a:p>
                <a:endParaRPr lang="en-US">
                  <a:latin typeface="Arial"/>
                  <a:cs typeface="Arial"/>
                </a:endParaRPr>
              </a:p>
            </p:txBody>
          </p:sp>
          <p:sp>
            <p:nvSpPr>
              <p:cNvPr id="23574" name="Line 10"/>
              <p:cNvSpPr>
                <a:spLocks noChangeShapeType="1"/>
              </p:cNvSpPr>
              <p:nvPr/>
            </p:nvSpPr>
            <p:spPr bwMode="auto">
              <a:xfrm>
                <a:off x="2424" y="3246"/>
                <a:ext cx="240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23571" name="Text Box 11"/>
            <p:cNvSpPr txBox="1">
              <a:spLocks noChangeArrowheads="1"/>
            </p:cNvSpPr>
            <p:nvPr/>
          </p:nvSpPr>
          <p:spPr bwMode="auto">
            <a:xfrm>
              <a:off x="2305" y="942"/>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P</a:t>
              </a:r>
            </a:p>
          </p:txBody>
        </p:sp>
        <p:sp>
          <p:nvSpPr>
            <p:cNvPr id="23572" name="Text Box 12"/>
            <p:cNvSpPr txBox="1">
              <a:spLocks noChangeArrowheads="1"/>
            </p:cNvSpPr>
            <p:nvPr/>
          </p:nvSpPr>
          <p:spPr bwMode="auto">
            <a:xfrm>
              <a:off x="4784" y="3363"/>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Q</a:t>
              </a:r>
            </a:p>
          </p:txBody>
        </p:sp>
      </p:grpSp>
      <p:grpSp>
        <p:nvGrpSpPr>
          <p:cNvPr id="5" name="Group 13"/>
          <p:cNvGrpSpPr>
            <a:grpSpLocks/>
          </p:cNvGrpSpPr>
          <p:nvPr/>
        </p:nvGrpSpPr>
        <p:grpSpPr bwMode="auto">
          <a:xfrm>
            <a:off x="842963" y="2430463"/>
            <a:ext cx="3684587" cy="2073275"/>
            <a:chOff x="2684" y="1531"/>
            <a:chExt cx="2321" cy="1306"/>
          </a:xfrm>
        </p:grpSpPr>
        <p:sp>
          <p:nvSpPr>
            <p:cNvPr id="23568" name="Text Box 14"/>
            <p:cNvSpPr txBox="1">
              <a:spLocks noChangeArrowheads="1"/>
            </p:cNvSpPr>
            <p:nvPr/>
          </p:nvSpPr>
          <p:spPr bwMode="auto">
            <a:xfrm>
              <a:off x="4772" y="2558"/>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D</a:t>
              </a:r>
            </a:p>
          </p:txBody>
        </p:sp>
        <p:sp>
          <p:nvSpPr>
            <p:cNvPr id="23569" name="Line 15"/>
            <p:cNvSpPr>
              <a:spLocks noChangeShapeType="1"/>
            </p:cNvSpPr>
            <p:nvPr/>
          </p:nvSpPr>
          <p:spPr bwMode="auto">
            <a:xfrm>
              <a:off x="2684" y="1531"/>
              <a:ext cx="2128" cy="1141"/>
            </a:xfrm>
            <a:prstGeom prst="line">
              <a:avLst/>
            </a:prstGeom>
            <a:noFill/>
            <a:ln w="28575">
              <a:solidFill>
                <a:srgbClr val="0033CC"/>
              </a:solidFill>
              <a:round/>
              <a:headEnd/>
              <a:tailEnd/>
            </a:ln>
          </p:spPr>
          <p:txBody>
            <a:bodyPr/>
            <a:lstStyle/>
            <a:p>
              <a:endParaRPr lang="en-US">
                <a:latin typeface="Arial"/>
                <a:cs typeface="Arial"/>
              </a:endParaRPr>
            </a:p>
          </p:txBody>
        </p:sp>
      </p:grpSp>
      <p:grpSp>
        <p:nvGrpSpPr>
          <p:cNvPr id="6" name="Group 16"/>
          <p:cNvGrpSpPr>
            <a:grpSpLocks/>
          </p:cNvGrpSpPr>
          <p:nvPr/>
        </p:nvGrpSpPr>
        <p:grpSpPr bwMode="auto">
          <a:xfrm>
            <a:off x="844550" y="2165350"/>
            <a:ext cx="3505200" cy="3411538"/>
            <a:chOff x="2685" y="1364"/>
            <a:chExt cx="2208" cy="2149"/>
          </a:xfrm>
        </p:grpSpPr>
        <p:sp>
          <p:nvSpPr>
            <p:cNvPr id="23566" name="Text Box 17"/>
            <p:cNvSpPr txBox="1">
              <a:spLocks noChangeArrowheads="1"/>
            </p:cNvSpPr>
            <p:nvPr/>
          </p:nvSpPr>
          <p:spPr bwMode="auto">
            <a:xfrm>
              <a:off x="4660" y="1364"/>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S</a:t>
              </a:r>
            </a:p>
          </p:txBody>
        </p:sp>
        <p:sp>
          <p:nvSpPr>
            <p:cNvPr id="23567" name="Line 18"/>
            <p:cNvSpPr>
              <a:spLocks noChangeShapeType="1"/>
            </p:cNvSpPr>
            <p:nvPr/>
          </p:nvSpPr>
          <p:spPr bwMode="auto">
            <a:xfrm flipV="1">
              <a:off x="2685" y="1589"/>
              <a:ext cx="2026" cy="1924"/>
            </a:xfrm>
            <a:prstGeom prst="line">
              <a:avLst/>
            </a:prstGeom>
            <a:noFill/>
            <a:ln w="28575">
              <a:solidFill>
                <a:schemeClr val="tx1"/>
              </a:solidFill>
              <a:round/>
              <a:headEnd/>
              <a:tailEnd/>
            </a:ln>
          </p:spPr>
          <p:txBody>
            <a:bodyPr/>
            <a:lstStyle/>
            <a:p>
              <a:endParaRPr lang="en-US">
                <a:latin typeface="Arial"/>
                <a:cs typeface="Arial"/>
              </a:endParaRPr>
            </a:p>
          </p:txBody>
        </p:sp>
      </p:grpSp>
      <p:sp>
        <p:nvSpPr>
          <p:cNvPr id="88083" name="Line 19"/>
          <p:cNvSpPr>
            <a:spLocks noChangeShapeType="1"/>
          </p:cNvSpPr>
          <p:nvPr/>
        </p:nvSpPr>
        <p:spPr bwMode="auto">
          <a:xfrm>
            <a:off x="2205038" y="3155950"/>
            <a:ext cx="0" cy="1114425"/>
          </a:xfrm>
          <a:prstGeom prst="line">
            <a:avLst/>
          </a:prstGeom>
          <a:noFill/>
          <a:ln w="19050">
            <a:solidFill>
              <a:srgbClr val="FF0000"/>
            </a:solidFill>
            <a:round/>
            <a:headEnd/>
            <a:tailEnd/>
          </a:ln>
        </p:spPr>
        <p:txBody>
          <a:bodyPr/>
          <a:lstStyle/>
          <a:p>
            <a:endParaRPr lang="en-US">
              <a:latin typeface="Arial"/>
              <a:cs typeface="Arial"/>
            </a:endParaRPr>
          </a:p>
        </p:txBody>
      </p:sp>
      <p:grpSp>
        <p:nvGrpSpPr>
          <p:cNvPr id="7" name="Group 20"/>
          <p:cNvGrpSpPr>
            <a:grpSpLocks/>
          </p:cNvGrpSpPr>
          <p:nvPr/>
        </p:nvGrpSpPr>
        <p:grpSpPr bwMode="auto">
          <a:xfrm>
            <a:off x="812800" y="3167063"/>
            <a:ext cx="1350963" cy="1100137"/>
            <a:chOff x="2665" y="1995"/>
            <a:chExt cx="851" cy="693"/>
          </a:xfrm>
        </p:grpSpPr>
        <p:sp>
          <p:nvSpPr>
            <p:cNvPr id="23564" name="AutoShape 21"/>
            <p:cNvSpPr>
              <a:spLocks/>
            </p:cNvSpPr>
            <p:nvPr/>
          </p:nvSpPr>
          <p:spPr bwMode="auto">
            <a:xfrm>
              <a:off x="3387" y="1995"/>
              <a:ext cx="129" cy="693"/>
            </a:xfrm>
            <a:prstGeom prst="leftBrace">
              <a:avLst>
                <a:gd name="adj1" fmla="val 44767"/>
                <a:gd name="adj2" fmla="val 50000"/>
              </a:avLst>
            </a:prstGeom>
            <a:noFill/>
            <a:ln w="9525">
              <a:solidFill>
                <a:schemeClr val="tx1"/>
              </a:solidFill>
              <a:round/>
              <a:headEnd/>
              <a:tailEnd/>
            </a:ln>
          </p:spPr>
          <p:txBody>
            <a:bodyPr wrap="none" anchor="ctr"/>
            <a:lstStyle/>
            <a:p>
              <a:endParaRPr lang="en-US" b="0">
                <a:latin typeface="Arial"/>
                <a:cs typeface="Arial"/>
              </a:endParaRPr>
            </a:p>
          </p:txBody>
        </p:sp>
        <p:sp>
          <p:nvSpPr>
            <p:cNvPr id="23565" name="Text Box 22"/>
            <p:cNvSpPr txBox="1">
              <a:spLocks noChangeArrowheads="1"/>
            </p:cNvSpPr>
            <p:nvPr/>
          </p:nvSpPr>
          <p:spPr bwMode="auto">
            <a:xfrm>
              <a:off x="2665" y="2083"/>
              <a:ext cx="715" cy="523"/>
            </a:xfrm>
            <a:prstGeom prst="rect">
              <a:avLst/>
            </a:prstGeom>
            <a:noFill/>
            <a:ln w="9525">
              <a:noFill/>
              <a:miter lim="800000"/>
              <a:headEnd/>
              <a:tailEnd/>
            </a:ln>
          </p:spPr>
          <p:txBody>
            <a:bodyPr>
              <a:spAutoFit/>
            </a:bodyPr>
            <a:lstStyle/>
            <a:p>
              <a:pPr algn="r">
                <a:spcBef>
                  <a:spcPct val="50000"/>
                </a:spcBef>
              </a:pPr>
              <a:r>
                <a:rPr lang="en-US" sz="2400" b="0" dirty="0">
                  <a:latin typeface="Arial"/>
                  <a:cs typeface="Arial"/>
                </a:rPr>
                <a:t>Size </a:t>
              </a:r>
              <a:br>
                <a:rPr lang="en-US" sz="2400" b="0" dirty="0">
                  <a:latin typeface="Arial"/>
                  <a:cs typeface="Arial"/>
                </a:rPr>
              </a:br>
              <a:r>
                <a:rPr lang="en-US" sz="2400" b="0" dirty="0">
                  <a:latin typeface="Arial"/>
                  <a:cs typeface="Arial"/>
                </a:rPr>
                <a:t>of tax</a:t>
              </a:r>
            </a:p>
          </p:txBody>
        </p:sp>
      </p:grpSp>
      <p:sp>
        <p:nvSpPr>
          <p:cNvPr id="9" name="Footer Placeholder 8"/>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0" name="Slide Number Placeholder 9"/>
          <p:cNvSpPr>
            <a:spLocks noGrp="1"/>
          </p:cNvSpPr>
          <p:nvPr>
            <p:ph type="sldNum" sz="quarter" idx="13"/>
          </p:nvPr>
        </p:nvSpPr>
        <p:spPr/>
        <p:txBody>
          <a:bodyPr/>
          <a:lstStyle/>
          <a:p>
            <a:pPr>
              <a:defRPr/>
            </a:pPr>
            <a:fld id="{2F37425F-5E17-4209-B948-B5CE2119E408}" type="slidenum">
              <a:rPr lang="en-US" smtClean="0"/>
              <a:pPr>
                <a:defRPr/>
              </a:pPr>
              <a:t>14</a:t>
            </a:fld>
            <a:endParaRPr lang="en-US" dirty="0"/>
          </a:p>
        </p:txBody>
      </p:sp>
    </p:spTree>
    <p:extLst>
      <p:ext uri="{BB962C8B-B14F-4D97-AF65-F5344CB8AC3E}">
        <p14:creationId xmlns:p14="http://schemas.microsoft.com/office/powerpoint/2010/main" val="203547734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88083"/>
                                        </p:tgtEl>
                                        <p:attrNameLst>
                                          <p:attrName>style.visibility</p:attrName>
                                        </p:attrNameLst>
                                      </p:cBhvr>
                                      <p:to>
                                        <p:strVal val="visible"/>
                                      </p:to>
                                    </p:set>
                                    <p:animEffect transition="in" filter="wipe(up)">
                                      <p:cBhvr>
                                        <p:cTn id="7" dur="500"/>
                                        <p:tgtEl>
                                          <p:spTgt spid="8808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wipe(left)">
                                      <p:cBhvr>
                                        <p:cTn id="18" dur="500"/>
                                        <p:tgtEl>
                                          <p:spTgt spid="8">
                                            <p:txEl>
                                              <p:pRg st="0" end="0"/>
                                            </p:txEl>
                                          </p:spTgt>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wipe(left)">
                                      <p:cBhvr>
                                        <p:cTn id="22" dur="500"/>
                                        <p:tgtEl>
                                          <p:spTgt spid="8">
                                            <p:txEl>
                                              <p:pRg st="1" end="1"/>
                                            </p:txEl>
                                          </p:spTgt>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8">
                                            <p:txEl>
                                              <p:pRg st="3" end="3"/>
                                            </p:txEl>
                                          </p:spTgt>
                                        </p:tgtEl>
                                        <p:attrNameLst>
                                          <p:attrName>style.visibility</p:attrName>
                                        </p:attrNameLst>
                                      </p:cBhvr>
                                      <p:to>
                                        <p:strVal val="visible"/>
                                      </p:to>
                                    </p:set>
                                    <p:animEffect transition="in" filter="wipe(left)">
                                      <p:cBhvr>
                                        <p:cTn id="26" dur="500"/>
                                        <p:tgtEl>
                                          <p:spTgt spid="8">
                                            <p:txEl>
                                              <p:pRg st="3" end="3"/>
                                            </p:txEl>
                                          </p:spTgt>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8">
                                            <p:txEl>
                                              <p:pRg st="5" end="5"/>
                                            </p:txEl>
                                          </p:spTgt>
                                        </p:tgtEl>
                                        <p:attrNameLst>
                                          <p:attrName>style.visibility</p:attrName>
                                        </p:attrNameLst>
                                      </p:cBhvr>
                                      <p:to>
                                        <p:strVal val="visible"/>
                                      </p:to>
                                    </p:set>
                                    <p:animEffect transition="in" filter="wipe(left)">
                                      <p:cBhvr>
                                        <p:cTn id="30"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8808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00939"/>
            <a:ext cx="8915400" cy="661061"/>
          </a:xfrm>
        </p:spPr>
        <p:txBody>
          <a:bodyPr/>
          <a:lstStyle/>
          <a:p>
            <a:r>
              <a:rPr lang="en-US" dirty="0">
                <a:solidFill>
                  <a:schemeClr val="accent6">
                    <a:lumMod val="50000"/>
                  </a:schemeClr>
                </a:solidFill>
              </a:rPr>
              <a:t>Active Learning 3 			</a:t>
            </a:r>
            <a:r>
              <a:rPr lang="en-US" dirty="0">
                <a:solidFill>
                  <a:srgbClr val="AE1221"/>
                </a:solidFill>
              </a:rPr>
              <a:t>Discussion question</a:t>
            </a:r>
            <a:endParaRPr lang="en-US" dirty="0"/>
          </a:p>
        </p:txBody>
      </p:sp>
      <p:sp>
        <p:nvSpPr>
          <p:cNvPr id="3" name="Content Placeholder 2"/>
          <p:cNvSpPr>
            <a:spLocks noGrp="1"/>
          </p:cNvSpPr>
          <p:nvPr>
            <p:ph idx="1"/>
          </p:nvPr>
        </p:nvSpPr>
        <p:spPr/>
        <p:txBody>
          <a:bodyPr>
            <a:normAutofit/>
          </a:bodyPr>
          <a:lstStyle/>
          <a:p>
            <a:pPr marL="0" indent="0">
              <a:buClr>
                <a:srgbClr val="FF0000"/>
              </a:buClr>
              <a:buNone/>
            </a:pPr>
            <a:r>
              <a:rPr lang="en-US" dirty="0">
                <a:solidFill>
                  <a:schemeClr val="tx1"/>
                </a:solidFill>
              </a:rPr>
              <a:t>The government must raise tax revenue to pay for schools, police, etc.  To do this, it can either tax groceries or meals at fancy restaurants.</a:t>
            </a:r>
          </a:p>
          <a:p>
            <a:pPr>
              <a:buClr>
                <a:srgbClr val="FF0000"/>
              </a:buClr>
            </a:pPr>
            <a:r>
              <a:rPr lang="en-US" dirty="0">
                <a:solidFill>
                  <a:schemeClr val="accent6">
                    <a:lumMod val="50000"/>
                  </a:schemeClr>
                </a:solidFill>
              </a:rPr>
              <a:t>Which should it tax?</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15</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85104295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Big Should the Government Be?</a:t>
            </a:r>
          </a:p>
        </p:txBody>
      </p:sp>
      <p:sp>
        <p:nvSpPr>
          <p:cNvPr id="3" name="Content Placeholder 2"/>
          <p:cNvSpPr>
            <a:spLocks noGrp="1"/>
          </p:cNvSpPr>
          <p:nvPr>
            <p:ph idx="1"/>
          </p:nvPr>
        </p:nvSpPr>
        <p:spPr>
          <a:xfrm>
            <a:off x="457200" y="688622"/>
            <a:ext cx="8686800" cy="5788378"/>
          </a:xfrm>
        </p:spPr>
        <p:txBody>
          <a:bodyPr/>
          <a:lstStyle/>
          <a:p>
            <a:r>
              <a:rPr lang="en-US" sz="3200" dirty="0"/>
              <a:t>A bigger government </a:t>
            </a:r>
          </a:p>
          <a:p>
            <a:pPr lvl="1"/>
            <a:r>
              <a:rPr lang="en-US" dirty="0"/>
              <a:t>Provides more services, but requires higher taxes, which cause DWLs</a:t>
            </a:r>
          </a:p>
          <a:p>
            <a:pPr lvl="1"/>
            <a:r>
              <a:rPr lang="en-US" dirty="0"/>
              <a:t>The larger the DWL from taxation, the greater the argument for smaller government</a:t>
            </a:r>
          </a:p>
          <a:p>
            <a:r>
              <a:rPr lang="en-US" sz="3200" dirty="0"/>
              <a:t>Tax on labor income - especially important </a:t>
            </a:r>
          </a:p>
          <a:p>
            <a:pPr lvl="1"/>
            <a:r>
              <a:rPr lang="en-US" dirty="0"/>
              <a:t>Biggest source of government revenue  </a:t>
            </a:r>
          </a:p>
          <a:p>
            <a:r>
              <a:rPr lang="en-US" sz="3200" dirty="0"/>
              <a:t>Marginal tax rate: about 40%</a:t>
            </a:r>
          </a:p>
          <a:p>
            <a:r>
              <a:rPr lang="en-US" sz="3200" dirty="0"/>
              <a:t>How big is the DWL?</a:t>
            </a:r>
          </a:p>
        </p:txBody>
      </p:sp>
      <p:sp>
        <p:nvSpPr>
          <p:cNvPr id="4" name="Slide Number Placeholder 3"/>
          <p:cNvSpPr>
            <a:spLocks noGrp="1"/>
          </p:cNvSpPr>
          <p:nvPr>
            <p:ph type="sldNum" sz="quarter" idx="10"/>
          </p:nvPr>
        </p:nvSpPr>
        <p:spPr/>
        <p:txBody>
          <a:bodyPr/>
          <a:lstStyle/>
          <a:p>
            <a:pPr>
              <a:defRPr/>
            </a:pPr>
            <a:fld id="{F9168CB8-64E8-4A17-9AA1-DC0C06686103}" type="slidenum">
              <a:rPr lang="en-US" smtClean="0"/>
              <a:pPr>
                <a:defRPr/>
              </a:pPr>
              <a:t>16</a:t>
            </a:fld>
            <a:endParaRPr lang="en-US" dirty="0"/>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1315205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2"/>
          <p:cNvSpPr>
            <a:spLocks noGrp="1"/>
          </p:cNvSpPr>
          <p:nvPr>
            <p:ph type="title"/>
          </p:nvPr>
        </p:nvSpPr>
        <p:spPr/>
        <p:txBody>
          <a:bodyPr anchor="t"/>
          <a:lstStyle/>
          <a:p>
            <a:r>
              <a:rPr lang="en-US" dirty="0"/>
              <a:t>How Big Should the Government Be?</a:t>
            </a:r>
            <a:endParaRPr lang="en-US" altLang="en-US" dirty="0"/>
          </a:p>
        </p:txBody>
      </p:sp>
      <p:sp>
        <p:nvSpPr>
          <p:cNvPr id="26627" name="Content Placeholder 1"/>
          <p:cNvSpPr>
            <a:spLocks noGrp="1"/>
          </p:cNvSpPr>
          <p:nvPr>
            <p:ph idx="1"/>
          </p:nvPr>
        </p:nvSpPr>
        <p:spPr/>
        <p:txBody>
          <a:bodyPr/>
          <a:lstStyle/>
          <a:p>
            <a:r>
              <a:rPr lang="en-US" altLang="en-US" dirty="0"/>
              <a:t>40% labor tax - Small or large deadweight loss?</a:t>
            </a:r>
          </a:p>
          <a:p>
            <a:endParaRPr lang="en-US" altLang="en-US" dirty="0"/>
          </a:p>
          <a:p>
            <a:endParaRPr lang="en-US" altLang="en-US" dirty="0"/>
          </a:p>
          <a:p>
            <a:r>
              <a:rPr lang="en-US" altLang="en-US" dirty="0"/>
              <a:t>Some believe labor supply is </a:t>
            </a:r>
          </a:p>
          <a:p>
            <a:pPr marL="0" indent="0">
              <a:buNone/>
            </a:pPr>
            <a:r>
              <a:rPr lang="en-US" altLang="en-US" dirty="0"/>
              <a:t>fairly inelastic</a:t>
            </a:r>
          </a:p>
          <a:p>
            <a:pPr lvl="1"/>
            <a:r>
              <a:rPr lang="en-US" altLang="en-US" dirty="0"/>
              <a:t>Almost vertical: most people would work full-time regardless of wage</a:t>
            </a:r>
          </a:p>
          <a:p>
            <a:pPr lvl="1"/>
            <a:r>
              <a:rPr lang="en-US" altLang="en-US" dirty="0"/>
              <a:t>Tax on labor: small DWL</a:t>
            </a:r>
          </a:p>
        </p:txBody>
      </p:sp>
      <p:sp>
        <p:nvSpPr>
          <p:cNvPr id="2662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defRPr sz="3400">
                <a:solidFill>
                  <a:srgbClr val="7030A0"/>
                </a:solidFill>
                <a:latin typeface="Arial" charset="0"/>
              </a:defRPr>
            </a:lvl1pPr>
            <a:lvl2pPr marL="742950" indent="-285750" algn="l" eaLnBrk="0" hangingPunct="0">
              <a:buChar char="–"/>
              <a:defRPr sz="3200">
                <a:solidFill>
                  <a:schemeClr val="tx1"/>
                </a:solidFill>
                <a:latin typeface="Arial" charset="0"/>
              </a:defRPr>
            </a:lvl2pPr>
            <a:lvl3pPr marL="1143000" indent="-228600" algn="l" eaLnBrk="0" hangingPunct="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eaLnBrk="1" hangingPunct="1"/>
            <a:fld id="{B7238CC8-EBE9-4137-A776-6A491EF26B5E}" type="slidenum">
              <a:rPr lang="en-US" altLang="en-US" sz="1200" smtClean="0">
                <a:solidFill>
                  <a:srgbClr val="002060"/>
                </a:solidFill>
              </a:rPr>
              <a:pPr algn="ctr" eaLnBrk="1" hangingPunct="1"/>
              <a:t>17</a:t>
            </a:fld>
            <a:endParaRPr lang="en-US" altLang="en-US" sz="1200">
              <a:solidFill>
                <a:srgbClr val="002060"/>
              </a:solidFill>
            </a:endParaRPr>
          </a:p>
        </p:txBody>
      </p:sp>
      <p:sp>
        <p:nvSpPr>
          <p:cNvPr id="2662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7030A0"/>
                </a:solidFill>
                <a:latin typeface="Arial" charset="0"/>
              </a:defRPr>
            </a:lvl1pPr>
            <a:lvl2pPr marL="742950" indent="-285750" algn="l" eaLnBrk="0" hangingPunct="0">
              <a:buChar char="–"/>
              <a:defRPr sz="3200">
                <a:solidFill>
                  <a:schemeClr val="tx1"/>
                </a:solidFill>
                <a:latin typeface="Arial" charset="0"/>
              </a:defRPr>
            </a:lvl2pPr>
            <a:lvl3pPr marL="1143000" indent="-228600" algn="l" eaLnBrk="0" hangingPunct="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26630" name="TextBox 2"/>
          <p:cNvSpPr txBox="1">
            <a:spLocks noChangeArrowheads="1"/>
          </p:cNvSpPr>
          <p:nvPr/>
        </p:nvSpPr>
        <p:spPr bwMode="auto">
          <a:xfrm>
            <a:off x="6781800" y="2906221"/>
            <a:ext cx="23622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defRPr sz="3400">
                <a:solidFill>
                  <a:srgbClr val="7030A0"/>
                </a:solidFill>
                <a:latin typeface="Arial" charset="0"/>
              </a:defRPr>
            </a:lvl1pPr>
            <a:lvl2pPr marL="742950" indent="-285750" algn="l" eaLnBrk="0" hangingPunct="0">
              <a:buChar char="–"/>
              <a:defRPr sz="3200">
                <a:solidFill>
                  <a:schemeClr val="tx1"/>
                </a:solidFill>
                <a:latin typeface="Arial" charset="0"/>
              </a:defRPr>
            </a:lvl2pPr>
            <a:lvl3pPr marL="1143000" indent="-228600" algn="l" eaLnBrk="0" hangingPunct="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eaLnBrk="1" hangingPunct="1">
              <a:buFontTx/>
              <a:buNone/>
            </a:pPr>
            <a:r>
              <a:rPr lang="en-US" altLang="en-US" sz="2000" i="1" dirty="0">
                <a:solidFill>
                  <a:schemeClr val="accent6">
                    <a:lumMod val="50000"/>
                  </a:schemeClr>
                </a:solidFill>
              </a:rPr>
              <a:t>“What’s your position on the elasticity of labor supply?”</a:t>
            </a:r>
            <a:endParaRPr lang="en-US" altLang="en-US" sz="2000" dirty="0">
              <a:solidFill>
                <a:schemeClr val="accent6">
                  <a:lumMod val="50000"/>
                </a:schemeClr>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6974" y="1247775"/>
            <a:ext cx="2537026"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66364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Big Should the Government Be?</a:t>
            </a:r>
          </a:p>
        </p:txBody>
      </p:sp>
      <p:sp>
        <p:nvSpPr>
          <p:cNvPr id="3" name="Content Placeholder 2"/>
          <p:cNvSpPr>
            <a:spLocks noGrp="1"/>
          </p:cNvSpPr>
          <p:nvPr>
            <p:ph idx="1"/>
          </p:nvPr>
        </p:nvSpPr>
        <p:spPr>
          <a:xfrm>
            <a:off x="304800" y="533400"/>
            <a:ext cx="8839200" cy="5943600"/>
          </a:xfrm>
        </p:spPr>
        <p:txBody>
          <a:bodyPr/>
          <a:lstStyle/>
          <a:p>
            <a:r>
              <a:rPr lang="en-US" altLang="en-US" sz="3200" dirty="0"/>
              <a:t>Others: labor supply is more elastic</a:t>
            </a:r>
          </a:p>
          <a:p>
            <a:pPr lvl="1"/>
            <a:r>
              <a:rPr lang="en-US" altLang="en-US" dirty="0"/>
              <a:t>Labor taxes are highly distorting: some groups of workers have elastic supply and can respond to incentives</a:t>
            </a:r>
          </a:p>
          <a:p>
            <a:pPr lvl="1"/>
            <a:r>
              <a:rPr lang="en-US" altLang="en-US" dirty="0"/>
              <a:t>Tax on labor: greater DWL</a:t>
            </a:r>
          </a:p>
          <a:p>
            <a:pPr lvl="2"/>
            <a:r>
              <a:rPr lang="en-US" altLang="en-US" dirty="0"/>
              <a:t>Many workers can adjust their hours</a:t>
            </a:r>
          </a:p>
          <a:p>
            <a:pPr lvl="2"/>
            <a:r>
              <a:rPr lang="en-US" altLang="en-US" dirty="0"/>
              <a:t>Some families have 2</a:t>
            </a:r>
            <a:r>
              <a:rPr lang="en-US" altLang="en-US" baseline="30000" dirty="0"/>
              <a:t>nd</a:t>
            </a:r>
            <a:r>
              <a:rPr lang="en-US" altLang="en-US" dirty="0"/>
              <a:t>  earners; some discretion over whether and how much to work</a:t>
            </a:r>
          </a:p>
          <a:p>
            <a:pPr lvl="2"/>
            <a:r>
              <a:rPr lang="en-US" altLang="en-US" dirty="0"/>
              <a:t>Many of the elderly can choose when to retire</a:t>
            </a:r>
          </a:p>
          <a:p>
            <a:pPr lvl="2"/>
            <a:r>
              <a:rPr lang="en-US" altLang="en-US" dirty="0"/>
              <a:t>Some people work in the “underground economy” to evade high taxes</a:t>
            </a:r>
          </a:p>
        </p:txBody>
      </p:sp>
      <p:sp>
        <p:nvSpPr>
          <p:cNvPr id="4" name="Slide Number Placeholder 3"/>
          <p:cNvSpPr>
            <a:spLocks noGrp="1"/>
          </p:cNvSpPr>
          <p:nvPr>
            <p:ph type="sldNum" sz="quarter" idx="10"/>
          </p:nvPr>
        </p:nvSpPr>
        <p:spPr/>
        <p:txBody>
          <a:bodyPr/>
          <a:lstStyle/>
          <a:p>
            <a:pPr>
              <a:defRPr/>
            </a:pPr>
            <a:fld id="{F9168CB8-64E8-4A17-9AA1-DC0C06686103}" type="slidenum">
              <a:rPr lang="en-US" smtClean="0"/>
              <a:pPr>
                <a:defRPr/>
              </a:pPr>
              <a:t>18</a:t>
            </a:fld>
            <a:endParaRPr lang="en-US" dirty="0"/>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199209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a:t>Effects of Changing the Size of the Tax</a:t>
            </a:r>
          </a:p>
        </p:txBody>
      </p:sp>
      <p:sp>
        <p:nvSpPr>
          <p:cNvPr id="3" name="Content Placeholder 2"/>
          <p:cNvSpPr>
            <a:spLocks noGrp="1"/>
          </p:cNvSpPr>
          <p:nvPr>
            <p:ph idx="1"/>
          </p:nvPr>
        </p:nvSpPr>
        <p:spPr/>
        <p:txBody>
          <a:bodyPr/>
          <a:lstStyle/>
          <a:p>
            <a:r>
              <a:rPr lang="en-US" altLang="en-US" dirty="0"/>
              <a:t>As the tax increases</a:t>
            </a:r>
          </a:p>
          <a:p>
            <a:pPr lvl="1"/>
            <a:r>
              <a:rPr lang="en-US" altLang="en-US" dirty="0"/>
              <a:t>Deadweight loss increases</a:t>
            </a:r>
          </a:p>
          <a:p>
            <a:pPr lvl="2"/>
            <a:r>
              <a:rPr lang="en-US" altLang="en-US" dirty="0"/>
              <a:t>Even more rapidly than the size of the tax</a:t>
            </a:r>
          </a:p>
          <a:p>
            <a:pPr lvl="1"/>
            <a:r>
              <a:rPr lang="en-US" altLang="en-US" dirty="0"/>
              <a:t>Tax revenue</a:t>
            </a:r>
          </a:p>
          <a:p>
            <a:pPr lvl="2"/>
            <a:r>
              <a:rPr lang="en-US" altLang="en-US" dirty="0"/>
              <a:t>Increases initially</a:t>
            </a:r>
          </a:p>
          <a:p>
            <a:pPr lvl="2"/>
            <a:r>
              <a:rPr lang="en-US" altLang="en-US" dirty="0"/>
              <a:t>Then decreases </a:t>
            </a:r>
          </a:p>
          <a:p>
            <a:pPr lvl="2"/>
            <a:r>
              <a:rPr lang="en-US" altLang="en-US" dirty="0"/>
              <a:t>The higher tax: drastically reduces the size of the market</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19</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195911374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367338" y="2443163"/>
            <a:ext cx="557212" cy="3557587"/>
            <a:chOff x="3381" y="1539"/>
            <a:chExt cx="351" cy="2241"/>
          </a:xfrm>
        </p:grpSpPr>
        <p:sp>
          <p:nvSpPr>
            <p:cNvPr id="33833" name="Line 3"/>
            <p:cNvSpPr>
              <a:spLocks noChangeShapeType="1"/>
            </p:cNvSpPr>
            <p:nvPr/>
          </p:nvSpPr>
          <p:spPr bwMode="auto">
            <a:xfrm>
              <a:off x="3553" y="1539"/>
              <a:ext cx="0" cy="1961"/>
            </a:xfrm>
            <a:prstGeom prst="line">
              <a:avLst/>
            </a:prstGeom>
            <a:noFill/>
            <a:ln w="9525">
              <a:solidFill>
                <a:schemeClr val="tx1"/>
              </a:solidFill>
              <a:prstDash val="dash"/>
              <a:round/>
              <a:headEnd/>
              <a:tailEnd/>
            </a:ln>
          </p:spPr>
          <p:txBody>
            <a:bodyPr/>
            <a:lstStyle/>
            <a:p>
              <a:endParaRPr lang="en-US">
                <a:latin typeface="Arial"/>
                <a:cs typeface="Arial"/>
              </a:endParaRPr>
            </a:p>
          </p:txBody>
        </p:sp>
        <p:sp>
          <p:nvSpPr>
            <p:cNvPr id="33834" name="Text Box 4"/>
            <p:cNvSpPr txBox="1">
              <a:spLocks noChangeArrowheads="1"/>
            </p:cNvSpPr>
            <p:nvPr/>
          </p:nvSpPr>
          <p:spPr bwMode="auto">
            <a:xfrm>
              <a:off x="3381" y="3501"/>
              <a:ext cx="351"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Q</a:t>
              </a:r>
              <a:r>
                <a:rPr lang="en-US" sz="2300" b="0" baseline="-25000">
                  <a:latin typeface="Arial"/>
                  <a:cs typeface="Arial"/>
                </a:rPr>
                <a:t>2</a:t>
              </a:r>
            </a:p>
          </p:txBody>
        </p:sp>
      </p:grpSp>
      <p:grpSp>
        <p:nvGrpSpPr>
          <p:cNvPr id="3" name="Group 5"/>
          <p:cNvGrpSpPr>
            <a:grpSpLocks/>
          </p:cNvGrpSpPr>
          <p:nvPr/>
        </p:nvGrpSpPr>
        <p:grpSpPr bwMode="auto">
          <a:xfrm>
            <a:off x="6045200" y="2911475"/>
            <a:ext cx="557213" cy="3082925"/>
            <a:chOff x="3808" y="1834"/>
            <a:chExt cx="351" cy="1942"/>
          </a:xfrm>
        </p:grpSpPr>
        <p:sp>
          <p:nvSpPr>
            <p:cNvPr id="33831" name="Text Box 6"/>
            <p:cNvSpPr txBox="1">
              <a:spLocks noChangeArrowheads="1"/>
            </p:cNvSpPr>
            <p:nvPr/>
          </p:nvSpPr>
          <p:spPr bwMode="auto">
            <a:xfrm>
              <a:off x="3808" y="3497"/>
              <a:ext cx="351"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Q</a:t>
              </a:r>
              <a:r>
                <a:rPr lang="en-US" sz="2300" b="0" baseline="-25000">
                  <a:latin typeface="Arial"/>
                  <a:cs typeface="Arial"/>
                </a:rPr>
                <a:t>1</a:t>
              </a:r>
            </a:p>
          </p:txBody>
        </p:sp>
        <p:sp>
          <p:nvSpPr>
            <p:cNvPr id="33832" name="Line 7"/>
            <p:cNvSpPr>
              <a:spLocks noChangeShapeType="1"/>
            </p:cNvSpPr>
            <p:nvPr/>
          </p:nvSpPr>
          <p:spPr bwMode="auto">
            <a:xfrm>
              <a:off x="3989" y="1834"/>
              <a:ext cx="0" cy="1665"/>
            </a:xfrm>
            <a:prstGeom prst="line">
              <a:avLst/>
            </a:prstGeom>
            <a:noFill/>
            <a:ln w="9525">
              <a:solidFill>
                <a:schemeClr val="tx1"/>
              </a:solidFill>
              <a:prstDash val="dash"/>
              <a:round/>
              <a:headEnd/>
              <a:tailEnd/>
            </a:ln>
          </p:spPr>
          <p:txBody>
            <a:bodyPr/>
            <a:lstStyle/>
            <a:p>
              <a:endParaRPr lang="en-US">
                <a:latin typeface="Arial"/>
                <a:cs typeface="Arial"/>
              </a:endParaRPr>
            </a:p>
          </p:txBody>
        </p:sp>
      </p:grpSp>
      <p:sp>
        <p:nvSpPr>
          <p:cNvPr id="33798" name="Rectangle 8"/>
          <p:cNvSpPr>
            <a:spLocks noGrp="1" noChangeArrowheads="1"/>
          </p:cNvSpPr>
          <p:nvPr>
            <p:ph type="title"/>
          </p:nvPr>
        </p:nvSpPr>
        <p:spPr/>
        <p:txBody>
          <a:bodyPr/>
          <a:lstStyle/>
          <a:p>
            <a:pPr eaLnBrk="1" hangingPunct="1"/>
            <a:r>
              <a:rPr lang="en-US" sz="3200" dirty="0"/>
              <a:t>DWL and the Size of the Tax</a:t>
            </a:r>
          </a:p>
        </p:txBody>
      </p:sp>
      <p:sp>
        <p:nvSpPr>
          <p:cNvPr id="13" name="Text Placeholder 12"/>
          <p:cNvSpPr>
            <a:spLocks noGrp="1"/>
          </p:cNvSpPr>
          <p:nvPr>
            <p:ph type="body" sz="quarter" idx="12"/>
          </p:nvPr>
        </p:nvSpPr>
        <p:spPr>
          <a:xfrm>
            <a:off x="304800" y="1499980"/>
            <a:ext cx="3365500" cy="4288730"/>
          </a:xfrm>
        </p:spPr>
        <p:txBody>
          <a:bodyPr/>
          <a:lstStyle/>
          <a:p>
            <a:r>
              <a:rPr lang="en-US" sz="2800" dirty="0">
                <a:cs typeface="Arial"/>
              </a:rPr>
              <a:t>Initially, the tax is </a:t>
            </a:r>
            <a:r>
              <a:rPr lang="en-US" sz="2800" i="1" dirty="0">
                <a:cs typeface="Arial"/>
              </a:rPr>
              <a:t>T</a:t>
            </a:r>
            <a:r>
              <a:rPr lang="en-US" sz="2800" dirty="0">
                <a:cs typeface="Arial"/>
              </a:rPr>
              <a:t> per unit. </a:t>
            </a:r>
          </a:p>
          <a:p>
            <a:endParaRPr lang="en-US" sz="2800" dirty="0"/>
          </a:p>
          <a:p>
            <a:r>
              <a:rPr lang="en-US" sz="2800" dirty="0">
                <a:cs typeface="Arial"/>
              </a:rPr>
              <a:t>Doubling the tax</a:t>
            </a:r>
          </a:p>
          <a:p>
            <a:endParaRPr lang="en-US" sz="2800" dirty="0">
              <a:cs typeface="Arial"/>
            </a:endParaRPr>
          </a:p>
          <a:p>
            <a:r>
              <a:rPr lang="en-US" sz="2800" dirty="0">
                <a:cs typeface="Arial"/>
              </a:rPr>
              <a:t>causes the DWL to more than double.</a:t>
            </a:r>
          </a:p>
          <a:p>
            <a:endParaRPr lang="en-US" sz="2800" dirty="0">
              <a:cs typeface="Arial"/>
            </a:endParaRPr>
          </a:p>
          <a:p>
            <a:endParaRPr lang="en-US" sz="2800" dirty="0"/>
          </a:p>
        </p:txBody>
      </p:sp>
      <p:grpSp>
        <p:nvGrpSpPr>
          <p:cNvPr id="4" name="Group 9"/>
          <p:cNvGrpSpPr>
            <a:grpSpLocks/>
          </p:cNvGrpSpPr>
          <p:nvPr/>
        </p:nvGrpSpPr>
        <p:grpSpPr bwMode="auto">
          <a:xfrm>
            <a:off x="4068763" y="1108075"/>
            <a:ext cx="4305300" cy="4659313"/>
            <a:chOff x="2563" y="698"/>
            <a:chExt cx="2712" cy="2935"/>
          </a:xfrm>
        </p:grpSpPr>
        <p:grpSp>
          <p:nvGrpSpPr>
            <p:cNvPr id="5" name="Group 10"/>
            <p:cNvGrpSpPr>
              <a:grpSpLocks/>
            </p:cNvGrpSpPr>
            <p:nvPr/>
          </p:nvGrpSpPr>
          <p:grpSpPr bwMode="auto">
            <a:xfrm>
              <a:off x="2563" y="698"/>
              <a:ext cx="2712" cy="2935"/>
              <a:chOff x="2305" y="942"/>
              <a:chExt cx="2712" cy="2675"/>
            </a:xfrm>
          </p:grpSpPr>
          <p:grpSp>
            <p:nvGrpSpPr>
              <p:cNvPr id="6" name="Group 11"/>
              <p:cNvGrpSpPr>
                <a:grpSpLocks/>
              </p:cNvGrpSpPr>
              <p:nvPr/>
            </p:nvGrpSpPr>
            <p:grpSpPr bwMode="auto">
              <a:xfrm>
                <a:off x="2424" y="1167"/>
                <a:ext cx="2382" cy="2331"/>
                <a:chOff x="2424" y="1167"/>
                <a:chExt cx="2400" cy="2079"/>
              </a:xfrm>
            </p:grpSpPr>
            <p:sp>
              <p:nvSpPr>
                <p:cNvPr id="33829" name="Line 12"/>
                <p:cNvSpPr>
                  <a:spLocks noChangeShapeType="1"/>
                </p:cNvSpPr>
                <p:nvPr/>
              </p:nvSpPr>
              <p:spPr bwMode="auto">
                <a:xfrm>
                  <a:off x="2424" y="1167"/>
                  <a:ext cx="0" cy="2079"/>
                </a:xfrm>
                <a:prstGeom prst="line">
                  <a:avLst/>
                </a:prstGeom>
                <a:noFill/>
                <a:ln w="9525">
                  <a:solidFill>
                    <a:schemeClr val="tx1"/>
                  </a:solidFill>
                  <a:round/>
                  <a:headEnd/>
                  <a:tailEnd/>
                </a:ln>
              </p:spPr>
              <p:txBody>
                <a:bodyPr/>
                <a:lstStyle/>
                <a:p>
                  <a:endParaRPr lang="en-US">
                    <a:latin typeface="Arial"/>
                    <a:cs typeface="Arial"/>
                  </a:endParaRPr>
                </a:p>
              </p:txBody>
            </p:sp>
            <p:sp>
              <p:nvSpPr>
                <p:cNvPr id="33830" name="Line 13"/>
                <p:cNvSpPr>
                  <a:spLocks noChangeShapeType="1"/>
                </p:cNvSpPr>
                <p:nvPr/>
              </p:nvSpPr>
              <p:spPr bwMode="auto">
                <a:xfrm>
                  <a:off x="2424" y="3246"/>
                  <a:ext cx="240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33827" name="Text Box 14"/>
              <p:cNvSpPr txBox="1">
                <a:spLocks noChangeArrowheads="1"/>
              </p:cNvSpPr>
              <p:nvPr/>
            </p:nvSpPr>
            <p:spPr bwMode="auto">
              <a:xfrm>
                <a:off x="2305" y="942"/>
                <a:ext cx="233" cy="254"/>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P</a:t>
                </a:r>
              </a:p>
            </p:txBody>
          </p:sp>
          <p:sp>
            <p:nvSpPr>
              <p:cNvPr id="33828" name="Text Box 15"/>
              <p:cNvSpPr txBox="1">
                <a:spLocks noChangeArrowheads="1"/>
              </p:cNvSpPr>
              <p:nvPr/>
            </p:nvSpPr>
            <p:spPr bwMode="auto">
              <a:xfrm>
                <a:off x="4784" y="3363"/>
                <a:ext cx="233" cy="254"/>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Q</a:t>
                </a:r>
              </a:p>
            </p:txBody>
          </p:sp>
        </p:grpSp>
        <p:grpSp>
          <p:nvGrpSpPr>
            <p:cNvPr id="7" name="Group 16"/>
            <p:cNvGrpSpPr>
              <a:grpSpLocks/>
            </p:cNvGrpSpPr>
            <p:nvPr/>
          </p:nvGrpSpPr>
          <p:grpSpPr bwMode="auto">
            <a:xfrm>
              <a:off x="2816" y="1025"/>
              <a:ext cx="2363" cy="1682"/>
              <a:chOff x="2816" y="1025"/>
              <a:chExt cx="2363" cy="1682"/>
            </a:xfrm>
          </p:grpSpPr>
          <p:sp>
            <p:nvSpPr>
              <p:cNvPr id="33824" name="Text Box 17"/>
              <p:cNvSpPr txBox="1">
                <a:spLocks noChangeArrowheads="1"/>
              </p:cNvSpPr>
              <p:nvPr/>
            </p:nvSpPr>
            <p:spPr bwMode="auto">
              <a:xfrm>
                <a:off x="4946" y="2428"/>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D</a:t>
                </a:r>
              </a:p>
            </p:txBody>
          </p:sp>
          <p:sp>
            <p:nvSpPr>
              <p:cNvPr id="33825" name="Line 18"/>
              <p:cNvSpPr>
                <a:spLocks noChangeShapeType="1"/>
              </p:cNvSpPr>
              <p:nvPr/>
            </p:nvSpPr>
            <p:spPr bwMode="auto">
              <a:xfrm>
                <a:off x="2816" y="1025"/>
                <a:ext cx="2173" cy="1500"/>
              </a:xfrm>
              <a:prstGeom prst="line">
                <a:avLst/>
              </a:prstGeom>
              <a:noFill/>
              <a:ln w="28575">
                <a:solidFill>
                  <a:srgbClr val="336699"/>
                </a:solidFill>
                <a:round/>
                <a:headEnd/>
                <a:tailEnd/>
              </a:ln>
            </p:spPr>
            <p:txBody>
              <a:bodyPr/>
              <a:lstStyle/>
              <a:p>
                <a:endParaRPr lang="en-US">
                  <a:latin typeface="Arial"/>
                  <a:cs typeface="Arial"/>
                </a:endParaRPr>
              </a:p>
            </p:txBody>
          </p:sp>
        </p:grpSp>
        <p:grpSp>
          <p:nvGrpSpPr>
            <p:cNvPr id="8" name="Group 19"/>
            <p:cNvGrpSpPr>
              <a:grpSpLocks/>
            </p:cNvGrpSpPr>
            <p:nvPr/>
          </p:nvGrpSpPr>
          <p:grpSpPr bwMode="auto">
            <a:xfrm>
              <a:off x="2766" y="1538"/>
              <a:ext cx="2402" cy="1893"/>
              <a:chOff x="2766" y="1538"/>
              <a:chExt cx="2402" cy="1893"/>
            </a:xfrm>
          </p:grpSpPr>
          <p:sp>
            <p:nvSpPr>
              <p:cNvPr id="33822" name="Text Box 20"/>
              <p:cNvSpPr txBox="1">
                <a:spLocks noChangeArrowheads="1"/>
              </p:cNvSpPr>
              <p:nvPr/>
            </p:nvSpPr>
            <p:spPr bwMode="auto">
              <a:xfrm>
                <a:off x="4935" y="1538"/>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S</a:t>
                </a:r>
              </a:p>
            </p:txBody>
          </p:sp>
          <p:sp>
            <p:nvSpPr>
              <p:cNvPr id="33823" name="Line 21"/>
              <p:cNvSpPr>
                <a:spLocks noChangeShapeType="1"/>
              </p:cNvSpPr>
              <p:nvPr/>
            </p:nvSpPr>
            <p:spPr bwMode="auto">
              <a:xfrm flipV="1">
                <a:off x="2766" y="1732"/>
                <a:ext cx="2198" cy="1699"/>
              </a:xfrm>
              <a:prstGeom prst="line">
                <a:avLst/>
              </a:prstGeom>
              <a:noFill/>
              <a:ln w="28575">
                <a:solidFill>
                  <a:srgbClr val="336699"/>
                </a:solidFill>
                <a:round/>
                <a:headEnd/>
                <a:tailEnd/>
              </a:ln>
            </p:spPr>
            <p:txBody>
              <a:bodyPr/>
              <a:lstStyle/>
              <a:p>
                <a:endParaRPr lang="en-US">
                  <a:latin typeface="Arial"/>
                  <a:cs typeface="Arial"/>
                </a:endParaRPr>
              </a:p>
            </p:txBody>
          </p:sp>
        </p:grpSp>
      </p:grpSp>
      <p:sp>
        <p:nvSpPr>
          <p:cNvPr id="98328" name="Line 24"/>
          <p:cNvSpPr>
            <a:spLocks noChangeShapeType="1"/>
          </p:cNvSpPr>
          <p:nvPr/>
        </p:nvSpPr>
        <p:spPr bwMode="auto">
          <a:xfrm flipH="1" flipV="1">
            <a:off x="6332538" y="2917825"/>
            <a:ext cx="1587" cy="1023938"/>
          </a:xfrm>
          <a:prstGeom prst="line">
            <a:avLst/>
          </a:prstGeom>
          <a:noFill/>
          <a:ln w="19050">
            <a:solidFill>
              <a:srgbClr val="CC0000"/>
            </a:solidFill>
            <a:round/>
            <a:headEnd/>
            <a:tailEnd/>
          </a:ln>
        </p:spPr>
        <p:txBody>
          <a:bodyPr/>
          <a:lstStyle/>
          <a:p>
            <a:endParaRPr lang="en-US">
              <a:latin typeface="Arial"/>
              <a:cs typeface="Arial"/>
            </a:endParaRPr>
          </a:p>
        </p:txBody>
      </p:sp>
      <p:sp>
        <p:nvSpPr>
          <p:cNvPr id="98329" name="Line 25"/>
          <p:cNvSpPr>
            <a:spLocks noChangeShapeType="1"/>
          </p:cNvSpPr>
          <p:nvPr/>
        </p:nvSpPr>
        <p:spPr bwMode="auto">
          <a:xfrm flipV="1">
            <a:off x="5638800" y="2436813"/>
            <a:ext cx="1588" cy="2039937"/>
          </a:xfrm>
          <a:prstGeom prst="line">
            <a:avLst/>
          </a:prstGeom>
          <a:noFill/>
          <a:ln w="19050">
            <a:solidFill>
              <a:srgbClr val="CC0000"/>
            </a:solidFill>
            <a:round/>
            <a:headEnd/>
            <a:tailEnd/>
          </a:ln>
        </p:spPr>
        <p:txBody>
          <a:bodyPr/>
          <a:lstStyle/>
          <a:p>
            <a:endParaRPr lang="en-US">
              <a:latin typeface="Arial"/>
              <a:cs typeface="Arial"/>
            </a:endParaRPr>
          </a:p>
        </p:txBody>
      </p:sp>
      <p:grpSp>
        <p:nvGrpSpPr>
          <p:cNvPr id="9" name="Group 26"/>
          <p:cNvGrpSpPr>
            <a:grpSpLocks/>
          </p:cNvGrpSpPr>
          <p:nvPr/>
        </p:nvGrpSpPr>
        <p:grpSpPr bwMode="auto">
          <a:xfrm>
            <a:off x="4832350" y="2441575"/>
            <a:ext cx="736600" cy="2020888"/>
            <a:chOff x="3044" y="1538"/>
            <a:chExt cx="464" cy="1273"/>
          </a:xfrm>
        </p:grpSpPr>
        <p:sp>
          <p:nvSpPr>
            <p:cNvPr id="33817" name="AutoShape 27"/>
            <p:cNvSpPr>
              <a:spLocks/>
            </p:cNvSpPr>
            <p:nvPr/>
          </p:nvSpPr>
          <p:spPr bwMode="auto">
            <a:xfrm>
              <a:off x="3379" y="1538"/>
              <a:ext cx="129" cy="1273"/>
            </a:xfrm>
            <a:prstGeom prst="leftBrace">
              <a:avLst>
                <a:gd name="adj1" fmla="val 82235"/>
                <a:gd name="adj2" fmla="val 47602"/>
              </a:avLst>
            </a:prstGeom>
            <a:noFill/>
            <a:ln w="12700">
              <a:solidFill>
                <a:schemeClr val="tx1"/>
              </a:solidFill>
              <a:round/>
              <a:headEnd/>
              <a:tailEnd/>
            </a:ln>
          </p:spPr>
          <p:txBody>
            <a:bodyPr wrap="none" anchor="ctr"/>
            <a:lstStyle/>
            <a:p>
              <a:endParaRPr lang="en-US" b="0">
                <a:latin typeface="Arial"/>
                <a:cs typeface="Arial"/>
              </a:endParaRPr>
            </a:p>
          </p:txBody>
        </p:sp>
        <p:sp>
          <p:nvSpPr>
            <p:cNvPr id="33818" name="Text Box 28"/>
            <p:cNvSpPr txBox="1">
              <a:spLocks noChangeArrowheads="1"/>
            </p:cNvSpPr>
            <p:nvPr/>
          </p:nvSpPr>
          <p:spPr bwMode="auto">
            <a:xfrm>
              <a:off x="3044" y="2000"/>
              <a:ext cx="368" cy="288"/>
            </a:xfrm>
            <a:prstGeom prst="rect">
              <a:avLst/>
            </a:prstGeom>
            <a:noFill/>
            <a:ln w="9525">
              <a:noFill/>
              <a:miter lim="800000"/>
              <a:headEnd/>
              <a:tailEnd/>
            </a:ln>
          </p:spPr>
          <p:txBody>
            <a:bodyPr>
              <a:spAutoFit/>
            </a:bodyPr>
            <a:lstStyle/>
            <a:p>
              <a:pPr algn="ctr">
                <a:spcBef>
                  <a:spcPct val="50000"/>
                </a:spcBef>
              </a:pPr>
              <a:r>
                <a:rPr lang="en-US" sz="2400" b="0" dirty="0">
                  <a:latin typeface="Arial"/>
                  <a:cs typeface="Arial"/>
                </a:rPr>
                <a:t>2</a:t>
              </a:r>
              <a:r>
                <a:rPr lang="en-US" sz="2400" i="1" dirty="0">
                  <a:latin typeface="Arial"/>
                  <a:cs typeface="Arial"/>
                </a:rPr>
                <a:t>T</a:t>
              </a:r>
            </a:p>
          </p:txBody>
        </p:sp>
      </p:grpSp>
      <p:grpSp>
        <p:nvGrpSpPr>
          <p:cNvPr id="10" name="Group 29"/>
          <p:cNvGrpSpPr>
            <a:grpSpLocks/>
          </p:cNvGrpSpPr>
          <p:nvPr/>
        </p:nvGrpSpPr>
        <p:grpSpPr bwMode="auto">
          <a:xfrm>
            <a:off x="5673725" y="2914650"/>
            <a:ext cx="595313" cy="1022350"/>
            <a:chOff x="3574" y="1836"/>
            <a:chExt cx="375" cy="644"/>
          </a:xfrm>
        </p:grpSpPr>
        <p:sp>
          <p:nvSpPr>
            <p:cNvPr id="33815" name="AutoShape 30"/>
            <p:cNvSpPr>
              <a:spLocks/>
            </p:cNvSpPr>
            <p:nvPr/>
          </p:nvSpPr>
          <p:spPr bwMode="auto">
            <a:xfrm>
              <a:off x="3820" y="1836"/>
              <a:ext cx="129" cy="644"/>
            </a:xfrm>
            <a:prstGeom prst="leftBrace">
              <a:avLst>
                <a:gd name="adj1" fmla="val 41602"/>
                <a:gd name="adj2" fmla="val 47514"/>
              </a:avLst>
            </a:prstGeom>
            <a:noFill/>
            <a:ln w="12700">
              <a:solidFill>
                <a:schemeClr val="tx1"/>
              </a:solidFill>
              <a:round/>
              <a:headEnd/>
              <a:tailEnd/>
            </a:ln>
          </p:spPr>
          <p:txBody>
            <a:bodyPr wrap="none" anchor="ctr"/>
            <a:lstStyle/>
            <a:p>
              <a:endParaRPr lang="en-US" b="0">
                <a:latin typeface="Arial"/>
                <a:cs typeface="Arial"/>
              </a:endParaRPr>
            </a:p>
          </p:txBody>
        </p:sp>
        <p:sp>
          <p:nvSpPr>
            <p:cNvPr id="33816" name="Text Box 31"/>
            <p:cNvSpPr txBox="1">
              <a:spLocks noChangeArrowheads="1"/>
            </p:cNvSpPr>
            <p:nvPr/>
          </p:nvSpPr>
          <p:spPr bwMode="auto">
            <a:xfrm>
              <a:off x="3574" y="1996"/>
              <a:ext cx="280" cy="288"/>
            </a:xfrm>
            <a:prstGeom prst="rect">
              <a:avLst/>
            </a:prstGeom>
            <a:noFill/>
            <a:ln w="9525">
              <a:noFill/>
              <a:miter lim="800000"/>
              <a:headEnd/>
              <a:tailEnd/>
            </a:ln>
          </p:spPr>
          <p:txBody>
            <a:bodyPr>
              <a:spAutoFit/>
            </a:bodyPr>
            <a:lstStyle/>
            <a:p>
              <a:pPr algn="ctr">
                <a:spcBef>
                  <a:spcPct val="50000"/>
                </a:spcBef>
              </a:pPr>
              <a:r>
                <a:rPr lang="en-US" sz="2400" i="1">
                  <a:latin typeface="Arial"/>
                  <a:cs typeface="Arial"/>
                </a:rPr>
                <a:t>T</a:t>
              </a:r>
            </a:p>
          </p:txBody>
        </p:sp>
      </p:grpSp>
      <p:sp>
        <p:nvSpPr>
          <p:cNvPr id="98336" name="AutoShape 32"/>
          <p:cNvSpPr>
            <a:spLocks noChangeArrowheads="1"/>
          </p:cNvSpPr>
          <p:nvPr/>
        </p:nvSpPr>
        <p:spPr bwMode="auto">
          <a:xfrm rot="5400000">
            <a:off x="6217444" y="3118644"/>
            <a:ext cx="908050" cy="620712"/>
          </a:xfrm>
          <a:prstGeom prst="triangle">
            <a:avLst>
              <a:gd name="adj" fmla="val 47500"/>
            </a:avLst>
          </a:prstGeom>
          <a:solidFill>
            <a:srgbClr val="FFFF99"/>
          </a:solidFill>
          <a:ln w="38100">
            <a:solidFill>
              <a:srgbClr val="FFFF00"/>
            </a:solidFill>
            <a:miter lim="800000"/>
            <a:headEnd/>
            <a:tailEnd/>
          </a:ln>
        </p:spPr>
        <p:txBody>
          <a:bodyPr wrap="none" anchor="ctr"/>
          <a:lstStyle/>
          <a:p>
            <a:endParaRPr lang="en-US" b="0">
              <a:latin typeface="Arial"/>
              <a:cs typeface="Arial"/>
            </a:endParaRPr>
          </a:p>
        </p:txBody>
      </p:sp>
      <p:sp>
        <p:nvSpPr>
          <p:cNvPr id="98337" name="AutoShape 33"/>
          <p:cNvSpPr>
            <a:spLocks noChangeArrowheads="1"/>
          </p:cNvSpPr>
          <p:nvPr/>
        </p:nvSpPr>
        <p:spPr bwMode="auto">
          <a:xfrm rot="5400000">
            <a:off x="5357019" y="2796381"/>
            <a:ext cx="1931988" cy="1311275"/>
          </a:xfrm>
          <a:prstGeom prst="triangle">
            <a:avLst>
              <a:gd name="adj" fmla="val 47315"/>
            </a:avLst>
          </a:prstGeom>
          <a:solidFill>
            <a:srgbClr val="FF0066">
              <a:alpha val="25098"/>
            </a:srgbClr>
          </a:solidFill>
          <a:ln w="76200">
            <a:solidFill>
              <a:srgbClr val="FF0066"/>
            </a:solidFill>
            <a:miter lim="800000"/>
            <a:headEnd/>
            <a:tailEnd/>
          </a:ln>
        </p:spPr>
        <p:txBody>
          <a:bodyPr wrap="none" anchor="ctr"/>
          <a:lstStyle/>
          <a:p>
            <a:endParaRPr lang="en-US" b="0">
              <a:latin typeface="Arial"/>
              <a:cs typeface="Arial"/>
            </a:endParaRPr>
          </a:p>
        </p:txBody>
      </p:sp>
      <p:grpSp>
        <p:nvGrpSpPr>
          <p:cNvPr id="11" name="Group 35"/>
          <p:cNvGrpSpPr>
            <a:grpSpLocks/>
          </p:cNvGrpSpPr>
          <p:nvPr/>
        </p:nvGrpSpPr>
        <p:grpSpPr bwMode="auto">
          <a:xfrm>
            <a:off x="6589713" y="3446463"/>
            <a:ext cx="1050925" cy="1533525"/>
            <a:chOff x="4158" y="2192"/>
            <a:chExt cx="662" cy="966"/>
          </a:xfrm>
        </p:grpSpPr>
        <p:sp>
          <p:nvSpPr>
            <p:cNvPr id="33813" name="Text Box 36"/>
            <p:cNvSpPr txBox="1">
              <a:spLocks noChangeArrowheads="1"/>
            </p:cNvSpPr>
            <p:nvPr/>
          </p:nvSpPr>
          <p:spPr bwMode="auto">
            <a:xfrm>
              <a:off x="4166" y="2620"/>
              <a:ext cx="654" cy="538"/>
            </a:xfrm>
            <a:prstGeom prst="rect">
              <a:avLst/>
            </a:prstGeom>
            <a:solidFill>
              <a:srgbClr val="FFFF99"/>
            </a:solidFill>
            <a:ln w="9525">
              <a:noFill/>
              <a:miter lim="800000"/>
              <a:headEnd/>
              <a:tailEnd/>
            </a:ln>
          </p:spPr>
          <p:txBody>
            <a:bodyPr>
              <a:spAutoFit/>
            </a:bodyPr>
            <a:lstStyle/>
            <a:p>
              <a:pPr algn="ctr">
                <a:spcBef>
                  <a:spcPct val="50000"/>
                </a:spcBef>
              </a:pPr>
              <a:r>
                <a:rPr lang="en-US" sz="2500" b="0">
                  <a:latin typeface="Arial"/>
                  <a:cs typeface="Arial"/>
                </a:rPr>
                <a:t>initial DWL</a:t>
              </a:r>
            </a:p>
          </p:txBody>
        </p:sp>
        <p:sp>
          <p:nvSpPr>
            <p:cNvPr id="33814" name="Line 37"/>
            <p:cNvSpPr>
              <a:spLocks noChangeShapeType="1"/>
            </p:cNvSpPr>
            <p:nvPr/>
          </p:nvSpPr>
          <p:spPr bwMode="auto">
            <a:xfrm flipH="1" flipV="1">
              <a:off x="4158" y="2192"/>
              <a:ext cx="302" cy="435"/>
            </a:xfrm>
            <a:prstGeom prst="line">
              <a:avLst/>
            </a:prstGeom>
            <a:noFill/>
            <a:ln w="9525">
              <a:solidFill>
                <a:schemeClr val="tx1"/>
              </a:solidFill>
              <a:round/>
              <a:headEnd/>
              <a:tailEnd/>
            </a:ln>
          </p:spPr>
          <p:txBody>
            <a:bodyPr/>
            <a:lstStyle/>
            <a:p>
              <a:endParaRPr lang="en-US">
                <a:latin typeface="Arial"/>
                <a:cs typeface="Arial"/>
              </a:endParaRPr>
            </a:p>
          </p:txBody>
        </p:sp>
      </p:grpSp>
      <p:grpSp>
        <p:nvGrpSpPr>
          <p:cNvPr id="12" name="Group 38"/>
          <p:cNvGrpSpPr>
            <a:grpSpLocks/>
          </p:cNvGrpSpPr>
          <p:nvPr/>
        </p:nvGrpSpPr>
        <p:grpSpPr bwMode="auto">
          <a:xfrm>
            <a:off x="5976938" y="1506538"/>
            <a:ext cx="1038225" cy="1649412"/>
            <a:chOff x="3765" y="949"/>
            <a:chExt cx="654" cy="1039"/>
          </a:xfrm>
        </p:grpSpPr>
        <p:sp>
          <p:nvSpPr>
            <p:cNvPr id="33811" name="Text Box 39"/>
            <p:cNvSpPr txBox="1">
              <a:spLocks noChangeArrowheads="1"/>
            </p:cNvSpPr>
            <p:nvPr/>
          </p:nvSpPr>
          <p:spPr bwMode="auto">
            <a:xfrm>
              <a:off x="3815" y="949"/>
              <a:ext cx="604" cy="538"/>
            </a:xfrm>
            <a:prstGeom prst="rect">
              <a:avLst/>
            </a:prstGeom>
            <a:solidFill>
              <a:srgbClr val="FF99CC"/>
            </a:solidFill>
            <a:ln w="9525">
              <a:noFill/>
              <a:miter lim="800000"/>
              <a:headEnd/>
              <a:tailEnd/>
            </a:ln>
          </p:spPr>
          <p:txBody>
            <a:bodyPr>
              <a:spAutoFit/>
            </a:bodyPr>
            <a:lstStyle/>
            <a:p>
              <a:pPr algn="ctr">
                <a:spcBef>
                  <a:spcPct val="50000"/>
                </a:spcBef>
              </a:pPr>
              <a:r>
                <a:rPr lang="en-US" sz="2500" b="0" dirty="0">
                  <a:latin typeface="Arial"/>
                  <a:cs typeface="Arial"/>
                </a:rPr>
                <a:t>new DWL</a:t>
              </a:r>
            </a:p>
          </p:txBody>
        </p:sp>
        <p:sp>
          <p:nvSpPr>
            <p:cNvPr id="33812" name="Line 40"/>
            <p:cNvSpPr>
              <a:spLocks noChangeShapeType="1"/>
            </p:cNvSpPr>
            <p:nvPr/>
          </p:nvSpPr>
          <p:spPr bwMode="auto">
            <a:xfrm flipV="1">
              <a:off x="3765" y="1482"/>
              <a:ext cx="337" cy="506"/>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14" name="Footer Placeholder 13"/>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5" name="Slide Number Placeholder 14"/>
          <p:cNvSpPr>
            <a:spLocks noGrp="1"/>
          </p:cNvSpPr>
          <p:nvPr>
            <p:ph type="sldNum" sz="quarter" idx="13"/>
          </p:nvPr>
        </p:nvSpPr>
        <p:spPr/>
        <p:txBody>
          <a:bodyPr/>
          <a:lstStyle/>
          <a:p>
            <a:pPr>
              <a:defRPr/>
            </a:pPr>
            <a:fld id="{2F37425F-5E17-4209-B948-B5CE2119E408}" type="slidenum">
              <a:rPr lang="en-US" smtClean="0"/>
              <a:pPr>
                <a:defRPr/>
              </a:pPr>
              <a:t>20</a:t>
            </a:fld>
            <a:endParaRPr lang="en-US" dirty="0"/>
          </a:p>
        </p:txBody>
      </p:sp>
    </p:spTree>
    <p:extLst>
      <p:ext uri="{BB962C8B-B14F-4D97-AF65-F5344CB8AC3E}">
        <p14:creationId xmlns:p14="http://schemas.microsoft.com/office/powerpoint/2010/main" val="395609437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left)">
                                      <p:cBhvr>
                                        <p:cTn id="7" dur="500"/>
                                        <p:tgtEl>
                                          <p:spTgt spid="13">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98328"/>
                                        </p:tgtEl>
                                        <p:attrNameLst>
                                          <p:attrName>style.visibility</p:attrName>
                                        </p:attrNameLst>
                                      </p:cBhvr>
                                      <p:to>
                                        <p:strVal val="visible"/>
                                      </p:to>
                                    </p:set>
                                    <p:animEffect transition="in" filter="wipe(up)">
                                      <p:cBhvr>
                                        <p:cTn id="11" dur="500"/>
                                        <p:tgtEl>
                                          <p:spTgt spid="98328"/>
                                        </p:tgtEl>
                                      </p:cBhvr>
                                    </p:animEffect>
                                  </p:childTnLst>
                                </p:cTn>
                              </p:par>
                            </p:childTnLst>
                          </p:cTn>
                        </p:par>
                        <p:par>
                          <p:cTn id="12" fill="hold">
                            <p:stCondLst>
                              <p:cond delay="1000"/>
                            </p:stCondLst>
                            <p:childTnLst>
                              <p:par>
                                <p:cTn id="13" presetID="18" presetClass="entr" presetSubtype="12"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strips(downLeft)">
                                      <p:cBhvr>
                                        <p:cTn id="15" dur="500"/>
                                        <p:tgtEl>
                                          <p:spTgt spid="1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8336"/>
                                        </p:tgtEl>
                                        <p:attrNameLst>
                                          <p:attrName>style.visibility</p:attrName>
                                        </p:attrNameLst>
                                      </p:cBhvr>
                                      <p:to>
                                        <p:strVal val="visible"/>
                                      </p:to>
                                    </p:set>
                                    <p:animEffect transition="in" filter="fade">
                                      <p:cBhvr>
                                        <p:cTn id="23" dur="500"/>
                                        <p:tgtEl>
                                          <p:spTgt spid="9833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98329"/>
                                        </p:tgtEl>
                                        <p:attrNameLst>
                                          <p:attrName>style.visibility</p:attrName>
                                        </p:attrNameLst>
                                      </p:cBhvr>
                                      <p:to>
                                        <p:strVal val="visible"/>
                                      </p:to>
                                    </p:set>
                                    <p:animEffect transition="in" filter="wipe(up)">
                                      <p:cBhvr>
                                        <p:cTn id="32" dur="500"/>
                                        <p:tgtEl>
                                          <p:spTgt spid="98329"/>
                                        </p:tgtEl>
                                      </p:cBhvr>
                                    </p:animEffect>
                                  </p:childTnLst>
                                </p:cTn>
                              </p:par>
                            </p:childTnLst>
                          </p:cTn>
                        </p:par>
                        <p:par>
                          <p:cTn id="33" fill="hold">
                            <p:stCondLst>
                              <p:cond delay="500"/>
                            </p:stCondLst>
                            <p:childTnLst>
                              <p:par>
                                <p:cTn id="34" presetID="18" presetClass="entr" presetSubtype="12" fill="hold"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strips(downLeft)">
                                      <p:cBhvr>
                                        <p:cTn id="36" dur="500"/>
                                        <p:tgtEl>
                                          <p:spTgt spid="9"/>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3">
                                            <p:txEl>
                                              <p:pRg st="2" end="2"/>
                                            </p:txEl>
                                          </p:spTgt>
                                        </p:tgtEl>
                                        <p:attrNameLst>
                                          <p:attrName>style.visibility</p:attrName>
                                        </p:attrNameLst>
                                      </p:cBhvr>
                                      <p:to>
                                        <p:strVal val="visible"/>
                                      </p:to>
                                    </p:set>
                                    <p:animEffect transition="in" filter="wipe(left)">
                                      <p:cBhvr>
                                        <p:cTn id="40" dur="500"/>
                                        <p:tgtEl>
                                          <p:spTgt spid="13">
                                            <p:txEl>
                                              <p:pRg st="2" end="2"/>
                                            </p:txEl>
                                          </p:spTgt>
                                        </p:tgtEl>
                                      </p:cBhvr>
                                    </p:animEffect>
                                  </p:childTnLst>
                                </p:cTn>
                              </p:par>
                            </p:childTnLst>
                          </p:cTn>
                        </p:par>
                        <p:par>
                          <p:cTn id="41" fill="hold">
                            <p:stCondLst>
                              <p:cond delay="1500"/>
                            </p:stCondLst>
                            <p:childTnLst>
                              <p:par>
                                <p:cTn id="42" presetID="22" presetClass="entr" presetSubtype="1" fill="hold" nodeType="after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wipe(up)">
                                      <p:cBhvr>
                                        <p:cTn id="44" dur="500"/>
                                        <p:tgtEl>
                                          <p:spTgt spid="2"/>
                                        </p:tgtEl>
                                      </p:cBhvr>
                                    </p:animEffect>
                                  </p:childTnLst>
                                </p:cTn>
                              </p:par>
                            </p:childTnLst>
                          </p:cTn>
                        </p:par>
                        <p:par>
                          <p:cTn id="45" fill="hold">
                            <p:stCondLst>
                              <p:cond delay="2000"/>
                            </p:stCondLst>
                            <p:childTnLst>
                              <p:par>
                                <p:cTn id="46" presetID="22" presetClass="entr" presetSubtype="8" fill="hold" grpId="0" nodeType="afterEffect">
                                  <p:stCondLst>
                                    <p:cond delay="0"/>
                                  </p:stCondLst>
                                  <p:childTnLst>
                                    <p:set>
                                      <p:cBhvr>
                                        <p:cTn id="47" dur="1" fill="hold">
                                          <p:stCondLst>
                                            <p:cond delay="0"/>
                                          </p:stCondLst>
                                        </p:cTn>
                                        <p:tgtEl>
                                          <p:spTgt spid="98337"/>
                                        </p:tgtEl>
                                        <p:attrNameLst>
                                          <p:attrName>style.visibility</p:attrName>
                                        </p:attrNameLst>
                                      </p:cBhvr>
                                      <p:to>
                                        <p:strVal val="visible"/>
                                      </p:to>
                                    </p:set>
                                    <p:animEffect transition="in" filter="wipe(left)">
                                      <p:cBhvr>
                                        <p:cTn id="48" dur="750"/>
                                        <p:tgtEl>
                                          <p:spTgt spid="98337"/>
                                        </p:tgtEl>
                                      </p:cBhvr>
                                    </p:animEffect>
                                  </p:childTnLst>
                                </p:cTn>
                              </p:par>
                              <p:par>
                                <p:cTn id="49" presetID="10" presetClass="entr" presetSubtype="0" fill="hold"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500"/>
                                        <p:tgtEl>
                                          <p:spTgt spid="12"/>
                                        </p:tgtEl>
                                      </p:cBhvr>
                                    </p:animEffect>
                                  </p:childTnLst>
                                </p:cTn>
                              </p:par>
                            </p:childTnLst>
                          </p:cTn>
                        </p:par>
                        <p:par>
                          <p:cTn id="52" fill="hold">
                            <p:stCondLst>
                              <p:cond delay="2750"/>
                            </p:stCondLst>
                            <p:childTnLst>
                              <p:par>
                                <p:cTn id="53" presetID="22" presetClass="entr" presetSubtype="8" fill="hold" grpId="0" nodeType="afterEffect">
                                  <p:stCondLst>
                                    <p:cond delay="0"/>
                                  </p:stCondLst>
                                  <p:childTnLst>
                                    <p:set>
                                      <p:cBhvr>
                                        <p:cTn id="54" dur="1" fill="hold">
                                          <p:stCondLst>
                                            <p:cond delay="0"/>
                                          </p:stCondLst>
                                        </p:cTn>
                                        <p:tgtEl>
                                          <p:spTgt spid="13">
                                            <p:txEl>
                                              <p:pRg st="4" end="4"/>
                                            </p:txEl>
                                          </p:spTgt>
                                        </p:tgtEl>
                                        <p:attrNameLst>
                                          <p:attrName>style.visibility</p:attrName>
                                        </p:attrNameLst>
                                      </p:cBhvr>
                                      <p:to>
                                        <p:strVal val="visible"/>
                                      </p:to>
                                    </p:set>
                                    <p:animEffect transition="in" filter="wipe(left)">
                                      <p:cBhvr>
                                        <p:cTn id="55"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P spid="98328" grpId="0" animBg="1"/>
      <p:bldP spid="98329" grpId="0" animBg="1"/>
      <p:bldP spid="98336" grpId="0" animBg="1"/>
      <p:bldP spid="9833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649788" y="1955800"/>
            <a:ext cx="557212" cy="4038600"/>
            <a:chOff x="2929" y="1232"/>
            <a:chExt cx="351" cy="2544"/>
          </a:xfrm>
        </p:grpSpPr>
        <p:sp>
          <p:nvSpPr>
            <p:cNvPr id="34856" name="Line 3"/>
            <p:cNvSpPr>
              <a:spLocks noChangeShapeType="1"/>
            </p:cNvSpPr>
            <p:nvPr/>
          </p:nvSpPr>
          <p:spPr bwMode="auto">
            <a:xfrm>
              <a:off x="3110" y="1232"/>
              <a:ext cx="0" cy="2268"/>
            </a:xfrm>
            <a:prstGeom prst="line">
              <a:avLst/>
            </a:prstGeom>
            <a:noFill/>
            <a:ln w="9525">
              <a:solidFill>
                <a:schemeClr val="tx1"/>
              </a:solidFill>
              <a:prstDash val="dash"/>
              <a:round/>
              <a:headEnd/>
              <a:tailEnd/>
            </a:ln>
          </p:spPr>
          <p:txBody>
            <a:bodyPr/>
            <a:lstStyle/>
            <a:p>
              <a:endParaRPr lang="en-US">
                <a:latin typeface="Arial"/>
                <a:cs typeface="Arial"/>
              </a:endParaRPr>
            </a:p>
          </p:txBody>
        </p:sp>
        <p:sp>
          <p:nvSpPr>
            <p:cNvPr id="34857" name="Text Box 4"/>
            <p:cNvSpPr txBox="1">
              <a:spLocks noChangeArrowheads="1"/>
            </p:cNvSpPr>
            <p:nvPr/>
          </p:nvSpPr>
          <p:spPr bwMode="auto">
            <a:xfrm>
              <a:off x="2929" y="3497"/>
              <a:ext cx="351"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Q</a:t>
              </a:r>
              <a:r>
                <a:rPr lang="en-US" sz="2300" b="0" baseline="-25000">
                  <a:latin typeface="Arial"/>
                  <a:cs typeface="Arial"/>
                </a:rPr>
                <a:t>3</a:t>
              </a:r>
            </a:p>
          </p:txBody>
        </p:sp>
      </p:grpSp>
      <p:sp>
        <p:nvSpPr>
          <p:cNvPr id="34821" name="Rectangle 5"/>
          <p:cNvSpPr>
            <a:spLocks noGrp="1" noChangeArrowheads="1"/>
          </p:cNvSpPr>
          <p:nvPr>
            <p:ph type="title"/>
          </p:nvPr>
        </p:nvSpPr>
        <p:spPr/>
        <p:txBody>
          <a:bodyPr/>
          <a:lstStyle/>
          <a:p>
            <a:pPr eaLnBrk="1" hangingPunct="1"/>
            <a:r>
              <a:rPr lang="en-US"/>
              <a:t>DWL and the Size of the Tax</a:t>
            </a:r>
          </a:p>
        </p:txBody>
      </p:sp>
      <p:sp>
        <p:nvSpPr>
          <p:cNvPr id="12" name="Text Placeholder 11"/>
          <p:cNvSpPr>
            <a:spLocks noGrp="1"/>
          </p:cNvSpPr>
          <p:nvPr>
            <p:ph type="body" sz="quarter" idx="12"/>
          </p:nvPr>
        </p:nvSpPr>
        <p:spPr>
          <a:xfrm>
            <a:off x="228600" y="1012825"/>
            <a:ext cx="3365500" cy="4826000"/>
          </a:xfrm>
        </p:spPr>
        <p:txBody>
          <a:bodyPr/>
          <a:lstStyle/>
          <a:p>
            <a:r>
              <a:rPr lang="en-US" sz="2800" dirty="0">
                <a:cs typeface="Arial"/>
              </a:rPr>
              <a:t>Initially, the tax is </a:t>
            </a:r>
            <a:r>
              <a:rPr lang="en-US" sz="2800" i="1" dirty="0">
                <a:cs typeface="Arial"/>
              </a:rPr>
              <a:t>T</a:t>
            </a:r>
            <a:r>
              <a:rPr lang="en-US" sz="2800" dirty="0">
                <a:cs typeface="Arial"/>
              </a:rPr>
              <a:t> per unit. </a:t>
            </a:r>
          </a:p>
          <a:p>
            <a:endParaRPr lang="en-US" sz="2800" dirty="0">
              <a:cs typeface="Arial"/>
            </a:endParaRPr>
          </a:p>
          <a:p>
            <a:r>
              <a:rPr lang="en-US" sz="2800" dirty="0">
                <a:cs typeface="Arial"/>
              </a:rPr>
              <a:t>Tripling the tax</a:t>
            </a:r>
          </a:p>
          <a:p>
            <a:endParaRPr lang="en-US" sz="2800" dirty="0">
              <a:cs typeface="Arial"/>
            </a:endParaRPr>
          </a:p>
          <a:p>
            <a:r>
              <a:rPr lang="en-US" sz="2800" dirty="0">
                <a:cs typeface="Arial"/>
              </a:rPr>
              <a:t>causes the DWL to more than triple.</a:t>
            </a:r>
          </a:p>
          <a:p>
            <a:endParaRPr lang="en-US" sz="2800" dirty="0">
              <a:cs typeface="Arial"/>
            </a:endParaRPr>
          </a:p>
          <a:p>
            <a:endParaRPr lang="en-US" sz="2800" dirty="0">
              <a:cs typeface="Arial"/>
            </a:endParaRPr>
          </a:p>
          <a:p>
            <a:endParaRPr lang="en-US" sz="2800" dirty="0">
              <a:cs typeface="Arial"/>
            </a:endParaRPr>
          </a:p>
          <a:p>
            <a:endParaRPr lang="en-US" sz="2800" dirty="0"/>
          </a:p>
        </p:txBody>
      </p:sp>
      <p:grpSp>
        <p:nvGrpSpPr>
          <p:cNvPr id="3" name="Group 6"/>
          <p:cNvGrpSpPr>
            <a:grpSpLocks/>
          </p:cNvGrpSpPr>
          <p:nvPr/>
        </p:nvGrpSpPr>
        <p:grpSpPr bwMode="auto">
          <a:xfrm>
            <a:off x="4068763" y="1108075"/>
            <a:ext cx="4305300" cy="4659313"/>
            <a:chOff x="2563" y="698"/>
            <a:chExt cx="2712" cy="2935"/>
          </a:xfrm>
        </p:grpSpPr>
        <p:grpSp>
          <p:nvGrpSpPr>
            <p:cNvPr id="4" name="Group 7"/>
            <p:cNvGrpSpPr>
              <a:grpSpLocks/>
            </p:cNvGrpSpPr>
            <p:nvPr/>
          </p:nvGrpSpPr>
          <p:grpSpPr bwMode="auto">
            <a:xfrm>
              <a:off x="2563" y="698"/>
              <a:ext cx="2712" cy="2935"/>
              <a:chOff x="2305" y="942"/>
              <a:chExt cx="2712" cy="2675"/>
            </a:xfrm>
          </p:grpSpPr>
          <p:grpSp>
            <p:nvGrpSpPr>
              <p:cNvPr id="5" name="Group 8"/>
              <p:cNvGrpSpPr>
                <a:grpSpLocks/>
              </p:cNvGrpSpPr>
              <p:nvPr/>
            </p:nvGrpSpPr>
            <p:grpSpPr bwMode="auto">
              <a:xfrm>
                <a:off x="2424" y="1167"/>
                <a:ext cx="2382" cy="2331"/>
                <a:chOff x="2424" y="1167"/>
                <a:chExt cx="2400" cy="2079"/>
              </a:xfrm>
            </p:grpSpPr>
            <p:sp>
              <p:nvSpPr>
                <p:cNvPr id="34854" name="Line 9"/>
                <p:cNvSpPr>
                  <a:spLocks noChangeShapeType="1"/>
                </p:cNvSpPr>
                <p:nvPr/>
              </p:nvSpPr>
              <p:spPr bwMode="auto">
                <a:xfrm>
                  <a:off x="2424" y="1167"/>
                  <a:ext cx="0" cy="2079"/>
                </a:xfrm>
                <a:prstGeom prst="line">
                  <a:avLst/>
                </a:prstGeom>
                <a:noFill/>
                <a:ln w="9525">
                  <a:solidFill>
                    <a:schemeClr val="tx1"/>
                  </a:solidFill>
                  <a:round/>
                  <a:headEnd/>
                  <a:tailEnd/>
                </a:ln>
              </p:spPr>
              <p:txBody>
                <a:bodyPr/>
                <a:lstStyle/>
                <a:p>
                  <a:endParaRPr lang="en-US">
                    <a:latin typeface="Arial"/>
                    <a:cs typeface="Arial"/>
                  </a:endParaRPr>
                </a:p>
              </p:txBody>
            </p:sp>
            <p:sp>
              <p:nvSpPr>
                <p:cNvPr id="34855" name="Line 10"/>
                <p:cNvSpPr>
                  <a:spLocks noChangeShapeType="1"/>
                </p:cNvSpPr>
                <p:nvPr/>
              </p:nvSpPr>
              <p:spPr bwMode="auto">
                <a:xfrm>
                  <a:off x="2424" y="3246"/>
                  <a:ext cx="240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34852" name="Text Box 11"/>
              <p:cNvSpPr txBox="1">
                <a:spLocks noChangeArrowheads="1"/>
              </p:cNvSpPr>
              <p:nvPr/>
            </p:nvSpPr>
            <p:spPr bwMode="auto">
              <a:xfrm>
                <a:off x="2305" y="942"/>
                <a:ext cx="233" cy="254"/>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P</a:t>
                </a:r>
              </a:p>
            </p:txBody>
          </p:sp>
          <p:sp>
            <p:nvSpPr>
              <p:cNvPr id="34853" name="Text Box 12"/>
              <p:cNvSpPr txBox="1">
                <a:spLocks noChangeArrowheads="1"/>
              </p:cNvSpPr>
              <p:nvPr/>
            </p:nvSpPr>
            <p:spPr bwMode="auto">
              <a:xfrm>
                <a:off x="4784" y="3363"/>
                <a:ext cx="233" cy="254"/>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Q</a:t>
                </a:r>
              </a:p>
            </p:txBody>
          </p:sp>
        </p:grpSp>
        <p:grpSp>
          <p:nvGrpSpPr>
            <p:cNvPr id="6" name="Group 13"/>
            <p:cNvGrpSpPr>
              <a:grpSpLocks/>
            </p:cNvGrpSpPr>
            <p:nvPr/>
          </p:nvGrpSpPr>
          <p:grpSpPr bwMode="auto">
            <a:xfrm>
              <a:off x="2816" y="1025"/>
              <a:ext cx="2363" cy="1682"/>
              <a:chOff x="2816" y="1025"/>
              <a:chExt cx="2363" cy="1682"/>
            </a:xfrm>
          </p:grpSpPr>
          <p:sp>
            <p:nvSpPr>
              <p:cNvPr id="34849" name="Text Box 14"/>
              <p:cNvSpPr txBox="1">
                <a:spLocks noChangeArrowheads="1"/>
              </p:cNvSpPr>
              <p:nvPr/>
            </p:nvSpPr>
            <p:spPr bwMode="auto">
              <a:xfrm>
                <a:off x="4946" y="2428"/>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D</a:t>
                </a:r>
              </a:p>
            </p:txBody>
          </p:sp>
          <p:sp>
            <p:nvSpPr>
              <p:cNvPr id="34850" name="Line 15"/>
              <p:cNvSpPr>
                <a:spLocks noChangeShapeType="1"/>
              </p:cNvSpPr>
              <p:nvPr/>
            </p:nvSpPr>
            <p:spPr bwMode="auto">
              <a:xfrm>
                <a:off x="2816" y="1025"/>
                <a:ext cx="2173" cy="1500"/>
              </a:xfrm>
              <a:prstGeom prst="line">
                <a:avLst/>
              </a:prstGeom>
              <a:noFill/>
              <a:ln w="28575">
                <a:solidFill>
                  <a:srgbClr val="336699"/>
                </a:solidFill>
                <a:round/>
                <a:headEnd/>
                <a:tailEnd/>
              </a:ln>
            </p:spPr>
            <p:txBody>
              <a:bodyPr/>
              <a:lstStyle/>
              <a:p>
                <a:endParaRPr lang="en-US">
                  <a:latin typeface="Arial"/>
                  <a:cs typeface="Arial"/>
                </a:endParaRPr>
              </a:p>
            </p:txBody>
          </p:sp>
        </p:grpSp>
        <p:grpSp>
          <p:nvGrpSpPr>
            <p:cNvPr id="7" name="Group 16"/>
            <p:cNvGrpSpPr>
              <a:grpSpLocks/>
            </p:cNvGrpSpPr>
            <p:nvPr/>
          </p:nvGrpSpPr>
          <p:grpSpPr bwMode="auto">
            <a:xfrm>
              <a:off x="2766" y="1538"/>
              <a:ext cx="2402" cy="1893"/>
              <a:chOff x="2766" y="1538"/>
              <a:chExt cx="2402" cy="1893"/>
            </a:xfrm>
          </p:grpSpPr>
          <p:sp>
            <p:nvSpPr>
              <p:cNvPr id="34847" name="Text Box 17"/>
              <p:cNvSpPr txBox="1">
                <a:spLocks noChangeArrowheads="1"/>
              </p:cNvSpPr>
              <p:nvPr/>
            </p:nvSpPr>
            <p:spPr bwMode="auto">
              <a:xfrm>
                <a:off x="4935" y="1538"/>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S</a:t>
                </a:r>
              </a:p>
            </p:txBody>
          </p:sp>
          <p:sp>
            <p:nvSpPr>
              <p:cNvPr id="34848" name="Line 18"/>
              <p:cNvSpPr>
                <a:spLocks noChangeShapeType="1"/>
              </p:cNvSpPr>
              <p:nvPr/>
            </p:nvSpPr>
            <p:spPr bwMode="auto">
              <a:xfrm flipV="1">
                <a:off x="2766" y="1732"/>
                <a:ext cx="2198" cy="1699"/>
              </a:xfrm>
              <a:prstGeom prst="line">
                <a:avLst/>
              </a:prstGeom>
              <a:noFill/>
              <a:ln w="28575">
                <a:solidFill>
                  <a:srgbClr val="336699"/>
                </a:solidFill>
                <a:round/>
                <a:headEnd/>
                <a:tailEnd/>
              </a:ln>
            </p:spPr>
            <p:txBody>
              <a:bodyPr/>
              <a:lstStyle/>
              <a:p>
                <a:endParaRPr lang="en-US">
                  <a:latin typeface="Arial"/>
                  <a:cs typeface="Arial"/>
                </a:endParaRPr>
              </a:p>
            </p:txBody>
          </p:sp>
        </p:grpSp>
      </p:grpSp>
      <p:sp>
        <p:nvSpPr>
          <p:cNvPr id="100371" name="Line 19"/>
          <p:cNvSpPr>
            <a:spLocks noChangeShapeType="1"/>
          </p:cNvSpPr>
          <p:nvPr/>
        </p:nvSpPr>
        <p:spPr bwMode="auto">
          <a:xfrm flipV="1">
            <a:off x="4937125" y="1951038"/>
            <a:ext cx="0" cy="3063875"/>
          </a:xfrm>
          <a:prstGeom prst="line">
            <a:avLst/>
          </a:prstGeom>
          <a:noFill/>
          <a:ln w="19050">
            <a:solidFill>
              <a:srgbClr val="CC0000"/>
            </a:solidFill>
            <a:round/>
            <a:headEnd/>
            <a:tailEnd/>
          </a:ln>
        </p:spPr>
        <p:txBody>
          <a:bodyPr/>
          <a:lstStyle/>
          <a:p>
            <a:endParaRPr lang="en-US">
              <a:latin typeface="Arial"/>
              <a:cs typeface="Arial"/>
            </a:endParaRPr>
          </a:p>
        </p:txBody>
      </p:sp>
      <p:sp>
        <p:nvSpPr>
          <p:cNvPr id="34824" name="Line 20"/>
          <p:cNvSpPr>
            <a:spLocks noChangeShapeType="1"/>
          </p:cNvSpPr>
          <p:nvPr/>
        </p:nvSpPr>
        <p:spPr bwMode="auto">
          <a:xfrm flipH="1" flipV="1">
            <a:off x="6332538" y="2917825"/>
            <a:ext cx="1587" cy="1023938"/>
          </a:xfrm>
          <a:prstGeom prst="line">
            <a:avLst/>
          </a:prstGeom>
          <a:noFill/>
          <a:ln w="19050">
            <a:solidFill>
              <a:srgbClr val="CC0000"/>
            </a:solidFill>
            <a:round/>
            <a:headEnd/>
            <a:tailEnd/>
          </a:ln>
        </p:spPr>
        <p:txBody>
          <a:bodyPr/>
          <a:lstStyle/>
          <a:p>
            <a:endParaRPr lang="en-US">
              <a:latin typeface="Arial"/>
              <a:cs typeface="Arial"/>
            </a:endParaRPr>
          </a:p>
        </p:txBody>
      </p:sp>
      <p:grpSp>
        <p:nvGrpSpPr>
          <p:cNvPr id="8" name="Group 21"/>
          <p:cNvGrpSpPr>
            <a:grpSpLocks/>
          </p:cNvGrpSpPr>
          <p:nvPr/>
        </p:nvGrpSpPr>
        <p:grpSpPr bwMode="auto">
          <a:xfrm>
            <a:off x="6045200" y="2911475"/>
            <a:ext cx="557213" cy="3082925"/>
            <a:chOff x="3808" y="1834"/>
            <a:chExt cx="351" cy="1942"/>
          </a:xfrm>
        </p:grpSpPr>
        <p:sp>
          <p:nvSpPr>
            <p:cNvPr id="34842" name="Text Box 22"/>
            <p:cNvSpPr txBox="1">
              <a:spLocks noChangeArrowheads="1"/>
            </p:cNvSpPr>
            <p:nvPr/>
          </p:nvSpPr>
          <p:spPr bwMode="auto">
            <a:xfrm>
              <a:off x="3808" y="3497"/>
              <a:ext cx="351"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Q</a:t>
              </a:r>
              <a:r>
                <a:rPr lang="en-US" sz="2300" b="0" baseline="-25000">
                  <a:latin typeface="Arial"/>
                  <a:cs typeface="Arial"/>
                </a:rPr>
                <a:t>1</a:t>
              </a:r>
            </a:p>
          </p:txBody>
        </p:sp>
        <p:sp>
          <p:nvSpPr>
            <p:cNvPr id="34843" name="Line 23"/>
            <p:cNvSpPr>
              <a:spLocks noChangeShapeType="1"/>
            </p:cNvSpPr>
            <p:nvPr/>
          </p:nvSpPr>
          <p:spPr bwMode="auto">
            <a:xfrm>
              <a:off x="3989" y="1834"/>
              <a:ext cx="0" cy="1665"/>
            </a:xfrm>
            <a:prstGeom prst="line">
              <a:avLst/>
            </a:prstGeom>
            <a:noFill/>
            <a:ln w="9525">
              <a:solidFill>
                <a:schemeClr val="tx1"/>
              </a:solidFill>
              <a:prstDash val="dash"/>
              <a:round/>
              <a:headEnd/>
              <a:tailEnd/>
            </a:ln>
          </p:spPr>
          <p:txBody>
            <a:bodyPr/>
            <a:lstStyle/>
            <a:p>
              <a:endParaRPr lang="en-US">
                <a:latin typeface="Arial"/>
                <a:cs typeface="Arial"/>
              </a:endParaRPr>
            </a:p>
          </p:txBody>
        </p:sp>
      </p:grpSp>
      <p:sp>
        <p:nvSpPr>
          <p:cNvPr id="34826" name="AutoShape 24"/>
          <p:cNvSpPr>
            <a:spLocks noChangeArrowheads="1"/>
          </p:cNvSpPr>
          <p:nvPr/>
        </p:nvSpPr>
        <p:spPr bwMode="auto">
          <a:xfrm rot="5400000">
            <a:off x="6217444" y="3118644"/>
            <a:ext cx="908050" cy="620712"/>
          </a:xfrm>
          <a:prstGeom prst="triangle">
            <a:avLst>
              <a:gd name="adj" fmla="val 47500"/>
            </a:avLst>
          </a:prstGeom>
          <a:solidFill>
            <a:srgbClr val="FFFF99"/>
          </a:solidFill>
          <a:ln w="38100">
            <a:solidFill>
              <a:srgbClr val="FFFF00"/>
            </a:solidFill>
            <a:miter lim="800000"/>
            <a:headEnd/>
            <a:tailEnd/>
          </a:ln>
        </p:spPr>
        <p:txBody>
          <a:bodyPr wrap="none" anchor="ctr"/>
          <a:lstStyle/>
          <a:p>
            <a:endParaRPr lang="en-US" b="0">
              <a:latin typeface="Arial"/>
              <a:cs typeface="Arial"/>
            </a:endParaRPr>
          </a:p>
        </p:txBody>
      </p:sp>
      <p:grpSp>
        <p:nvGrpSpPr>
          <p:cNvPr id="9" name="Group 25"/>
          <p:cNvGrpSpPr>
            <a:grpSpLocks/>
          </p:cNvGrpSpPr>
          <p:nvPr/>
        </p:nvGrpSpPr>
        <p:grpSpPr bwMode="auto">
          <a:xfrm>
            <a:off x="4148138" y="1957388"/>
            <a:ext cx="730250" cy="3062287"/>
            <a:chOff x="2613" y="1233"/>
            <a:chExt cx="460" cy="1929"/>
          </a:xfrm>
        </p:grpSpPr>
        <p:sp>
          <p:nvSpPr>
            <p:cNvPr id="34840" name="AutoShape 26"/>
            <p:cNvSpPr>
              <a:spLocks/>
            </p:cNvSpPr>
            <p:nvPr/>
          </p:nvSpPr>
          <p:spPr bwMode="auto">
            <a:xfrm>
              <a:off x="2944" y="1233"/>
              <a:ext cx="129" cy="1929"/>
            </a:xfrm>
            <a:prstGeom prst="leftBrace">
              <a:avLst>
                <a:gd name="adj1" fmla="val 124612"/>
                <a:gd name="adj2" fmla="val 47278"/>
              </a:avLst>
            </a:prstGeom>
            <a:noFill/>
            <a:ln w="12700">
              <a:solidFill>
                <a:schemeClr val="tx1"/>
              </a:solidFill>
              <a:round/>
              <a:headEnd/>
              <a:tailEnd/>
            </a:ln>
          </p:spPr>
          <p:txBody>
            <a:bodyPr wrap="none" anchor="ctr"/>
            <a:lstStyle/>
            <a:p>
              <a:endParaRPr lang="en-US" b="0">
                <a:latin typeface="Arial"/>
                <a:cs typeface="Arial"/>
              </a:endParaRPr>
            </a:p>
          </p:txBody>
        </p:sp>
        <p:sp>
          <p:nvSpPr>
            <p:cNvPr id="34841" name="Text Box 27"/>
            <p:cNvSpPr txBox="1">
              <a:spLocks noChangeArrowheads="1"/>
            </p:cNvSpPr>
            <p:nvPr/>
          </p:nvSpPr>
          <p:spPr bwMode="auto">
            <a:xfrm>
              <a:off x="2613" y="2001"/>
              <a:ext cx="368" cy="288"/>
            </a:xfrm>
            <a:prstGeom prst="rect">
              <a:avLst/>
            </a:prstGeom>
            <a:noFill/>
            <a:ln w="9525">
              <a:noFill/>
              <a:miter lim="800000"/>
              <a:headEnd/>
              <a:tailEnd/>
            </a:ln>
          </p:spPr>
          <p:txBody>
            <a:bodyPr>
              <a:spAutoFit/>
            </a:bodyPr>
            <a:lstStyle/>
            <a:p>
              <a:pPr algn="ctr">
                <a:spcBef>
                  <a:spcPct val="50000"/>
                </a:spcBef>
              </a:pPr>
              <a:r>
                <a:rPr lang="en-US" sz="2400" b="0">
                  <a:latin typeface="Arial"/>
                  <a:cs typeface="Arial"/>
                </a:rPr>
                <a:t>3</a:t>
              </a:r>
              <a:r>
                <a:rPr lang="en-US" sz="2400" i="1">
                  <a:latin typeface="Arial"/>
                  <a:cs typeface="Arial"/>
                </a:rPr>
                <a:t>T</a:t>
              </a:r>
            </a:p>
          </p:txBody>
        </p:sp>
      </p:grpSp>
      <p:sp>
        <p:nvSpPr>
          <p:cNvPr id="34828" name="AutoShape 28"/>
          <p:cNvSpPr>
            <a:spLocks/>
          </p:cNvSpPr>
          <p:nvPr/>
        </p:nvSpPr>
        <p:spPr bwMode="auto">
          <a:xfrm>
            <a:off x="6064250" y="2914650"/>
            <a:ext cx="204788" cy="1022350"/>
          </a:xfrm>
          <a:prstGeom prst="leftBrace">
            <a:avLst>
              <a:gd name="adj1" fmla="val 41602"/>
              <a:gd name="adj2" fmla="val 47514"/>
            </a:avLst>
          </a:prstGeom>
          <a:noFill/>
          <a:ln w="12700">
            <a:solidFill>
              <a:schemeClr val="tx1"/>
            </a:solidFill>
            <a:round/>
            <a:headEnd/>
            <a:tailEnd/>
          </a:ln>
        </p:spPr>
        <p:txBody>
          <a:bodyPr wrap="none" anchor="ctr"/>
          <a:lstStyle/>
          <a:p>
            <a:endParaRPr lang="en-US" b="0">
              <a:latin typeface="Arial"/>
              <a:cs typeface="Arial"/>
            </a:endParaRPr>
          </a:p>
        </p:txBody>
      </p:sp>
      <p:sp>
        <p:nvSpPr>
          <p:cNvPr id="34829" name="Text Box 29"/>
          <p:cNvSpPr txBox="1">
            <a:spLocks noChangeArrowheads="1"/>
          </p:cNvSpPr>
          <p:nvPr/>
        </p:nvSpPr>
        <p:spPr bwMode="auto">
          <a:xfrm>
            <a:off x="5673725" y="3168650"/>
            <a:ext cx="444500" cy="457200"/>
          </a:xfrm>
          <a:prstGeom prst="rect">
            <a:avLst/>
          </a:prstGeom>
          <a:noFill/>
          <a:ln w="9525">
            <a:noFill/>
            <a:miter lim="800000"/>
            <a:headEnd/>
            <a:tailEnd/>
          </a:ln>
        </p:spPr>
        <p:txBody>
          <a:bodyPr>
            <a:spAutoFit/>
          </a:bodyPr>
          <a:lstStyle/>
          <a:p>
            <a:pPr algn="ctr">
              <a:spcBef>
                <a:spcPct val="50000"/>
              </a:spcBef>
            </a:pPr>
            <a:r>
              <a:rPr lang="en-US" sz="2400" i="1">
                <a:latin typeface="Arial"/>
                <a:cs typeface="Arial"/>
              </a:rPr>
              <a:t>T</a:t>
            </a:r>
          </a:p>
        </p:txBody>
      </p:sp>
      <p:grpSp>
        <p:nvGrpSpPr>
          <p:cNvPr id="10" name="Group 33"/>
          <p:cNvGrpSpPr>
            <a:grpSpLocks/>
          </p:cNvGrpSpPr>
          <p:nvPr/>
        </p:nvGrpSpPr>
        <p:grpSpPr bwMode="auto">
          <a:xfrm>
            <a:off x="6589713" y="3446463"/>
            <a:ext cx="1050925" cy="1533525"/>
            <a:chOff x="4158" y="2192"/>
            <a:chExt cx="662" cy="966"/>
          </a:xfrm>
        </p:grpSpPr>
        <p:sp>
          <p:nvSpPr>
            <p:cNvPr id="34838" name="Text Box 34"/>
            <p:cNvSpPr txBox="1">
              <a:spLocks noChangeArrowheads="1"/>
            </p:cNvSpPr>
            <p:nvPr/>
          </p:nvSpPr>
          <p:spPr bwMode="auto">
            <a:xfrm>
              <a:off x="4166" y="2620"/>
              <a:ext cx="654" cy="538"/>
            </a:xfrm>
            <a:prstGeom prst="rect">
              <a:avLst/>
            </a:prstGeom>
            <a:solidFill>
              <a:srgbClr val="FFFF99"/>
            </a:solidFill>
            <a:ln w="9525">
              <a:noFill/>
              <a:miter lim="800000"/>
              <a:headEnd/>
              <a:tailEnd/>
            </a:ln>
          </p:spPr>
          <p:txBody>
            <a:bodyPr>
              <a:spAutoFit/>
            </a:bodyPr>
            <a:lstStyle/>
            <a:p>
              <a:pPr algn="ctr">
                <a:spcBef>
                  <a:spcPct val="50000"/>
                </a:spcBef>
              </a:pPr>
              <a:r>
                <a:rPr lang="en-US" sz="2500" b="0">
                  <a:latin typeface="Arial"/>
                  <a:cs typeface="Arial"/>
                </a:rPr>
                <a:t>initial DWL</a:t>
              </a:r>
            </a:p>
          </p:txBody>
        </p:sp>
        <p:sp>
          <p:nvSpPr>
            <p:cNvPr id="34839" name="Line 35"/>
            <p:cNvSpPr>
              <a:spLocks noChangeShapeType="1"/>
            </p:cNvSpPr>
            <p:nvPr/>
          </p:nvSpPr>
          <p:spPr bwMode="auto">
            <a:xfrm flipH="1" flipV="1">
              <a:off x="4158" y="2192"/>
              <a:ext cx="302" cy="435"/>
            </a:xfrm>
            <a:prstGeom prst="line">
              <a:avLst/>
            </a:prstGeom>
            <a:noFill/>
            <a:ln w="9525">
              <a:solidFill>
                <a:schemeClr val="tx1"/>
              </a:solidFill>
              <a:round/>
              <a:headEnd/>
              <a:tailEnd/>
            </a:ln>
          </p:spPr>
          <p:txBody>
            <a:bodyPr/>
            <a:lstStyle/>
            <a:p>
              <a:endParaRPr lang="en-US">
                <a:latin typeface="Arial"/>
                <a:cs typeface="Arial"/>
              </a:endParaRPr>
            </a:p>
          </p:txBody>
        </p:sp>
      </p:grpSp>
      <p:grpSp>
        <p:nvGrpSpPr>
          <p:cNvPr id="11" name="Group 36"/>
          <p:cNvGrpSpPr>
            <a:grpSpLocks/>
          </p:cNvGrpSpPr>
          <p:nvPr/>
        </p:nvGrpSpPr>
        <p:grpSpPr bwMode="auto">
          <a:xfrm>
            <a:off x="5575300" y="1249363"/>
            <a:ext cx="1060450" cy="1682750"/>
            <a:chOff x="3512" y="787"/>
            <a:chExt cx="668" cy="1060"/>
          </a:xfrm>
        </p:grpSpPr>
        <p:sp>
          <p:nvSpPr>
            <p:cNvPr id="34836" name="Text Box 37"/>
            <p:cNvSpPr txBox="1">
              <a:spLocks noChangeArrowheads="1"/>
            </p:cNvSpPr>
            <p:nvPr/>
          </p:nvSpPr>
          <p:spPr bwMode="auto">
            <a:xfrm>
              <a:off x="3576" y="787"/>
              <a:ext cx="604" cy="538"/>
            </a:xfrm>
            <a:prstGeom prst="rect">
              <a:avLst/>
            </a:prstGeom>
            <a:solidFill>
              <a:srgbClr val="FF99CC"/>
            </a:solidFill>
            <a:ln w="9525">
              <a:noFill/>
              <a:miter lim="800000"/>
              <a:headEnd/>
              <a:tailEnd/>
            </a:ln>
          </p:spPr>
          <p:txBody>
            <a:bodyPr>
              <a:spAutoFit/>
            </a:bodyPr>
            <a:lstStyle/>
            <a:p>
              <a:pPr algn="ctr">
                <a:spcBef>
                  <a:spcPct val="50000"/>
                </a:spcBef>
              </a:pPr>
              <a:r>
                <a:rPr lang="en-US" sz="2500" b="0">
                  <a:latin typeface="Arial"/>
                  <a:cs typeface="Arial"/>
                </a:rPr>
                <a:t>new DWL</a:t>
              </a:r>
            </a:p>
          </p:txBody>
        </p:sp>
        <p:sp>
          <p:nvSpPr>
            <p:cNvPr id="34837" name="Line 38"/>
            <p:cNvSpPr>
              <a:spLocks noChangeShapeType="1"/>
            </p:cNvSpPr>
            <p:nvPr/>
          </p:nvSpPr>
          <p:spPr bwMode="auto">
            <a:xfrm flipV="1">
              <a:off x="3512" y="1327"/>
              <a:ext cx="316" cy="52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100391" name="AutoShape 39"/>
          <p:cNvSpPr>
            <a:spLocks noChangeArrowheads="1"/>
          </p:cNvSpPr>
          <p:nvPr/>
        </p:nvSpPr>
        <p:spPr bwMode="auto">
          <a:xfrm rot="5400000">
            <a:off x="4498182" y="2475706"/>
            <a:ext cx="2951162" cy="2016125"/>
          </a:xfrm>
          <a:prstGeom prst="triangle">
            <a:avLst>
              <a:gd name="adj" fmla="val 47315"/>
            </a:avLst>
          </a:prstGeom>
          <a:solidFill>
            <a:srgbClr val="FF0066">
              <a:alpha val="25098"/>
            </a:srgbClr>
          </a:solidFill>
          <a:ln w="76200">
            <a:solidFill>
              <a:srgbClr val="FF0066"/>
            </a:solidFill>
            <a:miter lim="800000"/>
            <a:headEnd/>
            <a:tailEnd/>
          </a:ln>
        </p:spPr>
        <p:txBody>
          <a:bodyPr wrap="none" anchor="ctr"/>
          <a:lstStyle/>
          <a:p>
            <a:endParaRPr lang="en-US" b="0">
              <a:latin typeface="Arial"/>
              <a:cs typeface="Arial"/>
            </a:endParaRPr>
          </a:p>
        </p:txBody>
      </p:sp>
      <p:sp>
        <p:nvSpPr>
          <p:cNvPr id="13" name="Footer Placeholder 12"/>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4" name="Slide Number Placeholder 13"/>
          <p:cNvSpPr>
            <a:spLocks noGrp="1"/>
          </p:cNvSpPr>
          <p:nvPr>
            <p:ph type="sldNum" sz="quarter" idx="13"/>
          </p:nvPr>
        </p:nvSpPr>
        <p:spPr/>
        <p:txBody>
          <a:bodyPr/>
          <a:lstStyle/>
          <a:p>
            <a:pPr>
              <a:defRPr/>
            </a:pPr>
            <a:fld id="{2F37425F-5E17-4209-B948-B5CE2119E408}" type="slidenum">
              <a:rPr lang="en-US" smtClean="0"/>
              <a:pPr>
                <a:defRPr/>
              </a:pPr>
              <a:t>21</a:t>
            </a:fld>
            <a:endParaRPr lang="en-US" dirty="0"/>
          </a:p>
        </p:txBody>
      </p:sp>
    </p:spTree>
    <p:extLst>
      <p:ext uri="{BB962C8B-B14F-4D97-AF65-F5344CB8AC3E}">
        <p14:creationId xmlns:p14="http://schemas.microsoft.com/office/powerpoint/2010/main" val="322874860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left)">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00371"/>
                                        </p:tgtEl>
                                        <p:attrNameLst>
                                          <p:attrName>style.visibility</p:attrName>
                                        </p:attrNameLst>
                                      </p:cBhvr>
                                      <p:to>
                                        <p:strVal val="visible"/>
                                      </p:to>
                                    </p:set>
                                    <p:animEffect transition="in" filter="wipe(up)">
                                      <p:cBhvr>
                                        <p:cTn id="12" dur="500"/>
                                        <p:tgtEl>
                                          <p:spTgt spid="100371"/>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2">
                                            <p:txEl>
                                              <p:pRg st="2" end="2"/>
                                            </p:txEl>
                                          </p:spTgt>
                                        </p:tgtEl>
                                        <p:attrNameLst>
                                          <p:attrName>style.visibility</p:attrName>
                                        </p:attrNameLst>
                                      </p:cBhvr>
                                      <p:to>
                                        <p:strVal val="visible"/>
                                      </p:to>
                                    </p:set>
                                    <p:animEffect transition="in" filter="wipe(left)">
                                      <p:cBhvr>
                                        <p:cTn id="16" dur="500"/>
                                        <p:tgtEl>
                                          <p:spTgt spid="12">
                                            <p:txEl>
                                              <p:pRg st="2" end="2"/>
                                            </p:txEl>
                                          </p:spTgt>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up)">
                                      <p:cBhvr>
                                        <p:cTn id="24" dur="500"/>
                                        <p:tgtEl>
                                          <p:spTgt spid="2"/>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100391"/>
                                        </p:tgtEl>
                                        <p:attrNameLst>
                                          <p:attrName>style.visibility</p:attrName>
                                        </p:attrNameLst>
                                      </p:cBhvr>
                                      <p:to>
                                        <p:strVal val="visible"/>
                                      </p:to>
                                    </p:set>
                                    <p:animEffect transition="in" filter="wipe(left)">
                                      <p:cBhvr>
                                        <p:cTn id="28" dur="750"/>
                                        <p:tgtEl>
                                          <p:spTgt spid="100391"/>
                                        </p:tgtEl>
                                      </p:cBhvr>
                                    </p:animEffect>
                                  </p:childTnLst>
                                </p:cTn>
                              </p:par>
                              <p:par>
                                <p:cTn id="29" presetID="10"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2750"/>
                            </p:stCondLst>
                            <p:childTnLst>
                              <p:par>
                                <p:cTn id="33" presetID="22" presetClass="entr" presetSubtype="8" fill="hold" grpId="0" nodeType="afterEffect">
                                  <p:stCondLst>
                                    <p:cond delay="0"/>
                                  </p:stCondLst>
                                  <p:childTnLst>
                                    <p:set>
                                      <p:cBhvr>
                                        <p:cTn id="34" dur="1" fill="hold">
                                          <p:stCondLst>
                                            <p:cond delay="0"/>
                                          </p:stCondLst>
                                        </p:cTn>
                                        <p:tgtEl>
                                          <p:spTgt spid="12">
                                            <p:txEl>
                                              <p:pRg st="4" end="4"/>
                                            </p:txEl>
                                          </p:spTgt>
                                        </p:tgtEl>
                                        <p:attrNameLst>
                                          <p:attrName>style.visibility</p:attrName>
                                        </p:attrNameLst>
                                      </p:cBhvr>
                                      <p:to>
                                        <p:strVal val="visible"/>
                                      </p:to>
                                    </p:set>
                                    <p:animEffect transition="in" filter="wipe(left)">
                                      <p:cBhvr>
                                        <p:cTn id="35"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P spid="100371" grpId="0" animBg="1"/>
      <p:bldP spid="10039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noChangeArrowheads="1"/>
          </p:cNvSpPr>
          <p:nvPr>
            <p:ph type="title"/>
          </p:nvPr>
        </p:nvSpPr>
        <p:spPr/>
        <p:txBody>
          <a:bodyPr/>
          <a:lstStyle/>
          <a:p>
            <a:pPr eaLnBrk="1" hangingPunct="1"/>
            <a:r>
              <a:rPr lang="en-US" sz="3200" dirty="0"/>
              <a:t>DWL and the Size of the Tax</a:t>
            </a:r>
          </a:p>
        </p:txBody>
      </p:sp>
      <p:sp>
        <p:nvSpPr>
          <p:cNvPr id="4" name="Text Placeholder 3"/>
          <p:cNvSpPr>
            <a:spLocks noGrp="1"/>
          </p:cNvSpPr>
          <p:nvPr>
            <p:ph type="body" sz="quarter" idx="12"/>
          </p:nvPr>
        </p:nvSpPr>
        <p:spPr>
          <a:xfrm>
            <a:off x="381000" y="1011238"/>
            <a:ext cx="3365500" cy="5313362"/>
          </a:xfrm>
          <a:solidFill>
            <a:srgbClr val="FFCCFF"/>
          </a:solidFill>
        </p:spPr>
        <p:txBody>
          <a:bodyPr/>
          <a:lstStyle/>
          <a:p>
            <a:r>
              <a:rPr lang="en-US" sz="2800" b="1" i="1" dirty="0"/>
              <a:t>Implication</a:t>
            </a:r>
          </a:p>
          <a:p>
            <a:r>
              <a:rPr lang="en-US" sz="2800" dirty="0"/>
              <a:t>When tax rates are low, raising them doesn’t cause much harm, and lowering them doesn’t bring much benefit. </a:t>
            </a:r>
          </a:p>
          <a:p>
            <a:r>
              <a:rPr lang="en-US" sz="2800" dirty="0"/>
              <a:t>When tax rates are high, raising them is very harmful, and cutting them is very beneficial. </a:t>
            </a:r>
          </a:p>
          <a:p>
            <a:endParaRPr lang="en-US" sz="2800" dirty="0"/>
          </a:p>
        </p:txBody>
      </p:sp>
      <p:grpSp>
        <p:nvGrpSpPr>
          <p:cNvPr id="2" name="Group 3"/>
          <p:cNvGrpSpPr>
            <a:grpSpLocks/>
          </p:cNvGrpSpPr>
          <p:nvPr/>
        </p:nvGrpSpPr>
        <p:grpSpPr bwMode="auto">
          <a:xfrm>
            <a:off x="4067175" y="2271713"/>
            <a:ext cx="4508500" cy="3881437"/>
            <a:chOff x="2401" y="1130"/>
            <a:chExt cx="2840" cy="2445"/>
          </a:xfrm>
        </p:grpSpPr>
        <p:grpSp>
          <p:nvGrpSpPr>
            <p:cNvPr id="3" name="Group 4"/>
            <p:cNvGrpSpPr>
              <a:grpSpLocks/>
            </p:cNvGrpSpPr>
            <p:nvPr/>
          </p:nvGrpSpPr>
          <p:grpSpPr bwMode="auto">
            <a:xfrm>
              <a:off x="2712" y="1401"/>
              <a:ext cx="2382" cy="1897"/>
              <a:chOff x="2424" y="1167"/>
              <a:chExt cx="2400" cy="2079"/>
            </a:xfrm>
          </p:grpSpPr>
          <p:sp>
            <p:nvSpPr>
              <p:cNvPr id="35852" name="Line 5"/>
              <p:cNvSpPr>
                <a:spLocks noChangeShapeType="1"/>
              </p:cNvSpPr>
              <p:nvPr/>
            </p:nvSpPr>
            <p:spPr bwMode="auto">
              <a:xfrm>
                <a:off x="2424" y="1167"/>
                <a:ext cx="0" cy="2079"/>
              </a:xfrm>
              <a:prstGeom prst="line">
                <a:avLst/>
              </a:prstGeom>
              <a:noFill/>
              <a:ln w="9525">
                <a:solidFill>
                  <a:schemeClr val="tx1"/>
                </a:solidFill>
                <a:round/>
                <a:headEnd/>
                <a:tailEnd/>
              </a:ln>
            </p:spPr>
            <p:txBody>
              <a:bodyPr/>
              <a:lstStyle/>
              <a:p>
                <a:endParaRPr lang="en-US">
                  <a:latin typeface="Arial"/>
                  <a:cs typeface="Arial"/>
                </a:endParaRPr>
              </a:p>
            </p:txBody>
          </p:sp>
          <p:sp>
            <p:nvSpPr>
              <p:cNvPr id="35853" name="Line 6"/>
              <p:cNvSpPr>
                <a:spLocks noChangeShapeType="1"/>
              </p:cNvSpPr>
              <p:nvPr/>
            </p:nvSpPr>
            <p:spPr bwMode="auto">
              <a:xfrm>
                <a:off x="2424" y="3246"/>
                <a:ext cx="240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35850" name="Text Box 7"/>
            <p:cNvSpPr txBox="1">
              <a:spLocks noChangeArrowheads="1"/>
            </p:cNvSpPr>
            <p:nvPr/>
          </p:nvSpPr>
          <p:spPr bwMode="auto">
            <a:xfrm>
              <a:off x="2401" y="1130"/>
              <a:ext cx="557"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DWL</a:t>
              </a:r>
            </a:p>
          </p:txBody>
        </p:sp>
        <p:sp>
          <p:nvSpPr>
            <p:cNvPr id="35851" name="Text Box 8"/>
            <p:cNvSpPr txBox="1">
              <a:spLocks noChangeArrowheads="1"/>
            </p:cNvSpPr>
            <p:nvPr/>
          </p:nvSpPr>
          <p:spPr bwMode="auto">
            <a:xfrm>
              <a:off x="4426" y="3296"/>
              <a:ext cx="815" cy="279"/>
            </a:xfrm>
            <a:prstGeom prst="rect">
              <a:avLst/>
            </a:prstGeom>
            <a:noFill/>
            <a:ln w="9525">
              <a:noFill/>
              <a:miter lim="800000"/>
              <a:headEnd/>
              <a:tailEnd/>
            </a:ln>
          </p:spPr>
          <p:txBody>
            <a:bodyPr>
              <a:spAutoFit/>
            </a:bodyPr>
            <a:lstStyle/>
            <a:p>
              <a:pPr algn="ctr">
                <a:spcBef>
                  <a:spcPct val="50000"/>
                </a:spcBef>
              </a:pPr>
              <a:r>
                <a:rPr lang="en-US" sz="2300" b="0">
                  <a:latin typeface="Arial"/>
                  <a:cs typeface="Arial"/>
                </a:rPr>
                <a:t>Tax size</a:t>
              </a:r>
            </a:p>
          </p:txBody>
        </p:sp>
      </p:grpSp>
      <p:sp>
        <p:nvSpPr>
          <p:cNvPr id="102409" name="Rectangle 9"/>
          <p:cNvSpPr>
            <a:spLocks noChangeArrowheads="1"/>
          </p:cNvSpPr>
          <p:nvPr/>
        </p:nvSpPr>
        <p:spPr bwMode="auto">
          <a:xfrm>
            <a:off x="5011738" y="1011238"/>
            <a:ext cx="3759200" cy="1476375"/>
          </a:xfrm>
          <a:prstGeom prst="rect">
            <a:avLst/>
          </a:prstGeom>
          <a:noFill/>
          <a:ln w="9525">
            <a:noFill/>
            <a:miter lim="800000"/>
            <a:headEnd/>
            <a:tailEnd/>
          </a:ln>
        </p:spPr>
        <p:txBody>
          <a:bodyPr/>
          <a:lstStyle/>
          <a:p>
            <a:pPr algn="ctr">
              <a:lnSpc>
                <a:spcPct val="105000"/>
              </a:lnSpc>
              <a:spcBef>
                <a:spcPct val="20000"/>
              </a:spcBef>
              <a:buClr>
                <a:srgbClr val="00B85C"/>
              </a:buClr>
              <a:buSzPct val="120000"/>
              <a:buFont typeface="Wingdings" pitchFamily="2" charset="2"/>
              <a:buNone/>
            </a:pPr>
            <a:r>
              <a:rPr lang="en-US" sz="2600" i="1" u="sng" dirty="0">
                <a:latin typeface="Arial"/>
                <a:cs typeface="Arial"/>
              </a:rPr>
              <a:t>Summary</a:t>
            </a:r>
          </a:p>
          <a:p>
            <a:pPr algn="ctr">
              <a:lnSpc>
                <a:spcPct val="105000"/>
              </a:lnSpc>
              <a:spcBef>
                <a:spcPct val="20000"/>
              </a:spcBef>
              <a:buClr>
                <a:srgbClr val="00B85C"/>
              </a:buClr>
              <a:buSzPct val="120000"/>
              <a:buFont typeface="Wingdings" pitchFamily="2" charset="2"/>
              <a:buNone/>
            </a:pPr>
            <a:r>
              <a:rPr lang="en-US" sz="2600" i="1" dirty="0">
                <a:latin typeface="Arial"/>
                <a:cs typeface="Arial"/>
              </a:rPr>
              <a:t>When a tax increases, </a:t>
            </a:r>
            <a:br>
              <a:rPr lang="en-US" sz="2600" i="1" dirty="0">
                <a:latin typeface="Arial"/>
                <a:cs typeface="Arial"/>
              </a:rPr>
            </a:br>
            <a:r>
              <a:rPr lang="en-US" sz="2600" i="1" dirty="0">
                <a:latin typeface="Arial"/>
                <a:cs typeface="Arial"/>
              </a:rPr>
              <a:t>DWL rises even more.</a:t>
            </a:r>
          </a:p>
        </p:txBody>
      </p:sp>
      <p:sp>
        <p:nvSpPr>
          <p:cNvPr id="102410" name="Arc 10"/>
          <p:cNvSpPr>
            <a:spLocks/>
          </p:cNvSpPr>
          <p:nvPr/>
        </p:nvSpPr>
        <p:spPr bwMode="auto">
          <a:xfrm flipV="1">
            <a:off x="4570413" y="1365250"/>
            <a:ext cx="3267075" cy="4332288"/>
          </a:xfrm>
          <a:custGeom>
            <a:avLst/>
            <a:gdLst>
              <a:gd name="T0" fmla="*/ 0 w 20026"/>
              <a:gd name="T1" fmla="*/ 0 h 21600"/>
              <a:gd name="T2" fmla="*/ 2147483647 w 20026"/>
              <a:gd name="T3" fmla="*/ 2147483647 h 21600"/>
              <a:gd name="T4" fmla="*/ 0 w 20026"/>
              <a:gd name="T5" fmla="*/ 2147483647 h 21600"/>
              <a:gd name="T6" fmla="*/ 0 60000 65536"/>
              <a:gd name="T7" fmla="*/ 0 60000 65536"/>
              <a:gd name="T8" fmla="*/ 0 60000 65536"/>
              <a:gd name="T9" fmla="*/ 0 w 20026"/>
              <a:gd name="T10" fmla="*/ 0 h 21600"/>
              <a:gd name="T11" fmla="*/ 20026 w 20026"/>
              <a:gd name="T12" fmla="*/ 21600 h 21600"/>
            </a:gdLst>
            <a:ahLst/>
            <a:cxnLst>
              <a:cxn ang="T6">
                <a:pos x="T0" y="T1"/>
              </a:cxn>
              <a:cxn ang="T7">
                <a:pos x="T2" y="T3"/>
              </a:cxn>
              <a:cxn ang="T8">
                <a:pos x="T4" y="T5"/>
              </a:cxn>
            </a:cxnLst>
            <a:rect l="T9" t="T10" r="T11" b="T12"/>
            <a:pathLst>
              <a:path w="20026" h="21600" fill="none" extrusionOk="0">
                <a:moveTo>
                  <a:pt x="-1" y="0"/>
                </a:moveTo>
                <a:cubicBezTo>
                  <a:pt x="8803" y="0"/>
                  <a:pt x="16725" y="5342"/>
                  <a:pt x="20025" y="13504"/>
                </a:cubicBezTo>
              </a:path>
              <a:path w="20026" h="21600" stroke="0" extrusionOk="0">
                <a:moveTo>
                  <a:pt x="-1" y="0"/>
                </a:moveTo>
                <a:cubicBezTo>
                  <a:pt x="8803" y="0"/>
                  <a:pt x="16725" y="5342"/>
                  <a:pt x="20025" y="13504"/>
                </a:cubicBezTo>
                <a:lnTo>
                  <a:pt x="0" y="21600"/>
                </a:lnTo>
                <a:close/>
              </a:path>
            </a:pathLst>
          </a:custGeom>
          <a:noFill/>
          <a:ln w="28575">
            <a:solidFill>
              <a:srgbClr val="CC0000"/>
            </a:solidFill>
            <a:round/>
            <a:headEnd/>
            <a:tailEnd/>
          </a:ln>
        </p:spPr>
        <p:txBody>
          <a:bodyPr wrap="none" anchor="ctr"/>
          <a:lstStyle/>
          <a:p>
            <a:endParaRPr lang="en-US">
              <a:latin typeface="Arial"/>
              <a:cs typeface="Arial"/>
            </a:endParaRPr>
          </a:p>
        </p:txBody>
      </p:sp>
      <p:sp>
        <p:nvSpPr>
          <p:cNvPr id="5" name="Footer Placeholder 4"/>
          <p:cNvSpPr>
            <a:spLocks noGrp="1"/>
          </p:cNvSpPr>
          <p:nvPr>
            <p:ph type="ftr" sz="quarter" idx="14"/>
          </p:nvPr>
        </p:nvSpPr>
        <p:spPr/>
        <p:txBody>
          <a:body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6" name="Slide Number Placeholder 5"/>
          <p:cNvSpPr>
            <a:spLocks noGrp="1"/>
          </p:cNvSpPr>
          <p:nvPr>
            <p:ph type="sldNum" sz="quarter" idx="13"/>
          </p:nvPr>
        </p:nvSpPr>
        <p:spPr/>
        <p:txBody>
          <a:bodyPr/>
          <a:lstStyle/>
          <a:p>
            <a:pPr>
              <a:defRPr/>
            </a:pPr>
            <a:fld id="{2F37425F-5E17-4209-B948-B5CE2119E408}" type="slidenum">
              <a:rPr lang="en-US" smtClean="0"/>
              <a:pPr>
                <a:defRPr/>
              </a:pPr>
              <a:t>22</a:t>
            </a:fld>
            <a:endParaRPr lang="en-US" dirty="0"/>
          </a:p>
        </p:txBody>
      </p:sp>
    </p:spTree>
    <p:extLst>
      <p:ext uri="{BB962C8B-B14F-4D97-AF65-F5344CB8AC3E}">
        <p14:creationId xmlns:p14="http://schemas.microsoft.com/office/powerpoint/2010/main" val="231140099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409"/>
                                        </p:tgtEl>
                                        <p:attrNameLst>
                                          <p:attrName>style.visibility</p:attrName>
                                        </p:attrNameLst>
                                      </p:cBhvr>
                                      <p:to>
                                        <p:strVal val="visible"/>
                                      </p:to>
                                    </p:set>
                                    <p:animEffect transition="in" filter="fade">
                                      <p:cBhvr>
                                        <p:cTn id="7" dur="500"/>
                                        <p:tgtEl>
                                          <p:spTgt spid="102409"/>
                                        </p:tgtEl>
                                      </p:cBhvr>
                                    </p:animEffect>
                                  </p:childTnLst>
                                </p:cTn>
                              </p:par>
                            </p:childTnLst>
                          </p:cTn>
                        </p:par>
                        <p:par>
                          <p:cTn id="8" fill="hold">
                            <p:stCondLst>
                              <p:cond delay="500"/>
                            </p:stCondLst>
                            <p:childTnLst>
                              <p:par>
                                <p:cTn id="9" presetID="18" presetClass="entr" presetSubtype="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trips(downRight)">
                                      <p:cBhvr>
                                        <p:cTn id="11" dur="500"/>
                                        <p:tgtEl>
                                          <p:spTgt spid="2"/>
                                        </p:tgtEl>
                                      </p:cBhvr>
                                    </p:animEffect>
                                  </p:childTnLst>
                                </p:cTn>
                              </p:par>
                            </p:childTnLst>
                          </p:cTn>
                        </p:par>
                        <p:par>
                          <p:cTn id="12" fill="hold">
                            <p:stCondLst>
                              <p:cond delay="1000"/>
                            </p:stCondLst>
                            <p:childTnLst>
                              <p:par>
                                <p:cTn id="13" presetID="18" presetClass="entr" presetSubtype="3" fill="hold" grpId="0" nodeType="afterEffect">
                                  <p:stCondLst>
                                    <p:cond delay="0"/>
                                  </p:stCondLst>
                                  <p:childTnLst>
                                    <p:set>
                                      <p:cBhvr>
                                        <p:cTn id="14" dur="1" fill="hold">
                                          <p:stCondLst>
                                            <p:cond delay="0"/>
                                          </p:stCondLst>
                                        </p:cTn>
                                        <p:tgtEl>
                                          <p:spTgt spid="102410"/>
                                        </p:tgtEl>
                                        <p:attrNameLst>
                                          <p:attrName>style.visibility</p:attrName>
                                        </p:attrNameLst>
                                      </p:cBhvr>
                                      <p:to>
                                        <p:strVal val="visible"/>
                                      </p:to>
                                    </p:set>
                                    <p:animEffect transition="in" filter="strips(upRight)">
                                      <p:cBhvr>
                                        <p:cTn id="15" dur="500"/>
                                        <p:tgtEl>
                                          <p:spTgt spid="1024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
                                            <p:bg/>
                                          </p:spTgt>
                                        </p:tgtEl>
                                        <p:attrNameLst>
                                          <p:attrName>style.visibility</p:attrName>
                                        </p:attrNameLst>
                                      </p:cBhvr>
                                      <p:to>
                                        <p:strVal val="visible"/>
                                      </p:to>
                                    </p:set>
                                    <p:animEffect transition="in" filter="wipe(left)">
                                      <p:cBhvr>
                                        <p:cTn id="20" dur="500"/>
                                        <p:tgtEl>
                                          <p:spTgt spid="4">
                                            <p:bg/>
                                          </p:spTgt>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wipe(left)">
                                      <p:cBhvr>
                                        <p:cTn id="24" dur="500"/>
                                        <p:tgtEl>
                                          <p:spTgt spid="4">
                                            <p:txEl>
                                              <p:pRg st="0" end="0"/>
                                            </p:txEl>
                                          </p:spTgt>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Effect transition="in" filter="wipe(left)">
                                      <p:cBhvr>
                                        <p:cTn id="28" dur="500"/>
                                        <p:tgtEl>
                                          <p:spTgt spid="4">
                                            <p:txEl>
                                              <p:pRg st="1" end="1"/>
                                            </p:txEl>
                                          </p:spTgt>
                                        </p:tgtEl>
                                      </p:cBhvr>
                                    </p:animEffect>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wipe(left)">
                                      <p:cBhvr>
                                        <p:cTn id="3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P spid="102409" grpId="0"/>
      <p:bldP spid="1024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367338" y="2443163"/>
            <a:ext cx="557212" cy="3557587"/>
            <a:chOff x="3381" y="1539"/>
            <a:chExt cx="351" cy="2241"/>
          </a:xfrm>
        </p:grpSpPr>
        <p:sp>
          <p:nvSpPr>
            <p:cNvPr id="36910" name="Line 3"/>
            <p:cNvSpPr>
              <a:spLocks noChangeShapeType="1"/>
            </p:cNvSpPr>
            <p:nvPr/>
          </p:nvSpPr>
          <p:spPr bwMode="auto">
            <a:xfrm>
              <a:off x="3553" y="1539"/>
              <a:ext cx="0" cy="1961"/>
            </a:xfrm>
            <a:prstGeom prst="line">
              <a:avLst/>
            </a:prstGeom>
            <a:noFill/>
            <a:ln w="9525">
              <a:solidFill>
                <a:schemeClr val="tx1"/>
              </a:solidFill>
              <a:prstDash val="dash"/>
              <a:round/>
              <a:headEnd/>
              <a:tailEnd/>
            </a:ln>
          </p:spPr>
          <p:txBody>
            <a:bodyPr/>
            <a:lstStyle/>
            <a:p>
              <a:endParaRPr lang="en-US">
                <a:latin typeface="Arial"/>
                <a:cs typeface="Arial"/>
              </a:endParaRPr>
            </a:p>
          </p:txBody>
        </p:sp>
        <p:sp>
          <p:nvSpPr>
            <p:cNvPr id="36911" name="Text Box 4"/>
            <p:cNvSpPr txBox="1">
              <a:spLocks noChangeArrowheads="1"/>
            </p:cNvSpPr>
            <p:nvPr/>
          </p:nvSpPr>
          <p:spPr bwMode="auto">
            <a:xfrm>
              <a:off x="3381" y="3501"/>
              <a:ext cx="351"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Q</a:t>
              </a:r>
              <a:r>
                <a:rPr lang="en-US" sz="2300" b="0" baseline="-25000">
                  <a:latin typeface="Arial"/>
                  <a:cs typeface="Arial"/>
                </a:rPr>
                <a:t>2</a:t>
              </a:r>
            </a:p>
          </p:txBody>
        </p:sp>
      </p:grpSp>
      <p:sp>
        <p:nvSpPr>
          <p:cNvPr id="36869" name="Rectangle 5"/>
          <p:cNvSpPr>
            <a:spLocks noChangeArrowheads="1"/>
          </p:cNvSpPr>
          <p:nvPr/>
        </p:nvSpPr>
        <p:spPr bwMode="auto">
          <a:xfrm>
            <a:off x="4260850" y="2921000"/>
            <a:ext cx="2057400" cy="1016000"/>
          </a:xfrm>
          <a:prstGeom prst="rect">
            <a:avLst/>
          </a:prstGeom>
          <a:solidFill>
            <a:srgbClr val="FFFF99"/>
          </a:solidFill>
          <a:ln w="9525">
            <a:noFill/>
            <a:miter lim="800000"/>
            <a:headEnd/>
            <a:tailEnd/>
          </a:ln>
        </p:spPr>
        <p:txBody>
          <a:bodyPr wrap="none" anchor="ctr"/>
          <a:lstStyle/>
          <a:p>
            <a:endParaRPr lang="en-US" b="0">
              <a:latin typeface="Arial"/>
              <a:cs typeface="Arial"/>
            </a:endParaRPr>
          </a:p>
        </p:txBody>
      </p:sp>
      <p:sp>
        <p:nvSpPr>
          <p:cNvPr id="36870" name="Rectangle 6"/>
          <p:cNvSpPr>
            <a:spLocks noGrp="1" noChangeArrowheads="1"/>
          </p:cNvSpPr>
          <p:nvPr>
            <p:ph type="title"/>
          </p:nvPr>
        </p:nvSpPr>
        <p:spPr/>
        <p:txBody>
          <a:bodyPr/>
          <a:lstStyle/>
          <a:p>
            <a:pPr eaLnBrk="1" hangingPunct="1"/>
            <a:r>
              <a:rPr lang="en-US" sz="3200" dirty="0"/>
              <a:t>Revenue and the Size of the Tax</a:t>
            </a:r>
            <a:endParaRPr lang="en-US" sz="3200" dirty="0">
              <a:solidFill>
                <a:srgbClr val="FF0000"/>
              </a:solidFill>
            </a:endParaRPr>
          </a:p>
        </p:txBody>
      </p:sp>
      <p:sp>
        <p:nvSpPr>
          <p:cNvPr id="15" name="Text Placeholder 14"/>
          <p:cNvSpPr>
            <a:spLocks noGrp="1"/>
          </p:cNvSpPr>
          <p:nvPr>
            <p:ph type="body" sz="quarter" idx="12"/>
          </p:nvPr>
        </p:nvSpPr>
        <p:spPr>
          <a:xfrm>
            <a:off x="357188" y="941388"/>
            <a:ext cx="3365500" cy="4826000"/>
          </a:xfrm>
        </p:spPr>
        <p:txBody>
          <a:bodyPr/>
          <a:lstStyle/>
          <a:p>
            <a:r>
              <a:rPr lang="en-US" sz="2800" dirty="0"/>
              <a:t>When the </a:t>
            </a:r>
            <a:br>
              <a:rPr lang="en-US" sz="2800" dirty="0"/>
            </a:br>
            <a:r>
              <a:rPr lang="en-US" sz="2800" dirty="0"/>
              <a:t>tax is small, increasing it causes tax revenue to rise. </a:t>
            </a:r>
          </a:p>
          <a:p>
            <a:endParaRPr lang="en-US" sz="2800" dirty="0"/>
          </a:p>
          <a:p>
            <a:r>
              <a:rPr lang="en-US" sz="2800" dirty="0">
                <a:cs typeface="Arial"/>
              </a:rPr>
              <a:t>When the </a:t>
            </a:r>
            <a:br>
              <a:rPr lang="en-US" sz="2800" dirty="0">
                <a:cs typeface="Arial"/>
              </a:rPr>
            </a:br>
            <a:r>
              <a:rPr lang="en-US" sz="2800" dirty="0">
                <a:cs typeface="Arial"/>
              </a:rPr>
              <a:t>tax is larger, increasing it causes tax revenue to fall.  </a:t>
            </a:r>
          </a:p>
          <a:p>
            <a:endParaRPr lang="en-US" sz="2800" dirty="0"/>
          </a:p>
        </p:txBody>
      </p:sp>
      <p:grpSp>
        <p:nvGrpSpPr>
          <p:cNvPr id="3" name="Group 7"/>
          <p:cNvGrpSpPr>
            <a:grpSpLocks/>
          </p:cNvGrpSpPr>
          <p:nvPr/>
        </p:nvGrpSpPr>
        <p:grpSpPr bwMode="auto">
          <a:xfrm>
            <a:off x="4068763" y="1108075"/>
            <a:ext cx="4305300" cy="4659313"/>
            <a:chOff x="2563" y="698"/>
            <a:chExt cx="2712" cy="2935"/>
          </a:xfrm>
        </p:grpSpPr>
        <p:grpSp>
          <p:nvGrpSpPr>
            <p:cNvPr id="4" name="Group 8"/>
            <p:cNvGrpSpPr>
              <a:grpSpLocks/>
            </p:cNvGrpSpPr>
            <p:nvPr/>
          </p:nvGrpSpPr>
          <p:grpSpPr bwMode="auto">
            <a:xfrm>
              <a:off x="2563" y="698"/>
              <a:ext cx="2712" cy="2935"/>
              <a:chOff x="2305" y="942"/>
              <a:chExt cx="2712" cy="2675"/>
            </a:xfrm>
          </p:grpSpPr>
          <p:grpSp>
            <p:nvGrpSpPr>
              <p:cNvPr id="5" name="Group 9"/>
              <p:cNvGrpSpPr>
                <a:grpSpLocks/>
              </p:cNvGrpSpPr>
              <p:nvPr/>
            </p:nvGrpSpPr>
            <p:grpSpPr bwMode="auto">
              <a:xfrm>
                <a:off x="2424" y="1167"/>
                <a:ext cx="2382" cy="2331"/>
                <a:chOff x="2424" y="1167"/>
                <a:chExt cx="2400" cy="2079"/>
              </a:xfrm>
            </p:grpSpPr>
            <p:sp>
              <p:nvSpPr>
                <p:cNvPr id="36908" name="Line 10"/>
                <p:cNvSpPr>
                  <a:spLocks noChangeShapeType="1"/>
                </p:cNvSpPr>
                <p:nvPr/>
              </p:nvSpPr>
              <p:spPr bwMode="auto">
                <a:xfrm>
                  <a:off x="2424" y="1167"/>
                  <a:ext cx="0" cy="2079"/>
                </a:xfrm>
                <a:prstGeom prst="line">
                  <a:avLst/>
                </a:prstGeom>
                <a:noFill/>
                <a:ln w="9525">
                  <a:solidFill>
                    <a:schemeClr val="tx1"/>
                  </a:solidFill>
                  <a:round/>
                  <a:headEnd/>
                  <a:tailEnd/>
                </a:ln>
              </p:spPr>
              <p:txBody>
                <a:bodyPr/>
                <a:lstStyle/>
                <a:p>
                  <a:endParaRPr lang="en-US">
                    <a:latin typeface="Arial"/>
                    <a:cs typeface="Arial"/>
                  </a:endParaRPr>
                </a:p>
              </p:txBody>
            </p:sp>
            <p:sp>
              <p:nvSpPr>
                <p:cNvPr id="36909" name="Line 11"/>
                <p:cNvSpPr>
                  <a:spLocks noChangeShapeType="1"/>
                </p:cNvSpPr>
                <p:nvPr/>
              </p:nvSpPr>
              <p:spPr bwMode="auto">
                <a:xfrm>
                  <a:off x="2424" y="3246"/>
                  <a:ext cx="240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36906" name="Text Box 12"/>
              <p:cNvSpPr txBox="1">
                <a:spLocks noChangeArrowheads="1"/>
              </p:cNvSpPr>
              <p:nvPr/>
            </p:nvSpPr>
            <p:spPr bwMode="auto">
              <a:xfrm>
                <a:off x="2305" y="942"/>
                <a:ext cx="233" cy="254"/>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P</a:t>
                </a:r>
              </a:p>
            </p:txBody>
          </p:sp>
          <p:sp>
            <p:nvSpPr>
              <p:cNvPr id="36907" name="Text Box 13"/>
              <p:cNvSpPr txBox="1">
                <a:spLocks noChangeArrowheads="1"/>
              </p:cNvSpPr>
              <p:nvPr/>
            </p:nvSpPr>
            <p:spPr bwMode="auto">
              <a:xfrm>
                <a:off x="4784" y="3363"/>
                <a:ext cx="233" cy="254"/>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Q</a:t>
                </a:r>
              </a:p>
            </p:txBody>
          </p:sp>
        </p:grpSp>
        <p:grpSp>
          <p:nvGrpSpPr>
            <p:cNvPr id="6" name="Group 14"/>
            <p:cNvGrpSpPr>
              <a:grpSpLocks/>
            </p:cNvGrpSpPr>
            <p:nvPr/>
          </p:nvGrpSpPr>
          <p:grpSpPr bwMode="auto">
            <a:xfrm>
              <a:off x="2816" y="1025"/>
              <a:ext cx="2363" cy="1682"/>
              <a:chOff x="2816" y="1025"/>
              <a:chExt cx="2363" cy="1682"/>
            </a:xfrm>
          </p:grpSpPr>
          <p:sp>
            <p:nvSpPr>
              <p:cNvPr id="36903" name="Text Box 15"/>
              <p:cNvSpPr txBox="1">
                <a:spLocks noChangeArrowheads="1"/>
              </p:cNvSpPr>
              <p:nvPr/>
            </p:nvSpPr>
            <p:spPr bwMode="auto">
              <a:xfrm>
                <a:off x="4946" y="2428"/>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D</a:t>
                </a:r>
              </a:p>
            </p:txBody>
          </p:sp>
          <p:sp>
            <p:nvSpPr>
              <p:cNvPr id="36904" name="Line 16"/>
              <p:cNvSpPr>
                <a:spLocks noChangeShapeType="1"/>
              </p:cNvSpPr>
              <p:nvPr/>
            </p:nvSpPr>
            <p:spPr bwMode="auto">
              <a:xfrm>
                <a:off x="2816" y="1025"/>
                <a:ext cx="2173" cy="1500"/>
              </a:xfrm>
              <a:prstGeom prst="line">
                <a:avLst/>
              </a:prstGeom>
              <a:noFill/>
              <a:ln w="28575">
                <a:solidFill>
                  <a:srgbClr val="336699"/>
                </a:solidFill>
                <a:round/>
                <a:headEnd/>
                <a:tailEnd/>
              </a:ln>
            </p:spPr>
            <p:txBody>
              <a:bodyPr/>
              <a:lstStyle/>
              <a:p>
                <a:endParaRPr lang="en-US">
                  <a:latin typeface="Arial"/>
                  <a:cs typeface="Arial"/>
                </a:endParaRPr>
              </a:p>
            </p:txBody>
          </p:sp>
        </p:grpSp>
        <p:grpSp>
          <p:nvGrpSpPr>
            <p:cNvPr id="7" name="Group 17"/>
            <p:cNvGrpSpPr>
              <a:grpSpLocks/>
            </p:cNvGrpSpPr>
            <p:nvPr/>
          </p:nvGrpSpPr>
          <p:grpSpPr bwMode="auto">
            <a:xfrm>
              <a:off x="2766" y="1538"/>
              <a:ext cx="2402" cy="1893"/>
              <a:chOff x="2766" y="1538"/>
              <a:chExt cx="2402" cy="1893"/>
            </a:xfrm>
          </p:grpSpPr>
          <p:sp>
            <p:nvSpPr>
              <p:cNvPr id="36901" name="Text Box 18"/>
              <p:cNvSpPr txBox="1">
                <a:spLocks noChangeArrowheads="1"/>
              </p:cNvSpPr>
              <p:nvPr/>
            </p:nvSpPr>
            <p:spPr bwMode="auto">
              <a:xfrm>
                <a:off x="4935" y="1538"/>
                <a:ext cx="233"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S</a:t>
                </a:r>
              </a:p>
            </p:txBody>
          </p:sp>
          <p:sp>
            <p:nvSpPr>
              <p:cNvPr id="36902" name="Line 19"/>
              <p:cNvSpPr>
                <a:spLocks noChangeShapeType="1"/>
              </p:cNvSpPr>
              <p:nvPr/>
            </p:nvSpPr>
            <p:spPr bwMode="auto">
              <a:xfrm flipV="1">
                <a:off x="2766" y="1732"/>
                <a:ext cx="2198" cy="1699"/>
              </a:xfrm>
              <a:prstGeom prst="line">
                <a:avLst/>
              </a:prstGeom>
              <a:noFill/>
              <a:ln w="28575">
                <a:solidFill>
                  <a:srgbClr val="336699"/>
                </a:solidFill>
                <a:round/>
                <a:headEnd/>
                <a:tailEnd/>
              </a:ln>
            </p:spPr>
            <p:txBody>
              <a:bodyPr/>
              <a:lstStyle/>
              <a:p>
                <a:endParaRPr lang="en-US">
                  <a:latin typeface="Arial"/>
                  <a:cs typeface="Arial"/>
                </a:endParaRPr>
              </a:p>
            </p:txBody>
          </p:sp>
        </p:grpSp>
      </p:grpSp>
      <p:sp>
        <p:nvSpPr>
          <p:cNvPr id="36872" name="Line 20"/>
          <p:cNvSpPr>
            <a:spLocks noChangeShapeType="1"/>
          </p:cNvSpPr>
          <p:nvPr/>
        </p:nvSpPr>
        <p:spPr bwMode="auto">
          <a:xfrm flipH="1" flipV="1">
            <a:off x="6332538" y="2917825"/>
            <a:ext cx="1587" cy="1023938"/>
          </a:xfrm>
          <a:prstGeom prst="line">
            <a:avLst/>
          </a:prstGeom>
          <a:noFill/>
          <a:ln w="19050">
            <a:solidFill>
              <a:srgbClr val="CC0000"/>
            </a:solidFill>
            <a:round/>
            <a:headEnd/>
            <a:tailEnd/>
          </a:ln>
        </p:spPr>
        <p:txBody>
          <a:bodyPr/>
          <a:lstStyle/>
          <a:p>
            <a:endParaRPr lang="en-US">
              <a:latin typeface="Arial"/>
              <a:cs typeface="Arial"/>
            </a:endParaRPr>
          </a:p>
        </p:txBody>
      </p:sp>
      <p:sp>
        <p:nvSpPr>
          <p:cNvPr id="177173" name="Line 21"/>
          <p:cNvSpPr>
            <a:spLocks noChangeShapeType="1"/>
          </p:cNvSpPr>
          <p:nvPr/>
        </p:nvSpPr>
        <p:spPr bwMode="auto">
          <a:xfrm flipV="1">
            <a:off x="5638800" y="2436813"/>
            <a:ext cx="1588" cy="2039937"/>
          </a:xfrm>
          <a:prstGeom prst="line">
            <a:avLst/>
          </a:prstGeom>
          <a:noFill/>
          <a:ln w="19050">
            <a:solidFill>
              <a:srgbClr val="CC0000"/>
            </a:solidFill>
            <a:round/>
            <a:headEnd/>
            <a:tailEnd/>
          </a:ln>
        </p:spPr>
        <p:txBody>
          <a:bodyPr/>
          <a:lstStyle/>
          <a:p>
            <a:endParaRPr lang="en-US">
              <a:latin typeface="Arial"/>
              <a:cs typeface="Arial"/>
            </a:endParaRPr>
          </a:p>
        </p:txBody>
      </p:sp>
      <p:grpSp>
        <p:nvGrpSpPr>
          <p:cNvPr id="8" name="Group 22"/>
          <p:cNvGrpSpPr>
            <a:grpSpLocks/>
          </p:cNvGrpSpPr>
          <p:nvPr/>
        </p:nvGrpSpPr>
        <p:grpSpPr bwMode="auto">
          <a:xfrm>
            <a:off x="6053270" y="2911475"/>
            <a:ext cx="557213" cy="3082925"/>
            <a:chOff x="3808" y="1834"/>
            <a:chExt cx="351" cy="1942"/>
          </a:xfrm>
        </p:grpSpPr>
        <p:sp>
          <p:nvSpPr>
            <p:cNvPr id="36896" name="Text Box 23"/>
            <p:cNvSpPr txBox="1">
              <a:spLocks noChangeArrowheads="1"/>
            </p:cNvSpPr>
            <p:nvPr/>
          </p:nvSpPr>
          <p:spPr bwMode="auto">
            <a:xfrm>
              <a:off x="3808" y="3497"/>
              <a:ext cx="351"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Q</a:t>
              </a:r>
              <a:r>
                <a:rPr lang="en-US" sz="2300" b="0" baseline="-25000">
                  <a:latin typeface="Arial"/>
                  <a:cs typeface="Arial"/>
                </a:rPr>
                <a:t>1</a:t>
              </a:r>
            </a:p>
          </p:txBody>
        </p:sp>
        <p:sp>
          <p:nvSpPr>
            <p:cNvPr id="36897" name="Line 24"/>
            <p:cNvSpPr>
              <a:spLocks noChangeShapeType="1"/>
            </p:cNvSpPr>
            <p:nvPr/>
          </p:nvSpPr>
          <p:spPr bwMode="auto">
            <a:xfrm>
              <a:off x="3989" y="1834"/>
              <a:ext cx="0" cy="1665"/>
            </a:xfrm>
            <a:prstGeom prst="line">
              <a:avLst/>
            </a:prstGeom>
            <a:noFill/>
            <a:ln w="9525">
              <a:solidFill>
                <a:schemeClr val="tx1"/>
              </a:solidFill>
              <a:prstDash val="dash"/>
              <a:round/>
              <a:headEnd/>
              <a:tailEnd/>
            </a:ln>
          </p:spPr>
          <p:txBody>
            <a:bodyPr/>
            <a:lstStyle/>
            <a:p>
              <a:endParaRPr lang="en-US">
                <a:latin typeface="Arial"/>
                <a:cs typeface="Arial"/>
              </a:endParaRPr>
            </a:p>
          </p:txBody>
        </p:sp>
      </p:grpSp>
      <p:grpSp>
        <p:nvGrpSpPr>
          <p:cNvPr id="9" name="Group 25"/>
          <p:cNvGrpSpPr>
            <a:grpSpLocks/>
          </p:cNvGrpSpPr>
          <p:nvPr/>
        </p:nvGrpSpPr>
        <p:grpSpPr bwMode="auto">
          <a:xfrm>
            <a:off x="3722688" y="2692400"/>
            <a:ext cx="2616200" cy="442913"/>
            <a:chOff x="2345" y="1696"/>
            <a:chExt cx="1648" cy="279"/>
          </a:xfrm>
        </p:grpSpPr>
        <p:sp>
          <p:nvSpPr>
            <p:cNvPr id="36894" name="Text Box 26"/>
            <p:cNvSpPr txBox="1">
              <a:spLocks noChangeArrowheads="1"/>
            </p:cNvSpPr>
            <p:nvPr/>
          </p:nvSpPr>
          <p:spPr bwMode="auto">
            <a:xfrm>
              <a:off x="2345" y="1696"/>
              <a:ext cx="335"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P</a:t>
              </a:r>
              <a:r>
                <a:rPr lang="en-US" sz="2300" i="1" baseline="-25000">
                  <a:latin typeface="Arial"/>
                  <a:cs typeface="Arial"/>
                </a:rPr>
                <a:t>B</a:t>
              </a:r>
            </a:p>
          </p:txBody>
        </p:sp>
        <p:sp>
          <p:nvSpPr>
            <p:cNvPr id="36895" name="Line 27"/>
            <p:cNvSpPr>
              <a:spLocks noChangeShapeType="1"/>
            </p:cNvSpPr>
            <p:nvPr/>
          </p:nvSpPr>
          <p:spPr bwMode="auto">
            <a:xfrm flipH="1">
              <a:off x="2679" y="1836"/>
              <a:ext cx="1314" cy="0"/>
            </a:xfrm>
            <a:prstGeom prst="line">
              <a:avLst/>
            </a:prstGeom>
            <a:noFill/>
            <a:ln w="9525">
              <a:solidFill>
                <a:schemeClr val="tx1"/>
              </a:solidFill>
              <a:prstDash val="dash"/>
              <a:round/>
              <a:headEnd/>
              <a:tailEnd/>
            </a:ln>
          </p:spPr>
          <p:txBody>
            <a:bodyPr/>
            <a:lstStyle/>
            <a:p>
              <a:endParaRPr lang="en-US">
                <a:latin typeface="Arial"/>
                <a:cs typeface="Arial"/>
              </a:endParaRPr>
            </a:p>
          </p:txBody>
        </p:sp>
      </p:grpSp>
      <p:grpSp>
        <p:nvGrpSpPr>
          <p:cNvPr id="10" name="Group 28"/>
          <p:cNvGrpSpPr>
            <a:grpSpLocks/>
          </p:cNvGrpSpPr>
          <p:nvPr/>
        </p:nvGrpSpPr>
        <p:grpSpPr bwMode="auto">
          <a:xfrm>
            <a:off x="3722688" y="3721100"/>
            <a:ext cx="2609850" cy="442913"/>
            <a:chOff x="2345" y="2344"/>
            <a:chExt cx="1644" cy="279"/>
          </a:xfrm>
        </p:grpSpPr>
        <p:sp>
          <p:nvSpPr>
            <p:cNvPr id="36892" name="Text Box 29"/>
            <p:cNvSpPr txBox="1">
              <a:spLocks noChangeArrowheads="1"/>
            </p:cNvSpPr>
            <p:nvPr/>
          </p:nvSpPr>
          <p:spPr bwMode="auto">
            <a:xfrm>
              <a:off x="2345" y="2344"/>
              <a:ext cx="335"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P</a:t>
              </a:r>
              <a:r>
                <a:rPr lang="en-US" sz="2300" i="1" baseline="-25000">
                  <a:latin typeface="Arial"/>
                  <a:cs typeface="Arial"/>
                </a:rPr>
                <a:t>S</a:t>
              </a:r>
            </a:p>
          </p:txBody>
        </p:sp>
        <p:sp>
          <p:nvSpPr>
            <p:cNvPr id="36893" name="Line 30"/>
            <p:cNvSpPr>
              <a:spLocks noChangeShapeType="1"/>
            </p:cNvSpPr>
            <p:nvPr/>
          </p:nvSpPr>
          <p:spPr bwMode="auto">
            <a:xfrm flipH="1">
              <a:off x="2675" y="2486"/>
              <a:ext cx="1314" cy="0"/>
            </a:xfrm>
            <a:prstGeom prst="line">
              <a:avLst/>
            </a:prstGeom>
            <a:noFill/>
            <a:ln w="9525">
              <a:solidFill>
                <a:schemeClr val="tx1"/>
              </a:solidFill>
              <a:prstDash val="dash"/>
              <a:round/>
              <a:headEnd/>
              <a:tailEnd/>
            </a:ln>
          </p:spPr>
          <p:txBody>
            <a:bodyPr/>
            <a:lstStyle/>
            <a:p>
              <a:endParaRPr lang="en-US">
                <a:latin typeface="Arial"/>
                <a:cs typeface="Arial"/>
              </a:endParaRPr>
            </a:p>
          </p:txBody>
        </p:sp>
      </p:grpSp>
      <p:grpSp>
        <p:nvGrpSpPr>
          <p:cNvPr id="11" name="Group 31"/>
          <p:cNvGrpSpPr>
            <a:grpSpLocks/>
          </p:cNvGrpSpPr>
          <p:nvPr/>
        </p:nvGrpSpPr>
        <p:grpSpPr bwMode="auto">
          <a:xfrm>
            <a:off x="3725863" y="2211388"/>
            <a:ext cx="1912937" cy="442912"/>
            <a:chOff x="2347" y="1393"/>
            <a:chExt cx="1205" cy="279"/>
          </a:xfrm>
        </p:grpSpPr>
        <p:sp>
          <p:nvSpPr>
            <p:cNvPr id="36890" name="Text Box 32"/>
            <p:cNvSpPr txBox="1">
              <a:spLocks noChangeArrowheads="1"/>
            </p:cNvSpPr>
            <p:nvPr/>
          </p:nvSpPr>
          <p:spPr bwMode="auto">
            <a:xfrm>
              <a:off x="2347" y="1393"/>
              <a:ext cx="335" cy="279"/>
            </a:xfrm>
            <a:prstGeom prst="rect">
              <a:avLst/>
            </a:prstGeom>
            <a:noFill/>
            <a:ln w="9525">
              <a:noFill/>
              <a:miter lim="800000"/>
              <a:headEnd/>
              <a:tailEnd/>
            </a:ln>
          </p:spPr>
          <p:txBody>
            <a:bodyPr>
              <a:spAutoFit/>
            </a:bodyPr>
            <a:lstStyle/>
            <a:p>
              <a:pPr algn="ctr">
                <a:spcBef>
                  <a:spcPct val="50000"/>
                </a:spcBef>
              </a:pPr>
              <a:r>
                <a:rPr lang="en-US" sz="2300" i="1" dirty="0">
                  <a:solidFill>
                    <a:srgbClr val="FF0000"/>
                  </a:solidFill>
                  <a:latin typeface="Arial"/>
                  <a:cs typeface="Arial"/>
                </a:rPr>
                <a:t>P</a:t>
              </a:r>
              <a:r>
                <a:rPr lang="en-US" sz="2300" i="1" baseline="-25000" dirty="0">
                  <a:solidFill>
                    <a:srgbClr val="FF0000"/>
                  </a:solidFill>
                  <a:latin typeface="Arial"/>
                  <a:cs typeface="Arial"/>
                </a:rPr>
                <a:t>B</a:t>
              </a:r>
            </a:p>
          </p:txBody>
        </p:sp>
        <p:sp>
          <p:nvSpPr>
            <p:cNvPr id="36891" name="Line 33"/>
            <p:cNvSpPr>
              <a:spLocks noChangeShapeType="1"/>
            </p:cNvSpPr>
            <p:nvPr/>
          </p:nvSpPr>
          <p:spPr bwMode="auto">
            <a:xfrm flipH="1">
              <a:off x="2679" y="1533"/>
              <a:ext cx="873" cy="0"/>
            </a:xfrm>
            <a:prstGeom prst="line">
              <a:avLst/>
            </a:prstGeom>
            <a:noFill/>
            <a:ln w="9525">
              <a:solidFill>
                <a:schemeClr val="tx1"/>
              </a:solidFill>
              <a:prstDash val="dash"/>
              <a:round/>
              <a:headEnd/>
              <a:tailEnd/>
            </a:ln>
          </p:spPr>
          <p:txBody>
            <a:bodyPr/>
            <a:lstStyle/>
            <a:p>
              <a:endParaRPr lang="en-US">
                <a:latin typeface="Arial"/>
                <a:cs typeface="Arial"/>
              </a:endParaRPr>
            </a:p>
          </p:txBody>
        </p:sp>
      </p:grpSp>
      <p:grpSp>
        <p:nvGrpSpPr>
          <p:cNvPr id="12" name="Group 34"/>
          <p:cNvGrpSpPr>
            <a:grpSpLocks/>
          </p:cNvGrpSpPr>
          <p:nvPr/>
        </p:nvGrpSpPr>
        <p:grpSpPr bwMode="auto">
          <a:xfrm>
            <a:off x="3725863" y="4260850"/>
            <a:ext cx="1911350" cy="442913"/>
            <a:chOff x="2347" y="2684"/>
            <a:chExt cx="1204" cy="279"/>
          </a:xfrm>
        </p:grpSpPr>
        <p:sp>
          <p:nvSpPr>
            <p:cNvPr id="36888" name="Text Box 35"/>
            <p:cNvSpPr txBox="1">
              <a:spLocks noChangeArrowheads="1"/>
            </p:cNvSpPr>
            <p:nvPr/>
          </p:nvSpPr>
          <p:spPr bwMode="auto">
            <a:xfrm>
              <a:off x="2347" y="2684"/>
              <a:ext cx="335" cy="279"/>
            </a:xfrm>
            <a:prstGeom prst="rect">
              <a:avLst/>
            </a:prstGeom>
            <a:noFill/>
            <a:ln w="9525">
              <a:noFill/>
              <a:miter lim="800000"/>
              <a:headEnd/>
              <a:tailEnd/>
            </a:ln>
          </p:spPr>
          <p:txBody>
            <a:bodyPr>
              <a:spAutoFit/>
            </a:bodyPr>
            <a:lstStyle/>
            <a:p>
              <a:pPr algn="ctr">
                <a:spcBef>
                  <a:spcPct val="50000"/>
                </a:spcBef>
              </a:pPr>
              <a:r>
                <a:rPr lang="en-US" sz="2300" i="1">
                  <a:solidFill>
                    <a:srgbClr val="FF0000"/>
                  </a:solidFill>
                  <a:latin typeface="Arial"/>
                  <a:cs typeface="Arial"/>
                </a:rPr>
                <a:t>P</a:t>
              </a:r>
              <a:r>
                <a:rPr lang="en-US" sz="2300" i="1" baseline="-25000">
                  <a:solidFill>
                    <a:srgbClr val="FF0000"/>
                  </a:solidFill>
                  <a:latin typeface="Arial"/>
                  <a:cs typeface="Arial"/>
                </a:rPr>
                <a:t>S</a:t>
              </a:r>
            </a:p>
          </p:txBody>
        </p:sp>
        <p:sp>
          <p:nvSpPr>
            <p:cNvPr id="36889" name="Line 36"/>
            <p:cNvSpPr>
              <a:spLocks noChangeShapeType="1"/>
            </p:cNvSpPr>
            <p:nvPr/>
          </p:nvSpPr>
          <p:spPr bwMode="auto">
            <a:xfrm flipH="1">
              <a:off x="2678" y="2825"/>
              <a:ext cx="873" cy="0"/>
            </a:xfrm>
            <a:prstGeom prst="line">
              <a:avLst/>
            </a:prstGeom>
            <a:noFill/>
            <a:ln w="9525">
              <a:solidFill>
                <a:schemeClr val="tx1"/>
              </a:solidFill>
              <a:prstDash val="dash"/>
              <a:round/>
              <a:headEnd/>
              <a:tailEnd/>
            </a:ln>
          </p:spPr>
          <p:txBody>
            <a:bodyPr/>
            <a:lstStyle/>
            <a:p>
              <a:endParaRPr lang="en-US">
                <a:latin typeface="Arial"/>
                <a:cs typeface="Arial"/>
              </a:endParaRPr>
            </a:p>
          </p:txBody>
        </p:sp>
      </p:grpSp>
      <p:sp>
        <p:nvSpPr>
          <p:cNvPr id="177189" name="Rectangle 37"/>
          <p:cNvSpPr>
            <a:spLocks noChangeArrowheads="1"/>
          </p:cNvSpPr>
          <p:nvPr/>
        </p:nvSpPr>
        <p:spPr bwMode="auto">
          <a:xfrm>
            <a:off x="4260850" y="2438400"/>
            <a:ext cx="1365250" cy="2038350"/>
          </a:xfrm>
          <a:prstGeom prst="rect">
            <a:avLst/>
          </a:prstGeom>
          <a:solidFill>
            <a:srgbClr val="FF0000">
              <a:alpha val="25098"/>
            </a:srgbClr>
          </a:solidFill>
          <a:ln w="38100">
            <a:solidFill>
              <a:srgbClr val="AE1221"/>
            </a:solidFill>
            <a:miter lim="800000"/>
            <a:headEnd/>
            <a:tailEnd/>
          </a:ln>
        </p:spPr>
        <p:txBody>
          <a:bodyPr wrap="none" anchor="ctr"/>
          <a:lstStyle/>
          <a:p>
            <a:endParaRPr lang="en-US" b="0">
              <a:latin typeface="Arial"/>
              <a:cs typeface="Arial"/>
            </a:endParaRPr>
          </a:p>
        </p:txBody>
      </p:sp>
      <p:grpSp>
        <p:nvGrpSpPr>
          <p:cNvPr id="13" name="Group 38"/>
          <p:cNvGrpSpPr>
            <a:grpSpLocks/>
          </p:cNvGrpSpPr>
          <p:nvPr/>
        </p:nvGrpSpPr>
        <p:grpSpPr bwMode="auto">
          <a:xfrm>
            <a:off x="5688013" y="2447925"/>
            <a:ext cx="685800" cy="2020888"/>
            <a:chOff x="3583" y="1542"/>
            <a:chExt cx="432" cy="1273"/>
          </a:xfrm>
        </p:grpSpPr>
        <p:sp>
          <p:nvSpPr>
            <p:cNvPr id="36886" name="AutoShape 39"/>
            <p:cNvSpPr>
              <a:spLocks/>
            </p:cNvSpPr>
            <p:nvPr/>
          </p:nvSpPr>
          <p:spPr bwMode="auto">
            <a:xfrm rot="10800000">
              <a:off x="3583" y="1542"/>
              <a:ext cx="129" cy="1273"/>
            </a:xfrm>
            <a:prstGeom prst="leftBrace">
              <a:avLst>
                <a:gd name="adj1" fmla="val 47285"/>
                <a:gd name="adj2" fmla="val 52630"/>
              </a:avLst>
            </a:prstGeom>
            <a:noFill/>
            <a:ln w="12700">
              <a:solidFill>
                <a:schemeClr val="tx1"/>
              </a:solidFill>
              <a:round/>
              <a:headEnd/>
              <a:tailEnd/>
            </a:ln>
          </p:spPr>
          <p:txBody>
            <a:bodyPr wrap="none" anchor="ctr"/>
            <a:lstStyle/>
            <a:p>
              <a:endParaRPr lang="en-US" b="0">
                <a:latin typeface="Arial"/>
                <a:cs typeface="Arial"/>
              </a:endParaRPr>
            </a:p>
          </p:txBody>
        </p:sp>
        <p:sp>
          <p:nvSpPr>
            <p:cNvPr id="36887" name="Text Box 40"/>
            <p:cNvSpPr txBox="1">
              <a:spLocks noChangeArrowheads="1"/>
            </p:cNvSpPr>
            <p:nvPr/>
          </p:nvSpPr>
          <p:spPr bwMode="auto">
            <a:xfrm>
              <a:off x="3647" y="2001"/>
              <a:ext cx="368" cy="288"/>
            </a:xfrm>
            <a:prstGeom prst="rect">
              <a:avLst/>
            </a:prstGeom>
            <a:noFill/>
            <a:ln w="9525">
              <a:noFill/>
              <a:miter lim="800000"/>
              <a:headEnd/>
              <a:tailEnd/>
            </a:ln>
          </p:spPr>
          <p:txBody>
            <a:bodyPr>
              <a:spAutoFit/>
            </a:bodyPr>
            <a:lstStyle/>
            <a:p>
              <a:pPr algn="ctr">
                <a:spcBef>
                  <a:spcPct val="50000"/>
                </a:spcBef>
              </a:pPr>
              <a:r>
                <a:rPr lang="en-US" sz="2400" b="0">
                  <a:latin typeface="Arial"/>
                  <a:cs typeface="Arial"/>
                </a:rPr>
                <a:t>2</a:t>
              </a:r>
              <a:r>
                <a:rPr lang="en-US" sz="2400" i="1">
                  <a:latin typeface="Arial"/>
                  <a:cs typeface="Arial"/>
                </a:rPr>
                <a:t>T</a:t>
              </a:r>
            </a:p>
          </p:txBody>
        </p:sp>
      </p:grpSp>
      <p:grpSp>
        <p:nvGrpSpPr>
          <p:cNvPr id="14" name="Group 41"/>
          <p:cNvGrpSpPr>
            <a:grpSpLocks/>
          </p:cNvGrpSpPr>
          <p:nvPr/>
        </p:nvGrpSpPr>
        <p:grpSpPr bwMode="auto">
          <a:xfrm>
            <a:off x="6381750" y="2914650"/>
            <a:ext cx="539750" cy="1022350"/>
            <a:chOff x="4020" y="1836"/>
            <a:chExt cx="340" cy="644"/>
          </a:xfrm>
        </p:grpSpPr>
        <p:sp>
          <p:nvSpPr>
            <p:cNvPr id="36884" name="AutoShape 42"/>
            <p:cNvSpPr>
              <a:spLocks/>
            </p:cNvSpPr>
            <p:nvPr/>
          </p:nvSpPr>
          <p:spPr bwMode="auto">
            <a:xfrm rot="10800000">
              <a:off x="4020" y="1836"/>
              <a:ext cx="129" cy="644"/>
            </a:xfrm>
            <a:prstGeom prst="leftBrace">
              <a:avLst>
                <a:gd name="adj1" fmla="val 27896"/>
                <a:gd name="adj2" fmla="val 52171"/>
              </a:avLst>
            </a:prstGeom>
            <a:noFill/>
            <a:ln w="12700">
              <a:solidFill>
                <a:schemeClr val="tx1"/>
              </a:solidFill>
              <a:round/>
              <a:headEnd/>
              <a:tailEnd/>
            </a:ln>
          </p:spPr>
          <p:txBody>
            <a:bodyPr wrap="none" anchor="ctr"/>
            <a:lstStyle/>
            <a:p>
              <a:endParaRPr lang="en-US" b="0">
                <a:latin typeface="Arial"/>
                <a:cs typeface="Arial"/>
              </a:endParaRPr>
            </a:p>
          </p:txBody>
        </p:sp>
        <p:sp>
          <p:nvSpPr>
            <p:cNvPr id="36885" name="Text Box 43"/>
            <p:cNvSpPr txBox="1">
              <a:spLocks noChangeArrowheads="1"/>
            </p:cNvSpPr>
            <p:nvPr/>
          </p:nvSpPr>
          <p:spPr bwMode="auto">
            <a:xfrm>
              <a:off x="4080" y="1999"/>
              <a:ext cx="280" cy="288"/>
            </a:xfrm>
            <a:prstGeom prst="rect">
              <a:avLst/>
            </a:prstGeom>
            <a:noFill/>
            <a:ln w="9525">
              <a:noFill/>
              <a:miter lim="800000"/>
              <a:headEnd/>
              <a:tailEnd/>
            </a:ln>
          </p:spPr>
          <p:txBody>
            <a:bodyPr>
              <a:spAutoFit/>
            </a:bodyPr>
            <a:lstStyle/>
            <a:p>
              <a:pPr algn="ctr">
                <a:spcBef>
                  <a:spcPct val="50000"/>
                </a:spcBef>
              </a:pPr>
              <a:r>
                <a:rPr lang="en-US" sz="2400" i="1" dirty="0">
                  <a:latin typeface="Arial"/>
                  <a:cs typeface="Arial"/>
                </a:rPr>
                <a:t>T</a:t>
              </a:r>
            </a:p>
          </p:txBody>
        </p:sp>
      </p:grpSp>
      <p:sp>
        <p:nvSpPr>
          <p:cNvPr id="36883"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a:latin typeface="Tahoma" pitchFamily="34" charset="0"/>
                <a:cs typeface="Arial" charset="0"/>
              </a:rPr>
              <a:t>0</a:t>
            </a:r>
          </a:p>
        </p:txBody>
      </p:sp>
      <p:sp>
        <p:nvSpPr>
          <p:cNvPr id="16" name="Footer Placeholder 15"/>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7" name="Slide Number Placeholder 16"/>
          <p:cNvSpPr>
            <a:spLocks noGrp="1"/>
          </p:cNvSpPr>
          <p:nvPr>
            <p:ph type="sldNum" sz="quarter" idx="13"/>
          </p:nvPr>
        </p:nvSpPr>
        <p:spPr/>
        <p:txBody>
          <a:bodyPr/>
          <a:lstStyle/>
          <a:p>
            <a:pPr>
              <a:defRPr/>
            </a:pPr>
            <a:fld id="{2F37425F-5E17-4209-B948-B5CE2119E408}" type="slidenum">
              <a:rPr lang="en-US" smtClean="0"/>
              <a:pPr>
                <a:defRPr/>
              </a:pPr>
              <a:t>23</a:t>
            </a:fld>
            <a:endParaRPr lang="en-US" dirty="0"/>
          </a:p>
        </p:txBody>
      </p:sp>
      <p:grpSp>
        <p:nvGrpSpPr>
          <p:cNvPr id="49" name="Group 2"/>
          <p:cNvGrpSpPr>
            <a:grpSpLocks/>
          </p:cNvGrpSpPr>
          <p:nvPr/>
        </p:nvGrpSpPr>
        <p:grpSpPr bwMode="auto">
          <a:xfrm>
            <a:off x="4649788" y="1955800"/>
            <a:ext cx="557212" cy="4038600"/>
            <a:chOff x="2929" y="1232"/>
            <a:chExt cx="351" cy="2544"/>
          </a:xfrm>
        </p:grpSpPr>
        <p:sp>
          <p:nvSpPr>
            <p:cNvPr id="50" name="Line 3"/>
            <p:cNvSpPr>
              <a:spLocks noChangeShapeType="1"/>
            </p:cNvSpPr>
            <p:nvPr/>
          </p:nvSpPr>
          <p:spPr bwMode="auto">
            <a:xfrm>
              <a:off x="3110" y="1232"/>
              <a:ext cx="0" cy="2268"/>
            </a:xfrm>
            <a:prstGeom prst="line">
              <a:avLst/>
            </a:prstGeom>
            <a:noFill/>
            <a:ln w="9525">
              <a:solidFill>
                <a:schemeClr val="tx1"/>
              </a:solidFill>
              <a:prstDash val="dash"/>
              <a:round/>
              <a:headEnd/>
              <a:tailEnd/>
            </a:ln>
          </p:spPr>
          <p:txBody>
            <a:bodyPr/>
            <a:lstStyle/>
            <a:p>
              <a:endParaRPr lang="en-US">
                <a:latin typeface="Arial"/>
                <a:cs typeface="Arial"/>
              </a:endParaRPr>
            </a:p>
          </p:txBody>
        </p:sp>
        <p:sp>
          <p:nvSpPr>
            <p:cNvPr id="51" name="Text Box 4"/>
            <p:cNvSpPr txBox="1">
              <a:spLocks noChangeArrowheads="1"/>
            </p:cNvSpPr>
            <p:nvPr/>
          </p:nvSpPr>
          <p:spPr bwMode="auto">
            <a:xfrm>
              <a:off x="2929" y="3497"/>
              <a:ext cx="351" cy="279"/>
            </a:xfrm>
            <a:prstGeom prst="rect">
              <a:avLst/>
            </a:prstGeom>
            <a:noFill/>
            <a:ln w="9525">
              <a:noFill/>
              <a:miter lim="800000"/>
              <a:headEnd/>
              <a:tailEnd/>
            </a:ln>
          </p:spPr>
          <p:txBody>
            <a:bodyPr>
              <a:spAutoFit/>
            </a:bodyPr>
            <a:lstStyle/>
            <a:p>
              <a:pPr algn="ctr">
                <a:spcBef>
                  <a:spcPct val="50000"/>
                </a:spcBef>
              </a:pPr>
              <a:r>
                <a:rPr lang="en-US" sz="2300" i="1">
                  <a:latin typeface="Arial"/>
                  <a:cs typeface="Arial"/>
                </a:rPr>
                <a:t>Q</a:t>
              </a:r>
              <a:r>
                <a:rPr lang="en-US" sz="2300" b="0" baseline="-25000">
                  <a:latin typeface="Arial"/>
                  <a:cs typeface="Arial"/>
                </a:rPr>
                <a:t>3</a:t>
              </a:r>
            </a:p>
          </p:txBody>
        </p:sp>
      </p:grpSp>
      <p:sp>
        <p:nvSpPr>
          <p:cNvPr id="52" name="Line 19"/>
          <p:cNvSpPr>
            <a:spLocks noChangeShapeType="1"/>
          </p:cNvSpPr>
          <p:nvPr/>
        </p:nvSpPr>
        <p:spPr bwMode="auto">
          <a:xfrm flipV="1">
            <a:off x="4937125" y="1951038"/>
            <a:ext cx="0" cy="3063875"/>
          </a:xfrm>
          <a:prstGeom prst="line">
            <a:avLst/>
          </a:prstGeom>
          <a:noFill/>
          <a:ln w="19050">
            <a:solidFill>
              <a:srgbClr val="CC0000"/>
            </a:solidFill>
            <a:round/>
            <a:headEnd/>
            <a:tailEnd/>
          </a:ln>
        </p:spPr>
        <p:txBody>
          <a:bodyPr/>
          <a:lstStyle/>
          <a:p>
            <a:endParaRPr lang="en-US">
              <a:latin typeface="Arial"/>
              <a:cs typeface="Arial"/>
            </a:endParaRPr>
          </a:p>
        </p:txBody>
      </p:sp>
      <p:grpSp>
        <p:nvGrpSpPr>
          <p:cNvPr id="53" name="Group 30"/>
          <p:cNvGrpSpPr>
            <a:grpSpLocks/>
          </p:cNvGrpSpPr>
          <p:nvPr/>
        </p:nvGrpSpPr>
        <p:grpSpPr bwMode="auto">
          <a:xfrm>
            <a:off x="3719513" y="1727200"/>
            <a:ext cx="1223962" cy="442913"/>
            <a:chOff x="2343" y="1088"/>
            <a:chExt cx="771" cy="279"/>
          </a:xfrm>
        </p:grpSpPr>
        <p:sp>
          <p:nvSpPr>
            <p:cNvPr id="54" name="Text Box 31"/>
            <p:cNvSpPr txBox="1">
              <a:spLocks noChangeArrowheads="1"/>
            </p:cNvSpPr>
            <p:nvPr/>
          </p:nvSpPr>
          <p:spPr bwMode="auto">
            <a:xfrm>
              <a:off x="2343" y="1088"/>
              <a:ext cx="335" cy="279"/>
            </a:xfrm>
            <a:prstGeom prst="rect">
              <a:avLst/>
            </a:prstGeom>
            <a:noFill/>
            <a:ln w="9525">
              <a:noFill/>
              <a:miter lim="800000"/>
              <a:headEnd/>
              <a:tailEnd/>
            </a:ln>
          </p:spPr>
          <p:txBody>
            <a:bodyPr>
              <a:spAutoFit/>
            </a:bodyPr>
            <a:lstStyle/>
            <a:p>
              <a:pPr algn="ctr">
                <a:spcBef>
                  <a:spcPct val="50000"/>
                </a:spcBef>
              </a:pPr>
              <a:r>
                <a:rPr lang="en-US" sz="2300" i="1" dirty="0">
                  <a:solidFill>
                    <a:srgbClr val="0000FF"/>
                  </a:solidFill>
                  <a:latin typeface="Arial"/>
                  <a:cs typeface="Arial"/>
                </a:rPr>
                <a:t>P</a:t>
              </a:r>
              <a:r>
                <a:rPr lang="en-US" sz="2300" i="1" baseline="-25000" dirty="0">
                  <a:solidFill>
                    <a:srgbClr val="0000FF"/>
                  </a:solidFill>
                  <a:latin typeface="Arial"/>
                  <a:cs typeface="Arial"/>
                </a:rPr>
                <a:t>B</a:t>
              </a:r>
            </a:p>
          </p:txBody>
        </p:sp>
        <p:sp>
          <p:nvSpPr>
            <p:cNvPr id="55" name="Line 32"/>
            <p:cNvSpPr>
              <a:spLocks noChangeShapeType="1"/>
            </p:cNvSpPr>
            <p:nvPr/>
          </p:nvSpPr>
          <p:spPr bwMode="auto">
            <a:xfrm flipH="1">
              <a:off x="2679" y="1230"/>
              <a:ext cx="435" cy="0"/>
            </a:xfrm>
            <a:prstGeom prst="line">
              <a:avLst/>
            </a:prstGeom>
            <a:noFill/>
            <a:ln w="9525">
              <a:solidFill>
                <a:schemeClr val="tx1"/>
              </a:solidFill>
              <a:prstDash val="dash"/>
              <a:round/>
              <a:headEnd/>
              <a:tailEnd/>
            </a:ln>
          </p:spPr>
          <p:txBody>
            <a:bodyPr/>
            <a:lstStyle/>
            <a:p>
              <a:endParaRPr lang="en-US">
                <a:latin typeface="Arial"/>
                <a:cs typeface="Arial"/>
              </a:endParaRPr>
            </a:p>
          </p:txBody>
        </p:sp>
      </p:grpSp>
      <p:grpSp>
        <p:nvGrpSpPr>
          <p:cNvPr id="56" name="Group 33"/>
          <p:cNvGrpSpPr>
            <a:grpSpLocks/>
          </p:cNvGrpSpPr>
          <p:nvPr/>
        </p:nvGrpSpPr>
        <p:grpSpPr bwMode="auto">
          <a:xfrm>
            <a:off x="3724275" y="4799013"/>
            <a:ext cx="1217613" cy="442912"/>
            <a:chOff x="2346" y="3023"/>
            <a:chExt cx="767" cy="279"/>
          </a:xfrm>
        </p:grpSpPr>
        <p:sp>
          <p:nvSpPr>
            <p:cNvPr id="57" name="Text Box 34"/>
            <p:cNvSpPr txBox="1">
              <a:spLocks noChangeArrowheads="1"/>
            </p:cNvSpPr>
            <p:nvPr/>
          </p:nvSpPr>
          <p:spPr bwMode="auto">
            <a:xfrm>
              <a:off x="2346" y="3023"/>
              <a:ext cx="335" cy="279"/>
            </a:xfrm>
            <a:prstGeom prst="rect">
              <a:avLst/>
            </a:prstGeom>
            <a:noFill/>
            <a:ln w="9525">
              <a:noFill/>
              <a:miter lim="800000"/>
              <a:headEnd/>
              <a:tailEnd/>
            </a:ln>
          </p:spPr>
          <p:txBody>
            <a:bodyPr>
              <a:spAutoFit/>
            </a:bodyPr>
            <a:lstStyle/>
            <a:p>
              <a:pPr algn="ctr">
                <a:spcBef>
                  <a:spcPct val="50000"/>
                </a:spcBef>
              </a:pPr>
              <a:r>
                <a:rPr lang="en-US" sz="2300" i="1" dirty="0">
                  <a:solidFill>
                    <a:srgbClr val="0000FF"/>
                  </a:solidFill>
                  <a:latin typeface="Arial"/>
                  <a:cs typeface="Arial"/>
                </a:rPr>
                <a:t>P</a:t>
              </a:r>
              <a:r>
                <a:rPr lang="en-US" sz="2300" i="1" baseline="-25000" dirty="0">
                  <a:solidFill>
                    <a:srgbClr val="0000FF"/>
                  </a:solidFill>
                  <a:latin typeface="Arial"/>
                  <a:cs typeface="Arial"/>
                </a:rPr>
                <a:t>S</a:t>
              </a:r>
            </a:p>
          </p:txBody>
        </p:sp>
        <p:sp>
          <p:nvSpPr>
            <p:cNvPr id="58" name="Line 35"/>
            <p:cNvSpPr>
              <a:spLocks noChangeShapeType="1"/>
            </p:cNvSpPr>
            <p:nvPr/>
          </p:nvSpPr>
          <p:spPr bwMode="auto">
            <a:xfrm flipH="1">
              <a:off x="2678" y="3164"/>
              <a:ext cx="435" cy="0"/>
            </a:xfrm>
            <a:prstGeom prst="line">
              <a:avLst/>
            </a:prstGeom>
            <a:noFill/>
            <a:ln w="9525">
              <a:solidFill>
                <a:schemeClr val="tx1"/>
              </a:solidFill>
              <a:prstDash val="dash"/>
              <a:round/>
              <a:headEnd/>
              <a:tailEnd/>
            </a:ln>
          </p:spPr>
          <p:txBody>
            <a:bodyPr/>
            <a:lstStyle/>
            <a:p>
              <a:endParaRPr lang="en-US">
                <a:latin typeface="Arial"/>
                <a:cs typeface="Arial"/>
              </a:endParaRPr>
            </a:p>
          </p:txBody>
        </p:sp>
      </p:grpSp>
      <p:sp>
        <p:nvSpPr>
          <p:cNvPr id="59" name="Rectangle 37"/>
          <p:cNvSpPr>
            <a:spLocks noChangeArrowheads="1"/>
          </p:cNvSpPr>
          <p:nvPr/>
        </p:nvSpPr>
        <p:spPr bwMode="auto">
          <a:xfrm>
            <a:off x="4260850" y="1955800"/>
            <a:ext cx="673100" cy="3060700"/>
          </a:xfrm>
          <a:prstGeom prst="rect">
            <a:avLst/>
          </a:prstGeom>
          <a:solidFill>
            <a:srgbClr val="0000FF">
              <a:alpha val="25098"/>
            </a:srgbClr>
          </a:solidFill>
          <a:ln w="38100">
            <a:solidFill>
              <a:srgbClr val="660066"/>
            </a:solidFill>
            <a:miter lim="800000"/>
            <a:headEnd/>
            <a:tailEnd/>
          </a:ln>
        </p:spPr>
        <p:txBody>
          <a:bodyPr wrap="none" anchor="ctr"/>
          <a:lstStyle/>
          <a:p>
            <a:endParaRPr lang="en-US" b="0">
              <a:latin typeface="Arial"/>
              <a:cs typeface="Arial"/>
            </a:endParaRPr>
          </a:p>
        </p:txBody>
      </p:sp>
      <p:grpSp>
        <p:nvGrpSpPr>
          <p:cNvPr id="60" name="Group 38"/>
          <p:cNvGrpSpPr>
            <a:grpSpLocks/>
          </p:cNvGrpSpPr>
          <p:nvPr/>
        </p:nvGrpSpPr>
        <p:grpSpPr bwMode="auto">
          <a:xfrm>
            <a:off x="5002213" y="1954213"/>
            <a:ext cx="682625" cy="3062287"/>
            <a:chOff x="3151" y="1231"/>
            <a:chExt cx="430" cy="1929"/>
          </a:xfrm>
        </p:grpSpPr>
        <p:sp>
          <p:nvSpPr>
            <p:cNvPr id="61" name="AutoShape 39"/>
            <p:cNvSpPr>
              <a:spLocks/>
            </p:cNvSpPr>
            <p:nvPr/>
          </p:nvSpPr>
          <p:spPr bwMode="auto">
            <a:xfrm rot="10800000">
              <a:off x="3151" y="1231"/>
              <a:ext cx="129" cy="1929"/>
            </a:xfrm>
            <a:prstGeom prst="leftBrace">
              <a:avLst>
                <a:gd name="adj1" fmla="val 65837"/>
                <a:gd name="adj2" fmla="val 52616"/>
              </a:avLst>
            </a:prstGeom>
            <a:noFill/>
            <a:ln w="12700">
              <a:solidFill>
                <a:schemeClr val="tx1"/>
              </a:solidFill>
              <a:round/>
              <a:headEnd/>
              <a:tailEnd/>
            </a:ln>
          </p:spPr>
          <p:txBody>
            <a:bodyPr wrap="none" anchor="ctr"/>
            <a:lstStyle/>
            <a:p>
              <a:endParaRPr lang="en-US" b="0">
                <a:latin typeface="Arial"/>
                <a:cs typeface="Arial"/>
              </a:endParaRPr>
            </a:p>
          </p:txBody>
        </p:sp>
        <p:sp>
          <p:nvSpPr>
            <p:cNvPr id="62" name="Text Box 40"/>
            <p:cNvSpPr txBox="1">
              <a:spLocks noChangeArrowheads="1"/>
            </p:cNvSpPr>
            <p:nvPr/>
          </p:nvSpPr>
          <p:spPr bwMode="auto">
            <a:xfrm>
              <a:off x="3213" y="1999"/>
              <a:ext cx="368" cy="288"/>
            </a:xfrm>
            <a:prstGeom prst="rect">
              <a:avLst/>
            </a:prstGeom>
            <a:noFill/>
            <a:ln w="9525">
              <a:noFill/>
              <a:miter lim="800000"/>
              <a:headEnd/>
              <a:tailEnd/>
            </a:ln>
          </p:spPr>
          <p:txBody>
            <a:bodyPr>
              <a:spAutoFit/>
            </a:bodyPr>
            <a:lstStyle/>
            <a:p>
              <a:pPr algn="ctr">
                <a:spcBef>
                  <a:spcPct val="50000"/>
                </a:spcBef>
              </a:pPr>
              <a:r>
                <a:rPr lang="en-US" sz="2400" b="0">
                  <a:latin typeface="Arial"/>
                  <a:cs typeface="Arial"/>
                </a:rPr>
                <a:t>3</a:t>
              </a:r>
              <a:r>
                <a:rPr lang="en-US" sz="2400" i="1">
                  <a:latin typeface="Arial"/>
                  <a:cs typeface="Arial"/>
                </a:rPr>
                <a:t>T</a:t>
              </a:r>
            </a:p>
          </p:txBody>
        </p:sp>
      </p:grpSp>
    </p:spTree>
    <p:extLst>
      <p:ext uri="{BB962C8B-B14F-4D97-AF65-F5344CB8AC3E}">
        <p14:creationId xmlns:p14="http://schemas.microsoft.com/office/powerpoint/2010/main" val="243007212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left)">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77173"/>
                                        </p:tgtEl>
                                        <p:attrNameLst>
                                          <p:attrName>style.visibility</p:attrName>
                                        </p:attrNameLst>
                                      </p:cBhvr>
                                      <p:to>
                                        <p:strVal val="visible"/>
                                      </p:to>
                                    </p:set>
                                    <p:animEffect transition="in" filter="wipe(up)">
                                      <p:cBhvr>
                                        <p:cTn id="12" dur="500"/>
                                        <p:tgtEl>
                                          <p:spTgt spid="177173"/>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right)">
                                      <p:cBhvr>
                                        <p:cTn id="25" dur="500"/>
                                        <p:tgtEl>
                                          <p:spTgt spid="11"/>
                                        </p:tgtEl>
                                      </p:cBhvr>
                                    </p:animEffect>
                                  </p:childTnLst>
                                </p:cTn>
                              </p:par>
                            </p:childTnLst>
                          </p:cTn>
                        </p:par>
                        <p:par>
                          <p:cTn id="26" fill="hold">
                            <p:stCondLst>
                              <p:cond delay="500"/>
                            </p:stCondLst>
                            <p:childTnLst>
                              <p:par>
                                <p:cTn id="27" presetID="22" presetClass="entr" presetSubtype="2"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right)">
                                      <p:cBhvr>
                                        <p:cTn id="29" dur="500"/>
                                        <p:tgtEl>
                                          <p:spTgt spid="12"/>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177189"/>
                                        </p:tgtEl>
                                        <p:attrNameLst>
                                          <p:attrName>style.visibility</p:attrName>
                                        </p:attrNameLst>
                                      </p:cBhvr>
                                      <p:to>
                                        <p:strVal val="visible"/>
                                      </p:to>
                                    </p:set>
                                    <p:animEffect transition="in" filter="fade">
                                      <p:cBhvr>
                                        <p:cTn id="33" dur="500"/>
                                        <p:tgtEl>
                                          <p:spTgt spid="177189"/>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grpId="0" nodeType="clickEffect">
                                  <p:stCondLst>
                                    <p:cond delay="0"/>
                                  </p:stCondLst>
                                  <p:childTnLst>
                                    <p:set>
                                      <p:cBhvr>
                                        <p:cTn id="37" dur="1" fill="hold">
                                          <p:stCondLst>
                                            <p:cond delay="0"/>
                                          </p:stCondLst>
                                        </p:cTn>
                                        <p:tgtEl>
                                          <p:spTgt spid="36869"/>
                                        </p:tgtEl>
                                        <p:attrNameLst>
                                          <p:attrName>style.visibility</p:attrName>
                                        </p:attrNameLst>
                                      </p:cBhvr>
                                      <p:to>
                                        <p:strVal val="hidden"/>
                                      </p:to>
                                    </p:set>
                                  </p:childTnLst>
                                </p:cTn>
                              </p:par>
                              <p:par>
                                <p:cTn id="38" presetID="1" presetClass="exit" presetSubtype="0" fill="hold" nodeType="withEffect">
                                  <p:stCondLst>
                                    <p:cond delay="0"/>
                                  </p:stCondLst>
                                  <p:childTnLst>
                                    <p:set>
                                      <p:cBhvr>
                                        <p:cTn id="39" dur="1" fill="hold">
                                          <p:stCondLst>
                                            <p:cond delay="0"/>
                                          </p:stCondLst>
                                        </p:cTn>
                                        <p:tgtEl>
                                          <p:spTgt spid="14"/>
                                        </p:tgtEl>
                                        <p:attrNameLst>
                                          <p:attrName>style.visibility</p:attrName>
                                        </p:attrNameLst>
                                      </p:cBhvr>
                                      <p:to>
                                        <p:strVal val="hidden"/>
                                      </p:to>
                                    </p:set>
                                  </p:childTnLst>
                                </p:cTn>
                              </p:par>
                              <p:par>
                                <p:cTn id="40" presetID="1" presetClass="exit" presetSubtype="0" fill="hold" nodeType="withEffect">
                                  <p:stCondLst>
                                    <p:cond delay="0"/>
                                  </p:stCondLst>
                                  <p:childTnLst>
                                    <p:set>
                                      <p:cBhvr>
                                        <p:cTn id="41" dur="1" fill="hold">
                                          <p:stCondLst>
                                            <p:cond delay="0"/>
                                          </p:stCondLst>
                                        </p:cTn>
                                        <p:tgtEl>
                                          <p:spTgt spid="8"/>
                                        </p:tgtEl>
                                        <p:attrNameLst>
                                          <p:attrName>style.visibility</p:attrName>
                                        </p:attrNameLst>
                                      </p:cBhvr>
                                      <p:to>
                                        <p:strVal val="hidden"/>
                                      </p:to>
                                    </p:set>
                                  </p:childTnLst>
                                </p:cTn>
                              </p:par>
                              <p:par>
                                <p:cTn id="42" presetID="1" presetClass="exit" presetSubtype="0" fill="hold" nodeType="withEffect">
                                  <p:stCondLst>
                                    <p:cond delay="0"/>
                                  </p:stCondLst>
                                  <p:childTnLst>
                                    <p:set>
                                      <p:cBhvr>
                                        <p:cTn id="43" dur="1" fill="hold">
                                          <p:stCondLst>
                                            <p:cond delay="0"/>
                                          </p:stCondLst>
                                        </p:cTn>
                                        <p:tgtEl>
                                          <p:spTgt spid="9"/>
                                        </p:tgtEl>
                                        <p:attrNameLst>
                                          <p:attrName>style.visibility</p:attrName>
                                        </p:attrNameLst>
                                      </p:cBhvr>
                                      <p:to>
                                        <p:strVal val="hidden"/>
                                      </p:to>
                                    </p:set>
                                  </p:childTnLst>
                                </p:cTn>
                              </p:par>
                              <p:par>
                                <p:cTn id="44" presetID="1" presetClass="exit" presetSubtype="0" fill="hold" nodeType="withEffect">
                                  <p:stCondLst>
                                    <p:cond delay="0"/>
                                  </p:stCondLst>
                                  <p:childTnLst>
                                    <p:set>
                                      <p:cBhvr>
                                        <p:cTn id="45" dur="1" fill="hold">
                                          <p:stCondLst>
                                            <p:cond delay="0"/>
                                          </p:stCondLst>
                                        </p:cTn>
                                        <p:tgtEl>
                                          <p:spTgt spid="10"/>
                                        </p:tgtEl>
                                        <p:attrNameLst>
                                          <p:attrName>style.visibility</p:attrName>
                                        </p:attrNameLst>
                                      </p:cBhvr>
                                      <p:to>
                                        <p:strVal val="hidden"/>
                                      </p:to>
                                    </p:set>
                                  </p:childTnLst>
                                </p:cTn>
                              </p:par>
                              <p:par>
                                <p:cTn id="46" presetID="1" presetClass="exit" presetSubtype="0" fill="hold" grpId="0" nodeType="withEffect">
                                  <p:stCondLst>
                                    <p:cond delay="0"/>
                                  </p:stCondLst>
                                  <p:childTnLst>
                                    <p:set>
                                      <p:cBhvr>
                                        <p:cTn id="47" dur="1" fill="hold">
                                          <p:stCondLst>
                                            <p:cond delay="0"/>
                                          </p:stCondLst>
                                        </p:cTn>
                                        <p:tgtEl>
                                          <p:spTgt spid="36872"/>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5">
                                            <p:txEl>
                                              <p:pRg st="2" end="2"/>
                                            </p:txEl>
                                          </p:spTgt>
                                        </p:tgtEl>
                                        <p:attrNameLst>
                                          <p:attrName>style.visibility</p:attrName>
                                        </p:attrNameLst>
                                      </p:cBhvr>
                                      <p:to>
                                        <p:strVal val="visible"/>
                                      </p:to>
                                    </p:set>
                                    <p:animEffect transition="in" filter="wipe(left)">
                                      <p:cBhvr>
                                        <p:cTn id="52" dur="500"/>
                                        <p:tgtEl>
                                          <p:spTgt spid="15">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wipe(up)">
                                      <p:cBhvr>
                                        <p:cTn id="57" dur="500"/>
                                        <p:tgtEl>
                                          <p:spTgt spid="52"/>
                                        </p:tgtEl>
                                      </p:cBhvr>
                                    </p:animEffect>
                                  </p:childTnLst>
                                </p:cTn>
                              </p:par>
                            </p:childTnLst>
                          </p:cTn>
                        </p:par>
                        <p:par>
                          <p:cTn id="58" fill="hold">
                            <p:stCondLst>
                              <p:cond delay="500"/>
                            </p:stCondLst>
                            <p:childTnLst>
                              <p:par>
                                <p:cTn id="59" presetID="10" presetClass="entr" presetSubtype="0" fill="hold" nodeType="afterEffect">
                                  <p:stCondLst>
                                    <p:cond delay="0"/>
                                  </p:stCondLst>
                                  <p:childTnLst>
                                    <p:set>
                                      <p:cBhvr>
                                        <p:cTn id="60" dur="1" fill="hold">
                                          <p:stCondLst>
                                            <p:cond delay="0"/>
                                          </p:stCondLst>
                                        </p:cTn>
                                        <p:tgtEl>
                                          <p:spTgt spid="60"/>
                                        </p:tgtEl>
                                        <p:attrNameLst>
                                          <p:attrName>style.visibility</p:attrName>
                                        </p:attrNameLst>
                                      </p:cBhvr>
                                      <p:to>
                                        <p:strVal val="visible"/>
                                      </p:to>
                                    </p:set>
                                    <p:animEffect transition="in" filter="fade">
                                      <p:cBhvr>
                                        <p:cTn id="61" dur="500"/>
                                        <p:tgtEl>
                                          <p:spTgt spid="60"/>
                                        </p:tgtEl>
                                      </p:cBhvr>
                                    </p:animEffect>
                                  </p:childTnLst>
                                </p:cTn>
                              </p:par>
                            </p:childTnLst>
                          </p:cTn>
                        </p:par>
                        <p:par>
                          <p:cTn id="62" fill="hold">
                            <p:stCondLst>
                              <p:cond delay="1000"/>
                            </p:stCondLst>
                            <p:childTnLst>
                              <p:par>
                                <p:cTn id="63" presetID="22" presetClass="entr" presetSubtype="1" fill="hold" nodeType="afterEffect">
                                  <p:stCondLst>
                                    <p:cond delay="0"/>
                                  </p:stCondLst>
                                  <p:childTnLst>
                                    <p:set>
                                      <p:cBhvr>
                                        <p:cTn id="64" dur="1" fill="hold">
                                          <p:stCondLst>
                                            <p:cond delay="0"/>
                                          </p:stCondLst>
                                        </p:cTn>
                                        <p:tgtEl>
                                          <p:spTgt spid="49"/>
                                        </p:tgtEl>
                                        <p:attrNameLst>
                                          <p:attrName>style.visibility</p:attrName>
                                        </p:attrNameLst>
                                      </p:cBhvr>
                                      <p:to>
                                        <p:strVal val="visible"/>
                                      </p:to>
                                    </p:set>
                                    <p:animEffect transition="in" filter="wipe(up)">
                                      <p:cBhvr>
                                        <p:cTn id="65" dur="500"/>
                                        <p:tgtEl>
                                          <p:spTgt spid="49"/>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2" fill="hold" nodeType="clickEffect">
                                  <p:stCondLst>
                                    <p:cond delay="0"/>
                                  </p:stCondLst>
                                  <p:childTnLst>
                                    <p:set>
                                      <p:cBhvr>
                                        <p:cTn id="69" dur="1" fill="hold">
                                          <p:stCondLst>
                                            <p:cond delay="0"/>
                                          </p:stCondLst>
                                        </p:cTn>
                                        <p:tgtEl>
                                          <p:spTgt spid="53"/>
                                        </p:tgtEl>
                                        <p:attrNameLst>
                                          <p:attrName>style.visibility</p:attrName>
                                        </p:attrNameLst>
                                      </p:cBhvr>
                                      <p:to>
                                        <p:strVal val="visible"/>
                                      </p:to>
                                    </p:set>
                                    <p:animEffect transition="in" filter="wipe(right)">
                                      <p:cBhvr>
                                        <p:cTn id="70" dur="500"/>
                                        <p:tgtEl>
                                          <p:spTgt spid="53"/>
                                        </p:tgtEl>
                                      </p:cBhvr>
                                    </p:animEffect>
                                  </p:childTnLst>
                                </p:cTn>
                              </p:par>
                            </p:childTnLst>
                          </p:cTn>
                        </p:par>
                        <p:par>
                          <p:cTn id="71" fill="hold">
                            <p:stCondLst>
                              <p:cond delay="500"/>
                            </p:stCondLst>
                            <p:childTnLst>
                              <p:par>
                                <p:cTn id="72" presetID="22" presetClass="entr" presetSubtype="2"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wipe(right)">
                                      <p:cBhvr>
                                        <p:cTn id="74" dur="500"/>
                                        <p:tgtEl>
                                          <p:spTgt spid="56"/>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59"/>
                                        </p:tgtEl>
                                        <p:attrNameLst>
                                          <p:attrName>style.visibility</p:attrName>
                                        </p:attrNameLst>
                                      </p:cBhvr>
                                      <p:to>
                                        <p:strVal val="visible"/>
                                      </p:to>
                                    </p:set>
                                    <p:animEffect transition="in" filter="fade">
                                      <p:cBhvr>
                                        <p:cTn id="79"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9" grpId="0" animBg="1"/>
      <p:bldP spid="15" grpId="0" uiExpand="1" build="p"/>
      <p:bldP spid="36872" grpId="0" animBg="1"/>
      <p:bldP spid="177173" grpId="0" animBg="1"/>
      <p:bldP spid="177189" grpId="0" animBg="1"/>
      <p:bldP spid="52" grpId="0" animBg="1"/>
      <p:bldP spid="5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Rectangle 3"/>
          <p:cNvSpPr>
            <a:spLocks noGrp="1" noChangeArrowheads="1"/>
          </p:cNvSpPr>
          <p:nvPr>
            <p:ph type="title"/>
          </p:nvPr>
        </p:nvSpPr>
        <p:spPr/>
        <p:txBody>
          <a:bodyPr/>
          <a:lstStyle/>
          <a:p>
            <a:pPr eaLnBrk="1" hangingPunct="1"/>
            <a:r>
              <a:rPr lang="en-US" sz="3200" dirty="0"/>
              <a:t>Revenue and the Size of the Tax</a:t>
            </a:r>
          </a:p>
        </p:txBody>
      </p:sp>
      <p:sp>
        <p:nvSpPr>
          <p:cNvPr id="5" name="Text Placeholder 4"/>
          <p:cNvSpPr>
            <a:spLocks noGrp="1"/>
          </p:cNvSpPr>
          <p:nvPr>
            <p:ph type="body" sz="quarter" idx="12"/>
          </p:nvPr>
        </p:nvSpPr>
        <p:spPr>
          <a:xfrm>
            <a:off x="304799" y="1801813"/>
            <a:ext cx="3055013" cy="3227388"/>
          </a:xfrm>
        </p:spPr>
        <p:txBody>
          <a:bodyPr/>
          <a:lstStyle/>
          <a:p>
            <a:r>
              <a:rPr lang="en-US" sz="2800" dirty="0"/>
              <a:t>The </a:t>
            </a:r>
            <a:r>
              <a:rPr lang="en-US" sz="2800" b="1" i="1" dirty="0">
                <a:solidFill>
                  <a:srgbClr val="AE1221"/>
                </a:solidFill>
              </a:rPr>
              <a:t>Laffer curve </a:t>
            </a:r>
            <a:r>
              <a:rPr lang="en-US" sz="2800" dirty="0"/>
              <a:t>shows the relationship between </a:t>
            </a:r>
            <a:br>
              <a:rPr lang="en-US" sz="2800" dirty="0"/>
            </a:br>
            <a:r>
              <a:rPr lang="en-US" sz="2800" dirty="0"/>
              <a:t>the size of the tax and tax revenue. </a:t>
            </a:r>
          </a:p>
        </p:txBody>
      </p:sp>
      <p:grpSp>
        <p:nvGrpSpPr>
          <p:cNvPr id="2" name="Group 4"/>
          <p:cNvGrpSpPr>
            <a:grpSpLocks/>
          </p:cNvGrpSpPr>
          <p:nvPr/>
        </p:nvGrpSpPr>
        <p:grpSpPr bwMode="auto">
          <a:xfrm>
            <a:off x="2986088" y="1801813"/>
            <a:ext cx="5311775" cy="3884612"/>
            <a:chOff x="1881" y="1135"/>
            <a:chExt cx="3346" cy="2447"/>
          </a:xfrm>
        </p:grpSpPr>
        <p:grpSp>
          <p:nvGrpSpPr>
            <p:cNvPr id="3" name="Group 5"/>
            <p:cNvGrpSpPr>
              <a:grpSpLocks/>
            </p:cNvGrpSpPr>
            <p:nvPr/>
          </p:nvGrpSpPr>
          <p:grpSpPr bwMode="auto">
            <a:xfrm>
              <a:off x="2712" y="1206"/>
              <a:ext cx="2382" cy="2092"/>
              <a:chOff x="2424" y="1167"/>
              <a:chExt cx="2400" cy="2079"/>
            </a:xfrm>
          </p:grpSpPr>
          <p:sp>
            <p:nvSpPr>
              <p:cNvPr id="38927" name="Line 6"/>
              <p:cNvSpPr>
                <a:spLocks noChangeShapeType="1"/>
              </p:cNvSpPr>
              <p:nvPr/>
            </p:nvSpPr>
            <p:spPr bwMode="auto">
              <a:xfrm>
                <a:off x="2424" y="1167"/>
                <a:ext cx="0" cy="2079"/>
              </a:xfrm>
              <a:prstGeom prst="line">
                <a:avLst/>
              </a:prstGeom>
              <a:noFill/>
              <a:ln w="9525">
                <a:solidFill>
                  <a:schemeClr val="tx1"/>
                </a:solidFill>
                <a:round/>
                <a:headEnd/>
                <a:tailEnd/>
              </a:ln>
            </p:spPr>
            <p:txBody>
              <a:bodyPr/>
              <a:lstStyle/>
              <a:p>
                <a:endParaRPr lang="en-US">
                  <a:latin typeface="Arial"/>
                  <a:cs typeface="Arial"/>
                </a:endParaRPr>
              </a:p>
            </p:txBody>
          </p:sp>
          <p:sp>
            <p:nvSpPr>
              <p:cNvPr id="38928" name="Line 7"/>
              <p:cNvSpPr>
                <a:spLocks noChangeShapeType="1"/>
              </p:cNvSpPr>
              <p:nvPr/>
            </p:nvSpPr>
            <p:spPr bwMode="auto">
              <a:xfrm>
                <a:off x="2424" y="3246"/>
                <a:ext cx="240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38925" name="Text Box 8"/>
            <p:cNvSpPr txBox="1">
              <a:spLocks noChangeArrowheads="1"/>
            </p:cNvSpPr>
            <p:nvPr/>
          </p:nvSpPr>
          <p:spPr bwMode="auto">
            <a:xfrm>
              <a:off x="4412" y="3303"/>
              <a:ext cx="815" cy="279"/>
            </a:xfrm>
            <a:prstGeom prst="rect">
              <a:avLst/>
            </a:prstGeom>
            <a:noFill/>
            <a:ln w="9525">
              <a:noFill/>
              <a:miter lim="800000"/>
              <a:headEnd/>
              <a:tailEnd/>
            </a:ln>
          </p:spPr>
          <p:txBody>
            <a:bodyPr>
              <a:spAutoFit/>
            </a:bodyPr>
            <a:lstStyle/>
            <a:p>
              <a:pPr algn="ctr">
                <a:spcBef>
                  <a:spcPct val="50000"/>
                </a:spcBef>
              </a:pPr>
              <a:r>
                <a:rPr lang="en-US" sz="2300" b="0">
                  <a:latin typeface="Arial"/>
                  <a:cs typeface="Arial"/>
                </a:rPr>
                <a:t>Tax size</a:t>
              </a:r>
            </a:p>
          </p:txBody>
        </p:sp>
        <p:sp>
          <p:nvSpPr>
            <p:cNvPr id="38926" name="Text Box 9"/>
            <p:cNvSpPr txBox="1">
              <a:spLocks noChangeArrowheads="1"/>
            </p:cNvSpPr>
            <p:nvPr/>
          </p:nvSpPr>
          <p:spPr bwMode="auto">
            <a:xfrm>
              <a:off x="1881" y="1135"/>
              <a:ext cx="818" cy="500"/>
            </a:xfrm>
            <a:prstGeom prst="rect">
              <a:avLst/>
            </a:prstGeom>
            <a:noFill/>
            <a:ln w="9525">
              <a:noFill/>
              <a:miter lim="800000"/>
              <a:headEnd/>
              <a:tailEnd/>
            </a:ln>
          </p:spPr>
          <p:txBody>
            <a:bodyPr>
              <a:spAutoFit/>
            </a:bodyPr>
            <a:lstStyle/>
            <a:p>
              <a:pPr algn="r">
                <a:spcBef>
                  <a:spcPct val="50000"/>
                </a:spcBef>
              </a:pPr>
              <a:r>
                <a:rPr lang="en-US" sz="2300" b="0">
                  <a:latin typeface="Arial"/>
                  <a:cs typeface="Arial"/>
                </a:rPr>
                <a:t>Tax revenue</a:t>
              </a:r>
            </a:p>
          </p:txBody>
        </p:sp>
      </p:grpSp>
      <p:grpSp>
        <p:nvGrpSpPr>
          <p:cNvPr id="4" name="Group 10"/>
          <p:cNvGrpSpPr>
            <a:grpSpLocks/>
          </p:cNvGrpSpPr>
          <p:nvPr/>
        </p:nvGrpSpPr>
        <p:grpSpPr bwMode="auto">
          <a:xfrm>
            <a:off x="4318000" y="2963863"/>
            <a:ext cx="3338513" cy="3446462"/>
            <a:chOff x="2720" y="1867"/>
            <a:chExt cx="2103" cy="2171"/>
          </a:xfrm>
        </p:grpSpPr>
        <p:sp>
          <p:nvSpPr>
            <p:cNvPr id="38922" name="Arc 11"/>
            <p:cNvSpPr>
              <a:spLocks/>
            </p:cNvSpPr>
            <p:nvPr/>
          </p:nvSpPr>
          <p:spPr bwMode="auto">
            <a:xfrm flipH="1">
              <a:off x="2720" y="1867"/>
              <a:ext cx="1125" cy="2170"/>
            </a:xfrm>
            <a:custGeom>
              <a:avLst/>
              <a:gdLst>
                <a:gd name="T0" fmla="*/ 0 w 20396"/>
                <a:gd name="T1" fmla="*/ 0 h 21600"/>
                <a:gd name="T2" fmla="*/ 0 w 20396"/>
                <a:gd name="T3" fmla="*/ 0 h 21600"/>
                <a:gd name="T4" fmla="*/ 0 w 20396"/>
                <a:gd name="T5" fmla="*/ 0 h 21600"/>
                <a:gd name="T6" fmla="*/ 0 60000 65536"/>
                <a:gd name="T7" fmla="*/ 0 60000 65536"/>
                <a:gd name="T8" fmla="*/ 0 60000 65536"/>
                <a:gd name="T9" fmla="*/ 0 w 20396"/>
                <a:gd name="T10" fmla="*/ 0 h 21600"/>
                <a:gd name="T11" fmla="*/ 20396 w 20396"/>
                <a:gd name="T12" fmla="*/ 21600 h 21600"/>
              </a:gdLst>
              <a:ahLst/>
              <a:cxnLst>
                <a:cxn ang="T6">
                  <a:pos x="T0" y="T1"/>
                </a:cxn>
                <a:cxn ang="T7">
                  <a:pos x="T2" y="T3"/>
                </a:cxn>
                <a:cxn ang="T8">
                  <a:pos x="T4" y="T5"/>
                </a:cxn>
              </a:cxnLst>
              <a:rect l="T9" t="T10" r="T11" b="T12"/>
              <a:pathLst>
                <a:path w="20396" h="21600" fill="none" extrusionOk="0">
                  <a:moveTo>
                    <a:pt x="0" y="0"/>
                  </a:moveTo>
                  <a:cubicBezTo>
                    <a:pt x="29" y="0"/>
                    <a:pt x="58" y="-1"/>
                    <a:pt x="87" y="0"/>
                  </a:cubicBezTo>
                  <a:cubicBezTo>
                    <a:pt x="9180" y="0"/>
                    <a:pt x="17299" y="5695"/>
                    <a:pt x="20396" y="14244"/>
                  </a:cubicBezTo>
                </a:path>
                <a:path w="20396" h="21600" stroke="0" extrusionOk="0">
                  <a:moveTo>
                    <a:pt x="0" y="0"/>
                  </a:moveTo>
                  <a:cubicBezTo>
                    <a:pt x="29" y="0"/>
                    <a:pt x="58" y="-1"/>
                    <a:pt x="87" y="0"/>
                  </a:cubicBezTo>
                  <a:cubicBezTo>
                    <a:pt x="9180" y="0"/>
                    <a:pt x="17299" y="5695"/>
                    <a:pt x="20396" y="14244"/>
                  </a:cubicBezTo>
                  <a:lnTo>
                    <a:pt x="87" y="21600"/>
                  </a:lnTo>
                  <a:close/>
                </a:path>
              </a:pathLst>
            </a:custGeom>
            <a:noFill/>
            <a:ln w="28575">
              <a:solidFill>
                <a:srgbClr val="00CC66"/>
              </a:solidFill>
              <a:round/>
              <a:headEnd/>
              <a:tailEnd/>
            </a:ln>
          </p:spPr>
          <p:txBody>
            <a:bodyPr wrap="none" anchor="ctr"/>
            <a:lstStyle/>
            <a:p>
              <a:endParaRPr lang="en-US">
                <a:latin typeface="Arial"/>
                <a:cs typeface="Arial"/>
              </a:endParaRPr>
            </a:p>
          </p:txBody>
        </p:sp>
        <p:sp>
          <p:nvSpPr>
            <p:cNvPr id="38923" name="Arc 12"/>
            <p:cNvSpPr>
              <a:spLocks/>
            </p:cNvSpPr>
            <p:nvPr/>
          </p:nvSpPr>
          <p:spPr bwMode="auto">
            <a:xfrm>
              <a:off x="3843" y="1868"/>
              <a:ext cx="980" cy="2170"/>
            </a:xfrm>
            <a:custGeom>
              <a:avLst/>
              <a:gdLst>
                <a:gd name="T0" fmla="*/ 0 w 20396"/>
                <a:gd name="T1" fmla="*/ 0 h 21600"/>
                <a:gd name="T2" fmla="*/ 0 w 20396"/>
                <a:gd name="T3" fmla="*/ 0 h 21600"/>
                <a:gd name="T4" fmla="*/ 0 w 20396"/>
                <a:gd name="T5" fmla="*/ 0 h 21600"/>
                <a:gd name="T6" fmla="*/ 0 60000 65536"/>
                <a:gd name="T7" fmla="*/ 0 60000 65536"/>
                <a:gd name="T8" fmla="*/ 0 60000 65536"/>
                <a:gd name="T9" fmla="*/ 0 w 20396"/>
                <a:gd name="T10" fmla="*/ 0 h 21600"/>
                <a:gd name="T11" fmla="*/ 20396 w 20396"/>
                <a:gd name="T12" fmla="*/ 21600 h 21600"/>
              </a:gdLst>
              <a:ahLst/>
              <a:cxnLst>
                <a:cxn ang="T6">
                  <a:pos x="T0" y="T1"/>
                </a:cxn>
                <a:cxn ang="T7">
                  <a:pos x="T2" y="T3"/>
                </a:cxn>
                <a:cxn ang="T8">
                  <a:pos x="T4" y="T5"/>
                </a:cxn>
              </a:cxnLst>
              <a:rect l="T9" t="T10" r="T11" b="T12"/>
              <a:pathLst>
                <a:path w="20396" h="21600" fill="none" extrusionOk="0">
                  <a:moveTo>
                    <a:pt x="0" y="0"/>
                  </a:moveTo>
                  <a:cubicBezTo>
                    <a:pt x="29" y="0"/>
                    <a:pt x="58" y="-1"/>
                    <a:pt x="87" y="0"/>
                  </a:cubicBezTo>
                  <a:cubicBezTo>
                    <a:pt x="9180" y="0"/>
                    <a:pt x="17299" y="5695"/>
                    <a:pt x="20396" y="14244"/>
                  </a:cubicBezTo>
                </a:path>
                <a:path w="20396" h="21600" stroke="0" extrusionOk="0">
                  <a:moveTo>
                    <a:pt x="0" y="0"/>
                  </a:moveTo>
                  <a:cubicBezTo>
                    <a:pt x="29" y="0"/>
                    <a:pt x="58" y="-1"/>
                    <a:pt x="87" y="0"/>
                  </a:cubicBezTo>
                  <a:cubicBezTo>
                    <a:pt x="9180" y="0"/>
                    <a:pt x="17299" y="5695"/>
                    <a:pt x="20396" y="14244"/>
                  </a:cubicBezTo>
                  <a:lnTo>
                    <a:pt x="87" y="21600"/>
                  </a:lnTo>
                  <a:close/>
                </a:path>
              </a:pathLst>
            </a:custGeom>
            <a:noFill/>
            <a:ln w="28575">
              <a:solidFill>
                <a:srgbClr val="00CC66"/>
              </a:solidFill>
              <a:round/>
              <a:headEnd/>
              <a:tailEnd/>
            </a:ln>
          </p:spPr>
          <p:txBody>
            <a:bodyPr wrap="none" anchor="ctr"/>
            <a:lstStyle/>
            <a:p>
              <a:endParaRPr lang="en-US">
                <a:latin typeface="Arial"/>
                <a:cs typeface="Arial"/>
              </a:endParaRPr>
            </a:p>
          </p:txBody>
        </p:sp>
      </p:grpSp>
      <p:sp>
        <p:nvSpPr>
          <p:cNvPr id="110605" name="Text Box 13"/>
          <p:cNvSpPr txBox="1">
            <a:spLocks noChangeArrowheads="1"/>
          </p:cNvSpPr>
          <p:nvPr/>
        </p:nvSpPr>
        <p:spPr bwMode="auto">
          <a:xfrm>
            <a:off x="4881563" y="1608138"/>
            <a:ext cx="2689225" cy="488950"/>
          </a:xfrm>
          <a:prstGeom prst="rect">
            <a:avLst/>
          </a:prstGeom>
          <a:noFill/>
          <a:ln w="9525">
            <a:noFill/>
            <a:miter lim="800000"/>
            <a:headEnd/>
            <a:tailEnd/>
          </a:ln>
        </p:spPr>
        <p:txBody>
          <a:bodyPr>
            <a:spAutoFit/>
          </a:bodyPr>
          <a:lstStyle/>
          <a:p>
            <a:pPr algn="ctr">
              <a:spcBef>
                <a:spcPct val="50000"/>
              </a:spcBef>
            </a:pPr>
            <a:r>
              <a:rPr lang="en-US" sz="2600" b="0" u="sng" dirty="0">
                <a:latin typeface="Arial"/>
                <a:cs typeface="Arial"/>
              </a:rPr>
              <a:t>The Laffer curve</a:t>
            </a:r>
          </a:p>
        </p:txBody>
      </p:sp>
      <p:sp>
        <p:nvSpPr>
          <p:cNvPr id="38921"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a:latin typeface="Tahoma" pitchFamily="34" charset="0"/>
                <a:cs typeface="Arial" charset="0"/>
              </a:rPr>
              <a:t>0</a:t>
            </a:r>
          </a:p>
        </p:txBody>
      </p:sp>
      <p:sp>
        <p:nvSpPr>
          <p:cNvPr id="6" name="Footer Placeholder 5"/>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7" name="Slide Number Placeholder 6"/>
          <p:cNvSpPr>
            <a:spLocks noGrp="1"/>
          </p:cNvSpPr>
          <p:nvPr>
            <p:ph type="sldNum" sz="quarter" idx="13"/>
          </p:nvPr>
        </p:nvSpPr>
        <p:spPr/>
        <p:txBody>
          <a:bodyPr/>
          <a:lstStyle/>
          <a:p>
            <a:pPr>
              <a:defRPr/>
            </a:pPr>
            <a:fld id="{2F37425F-5E17-4209-B948-B5CE2119E408}" type="slidenum">
              <a:rPr lang="en-US" smtClean="0"/>
              <a:pPr>
                <a:defRPr/>
              </a:pPr>
              <a:t>24</a:t>
            </a:fld>
            <a:endParaRPr lang="en-US" dirty="0"/>
          </a:p>
        </p:txBody>
      </p:sp>
    </p:spTree>
    <p:extLst>
      <p:ext uri="{BB962C8B-B14F-4D97-AF65-F5344CB8AC3E}">
        <p14:creationId xmlns:p14="http://schemas.microsoft.com/office/powerpoint/2010/main" val="331500298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wipe(left)">
                                      <p:cBhvr>
                                        <p:cTn id="11"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a:t>
            </a:r>
          </a:p>
        </p:txBody>
      </p:sp>
      <p:sp>
        <p:nvSpPr>
          <p:cNvPr id="3" name="Content Placeholder 2"/>
          <p:cNvSpPr>
            <a:spLocks noGrp="1"/>
          </p:cNvSpPr>
          <p:nvPr>
            <p:ph idx="1"/>
          </p:nvPr>
        </p:nvSpPr>
        <p:spPr/>
        <p:txBody>
          <a:bodyPr/>
          <a:lstStyle/>
          <a:p>
            <a:r>
              <a:rPr lang="en-US" sz="3000" dirty="0"/>
              <a:t>A tax on a good reduces the welfare of buyers and sellers.  This welfare loss usually exceeds the revenue the tax raises for the govt.  </a:t>
            </a:r>
          </a:p>
          <a:p>
            <a:r>
              <a:rPr lang="en-US" sz="3000" dirty="0"/>
              <a:t>The fall in total surplus (consumer surplus, producer surplus, and tax revenue) is called the deadweight loss (DWL) of the tax.  </a:t>
            </a:r>
          </a:p>
          <a:p>
            <a:r>
              <a:rPr lang="en-US" sz="3000" dirty="0"/>
              <a:t>A tax has a DWL because it causes consumers to buy less and producers to sell less, thus shrinking the market below the level that maximizes total surplus. </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25</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152761088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a:t>
            </a:r>
          </a:p>
        </p:txBody>
      </p:sp>
      <p:sp>
        <p:nvSpPr>
          <p:cNvPr id="3" name="Content Placeholder 2"/>
          <p:cNvSpPr>
            <a:spLocks noGrp="1"/>
          </p:cNvSpPr>
          <p:nvPr>
            <p:ph idx="1"/>
          </p:nvPr>
        </p:nvSpPr>
        <p:spPr/>
        <p:txBody>
          <a:bodyPr/>
          <a:lstStyle/>
          <a:p>
            <a:r>
              <a:rPr lang="en-US" sz="3000" dirty="0"/>
              <a:t>The price elasticities of demand and supply measure how much buyers and sellers respond to price changes.  Therefore, higher elasticities imply higher DWLs. </a:t>
            </a:r>
          </a:p>
          <a:p>
            <a:r>
              <a:rPr lang="en-US" sz="3000" dirty="0"/>
              <a:t>An increase in the size of a tax causes the DWL to rise even more. </a:t>
            </a:r>
          </a:p>
          <a:p>
            <a:r>
              <a:rPr lang="en-US" sz="3000" dirty="0"/>
              <a:t>An increase in the size of a tax causes revenue to rise at first, but eventually revenue falls because the tax reduces the size of the market.</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26</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520361995"/>
      </p:ext>
    </p:extLst>
  </p:cSld>
  <p:clrMapOvr>
    <a:masterClrMapping/>
  </p:clrMapOvr>
  <p:transition/>
</p:sld>
</file>

<file path=ppt/theme/theme1.xml><?xml version="1.0" encoding="utf-8"?>
<a:theme xmlns:a="http://schemas.openxmlformats.org/drawingml/2006/main" name="Chapter title">
  <a:themeElements>
    <a:clrScheme name="Open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penSlide">
      <a:majorFont>
        <a:latin typeface="Sabon-Bol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Open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pen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pen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pen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pen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pen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pen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pen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pen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pen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pen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pen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Intro / Summary">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hapter content">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Figure">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ActiveLearning">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Case study">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Ask Experts">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13026</TotalTime>
  <Words>3276</Words>
  <Application>Microsoft Office PowerPoint</Application>
  <PresentationFormat>On-screen Show (4:3)</PresentationFormat>
  <Paragraphs>395</Paragraphs>
  <Slides>26</Slides>
  <Notes>26</Notes>
  <HiddenSlides>0</HiddenSlides>
  <MMClips>0</MMClips>
  <ScaleCrop>false</ScaleCrop>
  <HeadingPairs>
    <vt:vector size="8" baseType="variant">
      <vt:variant>
        <vt:lpstr>Fonts Used</vt:lpstr>
      </vt:variant>
      <vt:variant>
        <vt:i4>9</vt:i4>
      </vt:variant>
      <vt:variant>
        <vt:lpstr>Theme</vt:lpstr>
      </vt:variant>
      <vt:variant>
        <vt:i4>7</vt:i4>
      </vt:variant>
      <vt:variant>
        <vt:lpstr>Embedded OLE Servers</vt:lpstr>
      </vt:variant>
      <vt:variant>
        <vt:i4>1</vt:i4>
      </vt:variant>
      <vt:variant>
        <vt:lpstr>Slide Titles</vt:lpstr>
      </vt:variant>
      <vt:variant>
        <vt:i4>26</vt:i4>
      </vt:variant>
    </vt:vector>
  </HeadingPairs>
  <TitlesOfParts>
    <vt:vector size="43" baseType="lpstr">
      <vt:lpstr>Arial</vt:lpstr>
      <vt:lpstr>Arial Narrow</vt:lpstr>
      <vt:lpstr>Calibri</vt:lpstr>
      <vt:lpstr>Cambria</vt:lpstr>
      <vt:lpstr>Cambria Math</vt:lpstr>
      <vt:lpstr>Sabon-Bold</vt:lpstr>
      <vt:lpstr>Tahoma</vt:lpstr>
      <vt:lpstr>Times New Roman</vt:lpstr>
      <vt:lpstr>Wingdings</vt:lpstr>
      <vt:lpstr>Chapter title</vt:lpstr>
      <vt:lpstr>Intro / Summary</vt:lpstr>
      <vt:lpstr>Chapter content</vt:lpstr>
      <vt:lpstr>Figure</vt:lpstr>
      <vt:lpstr>ActiveLearning</vt:lpstr>
      <vt:lpstr>Case study</vt:lpstr>
      <vt:lpstr>Ask Experts</vt:lpstr>
      <vt:lpstr>Worksheet</vt:lpstr>
      <vt:lpstr>PowerPoint Presentation</vt:lpstr>
      <vt:lpstr>Look for the answers to these questions:</vt:lpstr>
      <vt:lpstr>PowerPoint Presentation</vt:lpstr>
      <vt:lpstr>The Effects of a Tax</vt:lpstr>
      <vt:lpstr>The Effects of a Tax</vt:lpstr>
      <vt:lpstr>The Effects of a Tax</vt:lpstr>
      <vt:lpstr>Active Learning 1    Analysis of a tax</vt:lpstr>
      <vt:lpstr>Active Learning 1     A. Answers</vt:lpstr>
      <vt:lpstr>Active Learning 1     B. Answers</vt:lpstr>
      <vt:lpstr>Determinants of Deadweight Loss</vt:lpstr>
      <vt:lpstr>DWL and the Elasticity of Supply</vt:lpstr>
      <vt:lpstr>DWL and the Elasticity of Supply</vt:lpstr>
      <vt:lpstr>DWL and the Elasticity of Demand</vt:lpstr>
      <vt:lpstr>DWL and the Elasticity of Demand</vt:lpstr>
      <vt:lpstr>Active Learning 3    Discussion question</vt:lpstr>
      <vt:lpstr>How Big Should the Government Be?</vt:lpstr>
      <vt:lpstr>How Big Should the Government Be?</vt:lpstr>
      <vt:lpstr>How Big Should the Government Be?</vt:lpstr>
      <vt:lpstr>Effects of Changing the Size of the Tax</vt:lpstr>
      <vt:lpstr>DWL and the Size of the Tax</vt:lpstr>
      <vt:lpstr>DWL and the Size of the Tax</vt:lpstr>
      <vt:lpstr>DWL and the Size of the Tax</vt:lpstr>
      <vt:lpstr>Revenue and the Size of the Tax</vt:lpstr>
      <vt:lpstr>Revenue and the Size of the Tax</vt:lpstr>
      <vt:lpstr>Summary </vt:lpstr>
      <vt:lpstr>Summary </vt:lpstr>
    </vt:vector>
  </TitlesOfParts>
  <Company>Eastern Illinois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Andreea Chiritescu</dc:creator>
  <cp:lastModifiedBy>sanjoy dam</cp:lastModifiedBy>
  <cp:revision>298</cp:revision>
  <dcterms:created xsi:type="dcterms:W3CDTF">2016-03-16T19:41:09Z</dcterms:created>
  <dcterms:modified xsi:type="dcterms:W3CDTF">2026-08-15T09:40:56Z</dcterms:modified>
</cp:coreProperties>
</file>