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 id="2147483663" r:id="rId3"/>
    <p:sldMasterId id="2147483665" r:id="rId4"/>
    <p:sldMasterId id="2147483668" r:id="rId5"/>
    <p:sldMasterId id="2147483678" r:id="rId6"/>
  </p:sldMasterIdLst>
  <p:notesMasterIdLst>
    <p:notesMasterId r:id="rId38"/>
  </p:notesMasterIdLst>
  <p:sldIdLst>
    <p:sldId id="256" r:id="rId7"/>
    <p:sldId id="390" r:id="rId8"/>
    <p:sldId id="346" r:id="rId9"/>
    <p:sldId id="391" r:id="rId10"/>
    <p:sldId id="392" r:id="rId11"/>
    <p:sldId id="393" r:id="rId12"/>
    <p:sldId id="394" r:id="rId13"/>
    <p:sldId id="395" r:id="rId14"/>
    <p:sldId id="396" r:id="rId15"/>
    <p:sldId id="397" r:id="rId16"/>
    <p:sldId id="398" r:id="rId17"/>
    <p:sldId id="400" r:id="rId18"/>
    <p:sldId id="401" r:id="rId19"/>
    <p:sldId id="402" r:id="rId20"/>
    <p:sldId id="403" r:id="rId21"/>
    <p:sldId id="367" r:id="rId22"/>
    <p:sldId id="368" r:id="rId23"/>
    <p:sldId id="369" r:id="rId24"/>
    <p:sldId id="404" r:id="rId25"/>
    <p:sldId id="405" r:id="rId26"/>
    <p:sldId id="406" r:id="rId27"/>
    <p:sldId id="408" r:id="rId28"/>
    <p:sldId id="407" r:id="rId29"/>
    <p:sldId id="409" r:id="rId30"/>
    <p:sldId id="411" r:id="rId31"/>
    <p:sldId id="413" r:id="rId32"/>
    <p:sldId id="414" r:id="rId33"/>
    <p:sldId id="416" r:id="rId34"/>
    <p:sldId id="417" r:id="rId35"/>
    <p:sldId id="429" r:id="rId36"/>
    <p:sldId id="43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66FF66"/>
    <a:srgbClr val="005EA4"/>
    <a:srgbClr val="AE12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14" autoAdjust="0"/>
    <p:restoredTop sz="83799" autoAdjust="0"/>
  </p:normalViewPr>
  <p:slideViewPr>
    <p:cSldViewPr>
      <p:cViewPr varScale="1">
        <p:scale>
          <a:sx n="69" d="100"/>
          <a:sy n="69" d="100"/>
        </p:scale>
        <p:origin x="1858" y="67"/>
      </p:cViewPr>
      <p:guideLst>
        <p:guide orient="horz" pos="2160"/>
        <p:guide pos="2880"/>
      </p:guideLst>
    </p:cSldViewPr>
  </p:slideViewPr>
  <p:outlineViewPr>
    <p:cViewPr>
      <p:scale>
        <a:sx n="33" d="100"/>
        <a:sy n="33" d="100"/>
      </p:scale>
      <p:origin x="0" y="40626"/>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2" d="100"/>
          <a:sy n="62" d="100"/>
        </p:scale>
        <p:origin x="3226"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microsoft.com/office/2016/11/relationships/changesInfo" Target="changesInfos/changesInfo1.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joy dam" userId="61d1d23e77860030" providerId="LiveId" clId="{394A0294-2564-43D7-91DA-CDB039C355E0}"/>
    <pc:docChg chg="custSel delSld modSld delMainMaster">
      <pc:chgData name="sanjoy dam" userId="61d1d23e77860030" providerId="LiveId" clId="{394A0294-2564-43D7-91DA-CDB039C355E0}" dt="2026-08-10T06:28:08.873" v="21" actId="478"/>
      <pc:docMkLst>
        <pc:docMk/>
      </pc:docMkLst>
      <pc:sldChg chg="modNotes">
        <pc:chgData name="sanjoy dam" userId="61d1d23e77860030" providerId="LiveId" clId="{394A0294-2564-43D7-91DA-CDB039C355E0}" dt="2026-08-10T06:20:25.869" v="8" actId="478"/>
        <pc:sldMkLst>
          <pc:docMk/>
          <pc:sldMk cId="2962300543" sldId="256"/>
        </pc:sldMkLst>
      </pc:sldChg>
      <pc:sldChg chg="modNotes">
        <pc:chgData name="sanjoy dam" userId="61d1d23e77860030" providerId="LiveId" clId="{394A0294-2564-43D7-91DA-CDB039C355E0}" dt="2026-08-10T06:28:08.873" v="21" actId="478"/>
        <pc:sldMkLst>
          <pc:docMk/>
          <pc:sldMk cId="2803638105" sldId="391"/>
        </pc:sldMkLst>
      </pc:sldChg>
      <pc:sldChg chg="modNotes">
        <pc:chgData name="sanjoy dam" userId="61d1d23e77860030" providerId="LiveId" clId="{394A0294-2564-43D7-91DA-CDB039C355E0}" dt="2026-08-10T06:28:05.351" v="20" actId="478"/>
        <pc:sldMkLst>
          <pc:docMk/>
          <pc:sldMk cId="4167788209" sldId="392"/>
        </pc:sldMkLst>
      </pc:sldChg>
      <pc:sldChg chg="modNotes">
        <pc:chgData name="sanjoy dam" userId="61d1d23e77860030" providerId="LiveId" clId="{394A0294-2564-43D7-91DA-CDB039C355E0}" dt="2026-08-10T06:28:01.010" v="19" actId="478"/>
        <pc:sldMkLst>
          <pc:docMk/>
          <pc:sldMk cId="3172000883" sldId="393"/>
        </pc:sldMkLst>
      </pc:sldChg>
      <pc:sldChg chg="modNotes">
        <pc:chgData name="sanjoy dam" userId="61d1d23e77860030" providerId="LiveId" clId="{394A0294-2564-43D7-91DA-CDB039C355E0}" dt="2026-08-10T06:27:49.170" v="17" actId="478"/>
        <pc:sldMkLst>
          <pc:docMk/>
          <pc:sldMk cId="182075763" sldId="396"/>
        </pc:sldMkLst>
      </pc:sldChg>
      <pc:sldChg chg="modNotes">
        <pc:chgData name="sanjoy dam" userId="61d1d23e77860030" providerId="LiveId" clId="{394A0294-2564-43D7-91DA-CDB039C355E0}" dt="2026-08-10T06:27:53.141" v="18" actId="478"/>
        <pc:sldMkLst>
          <pc:docMk/>
          <pc:sldMk cId="316259497" sldId="398"/>
        </pc:sldMkLst>
      </pc:sldChg>
      <pc:sldChg chg="modNotes">
        <pc:chgData name="sanjoy dam" userId="61d1d23e77860030" providerId="LiveId" clId="{394A0294-2564-43D7-91DA-CDB039C355E0}" dt="2026-08-10T06:26:47.235" v="10" actId="478"/>
        <pc:sldMkLst>
          <pc:docMk/>
          <pc:sldMk cId="314829216" sldId="405"/>
        </pc:sldMkLst>
      </pc:sldChg>
      <pc:sldChg chg="modNotes">
        <pc:chgData name="sanjoy dam" userId="61d1d23e77860030" providerId="LiveId" clId="{394A0294-2564-43D7-91DA-CDB039C355E0}" dt="2026-08-10T06:27:09.212" v="12" actId="478"/>
        <pc:sldMkLst>
          <pc:docMk/>
          <pc:sldMk cId="2535670296" sldId="411"/>
        </pc:sldMkLst>
      </pc:sldChg>
      <pc:sldChg chg="modNotes">
        <pc:chgData name="sanjoy dam" userId="61d1d23e77860030" providerId="LiveId" clId="{394A0294-2564-43D7-91DA-CDB039C355E0}" dt="2026-08-10T06:27:17.780" v="13" actId="478"/>
        <pc:sldMkLst>
          <pc:docMk/>
          <pc:sldMk cId="2633307846" sldId="414"/>
        </pc:sldMkLst>
      </pc:sldChg>
      <pc:sldChg chg="modNotes">
        <pc:chgData name="sanjoy dam" userId="61d1d23e77860030" providerId="LiveId" clId="{394A0294-2564-43D7-91DA-CDB039C355E0}" dt="2026-08-10T06:27:22.353" v="14" actId="478"/>
        <pc:sldMkLst>
          <pc:docMk/>
          <pc:sldMk cId="728480161" sldId="416"/>
        </pc:sldMkLst>
      </pc:sldChg>
      <pc:sldChg chg="modNotes">
        <pc:chgData name="sanjoy dam" userId="61d1d23e77860030" providerId="LiveId" clId="{394A0294-2564-43D7-91DA-CDB039C355E0}" dt="2026-08-10T06:27:26.153" v="15" actId="478"/>
        <pc:sldMkLst>
          <pc:docMk/>
          <pc:sldMk cId="2619304377" sldId="417"/>
        </pc:sldMkLst>
      </pc:sldChg>
      <pc:sldChg chg="modNotes">
        <pc:chgData name="sanjoy dam" userId="61d1d23e77860030" providerId="LiveId" clId="{394A0294-2564-43D7-91DA-CDB039C355E0}" dt="2026-08-10T06:27:34.743" v="16" actId="478"/>
        <pc:sldMkLst>
          <pc:docMk/>
          <pc:sldMk cId="3781890568" sldId="429"/>
        </pc:sldMkLst>
      </pc:sldChg>
      <pc:sldMasterChg chg="del delSldLayout">
        <pc:chgData name="sanjoy dam" userId="61d1d23e77860030" providerId="LiveId" clId="{394A0294-2564-43D7-91DA-CDB039C355E0}" dt="2026-08-10T06:20:34.630" v="9"/>
        <pc:sldMasterMkLst>
          <pc:docMk/>
          <pc:sldMasterMk cId="1007448745" sldId="2147483670"/>
        </pc:sldMasterMkLst>
        <pc:sldLayoutChg chg="del">
          <pc:chgData name="sanjoy dam" userId="61d1d23e77860030" providerId="LiveId" clId="{394A0294-2564-43D7-91DA-CDB039C355E0}" dt="2026-08-10T06:20:34.630" v="9"/>
          <pc:sldLayoutMkLst>
            <pc:docMk/>
            <pc:sldMasterMk cId="1007448745" sldId="2147483670"/>
            <pc:sldLayoutMk cId="2642464638" sldId="2147483671"/>
          </pc:sldLayoutMkLst>
        </pc:sldLayoutChg>
      </pc:sldMasterChg>
      <pc:sldMasterChg chg="del delSldLayout">
        <pc:chgData name="sanjoy dam" userId="61d1d23e77860030" providerId="LiveId" clId="{394A0294-2564-43D7-91DA-CDB039C355E0}" dt="2026-08-10T06:20:34.630" v="9"/>
        <pc:sldMasterMkLst>
          <pc:docMk/>
          <pc:sldMasterMk cId="540183629" sldId="2147483675"/>
        </pc:sldMasterMkLst>
        <pc:sldLayoutChg chg="del">
          <pc:chgData name="sanjoy dam" userId="61d1d23e77860030" providerId="LiveId" clId="{394A0294-2564-43D7-91DA-CDB039C355E0}" dt="2026-08-10T06:20:34.630" v="9"/>
          <pc:sldLayoutMkLst>
            <pc:docMk/>
            <pc:sldMasterMk cId="540183629" sldId="2147483675"/>
            <pc:sldLayoutMk cId="3695449498" sldId="214748367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5DD168-A957-4784-9C8A-5438585B9AF9}" type="datetimeFigureOut">
              <a:rPr lang="en-US" smtClean="0"/>
              <a:t>8/10/2026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F6792-DBE1-4461-97FA-F85A7B48814E}" type="slidenum">
              <a:rPr lang="en-US" smtClean="0"/>
              <a:t>‹#›</a:t>
            </a:fld>
            <a:endParaRPr lang="en-US"/>
          </a:p>
        </p:txBody>
      </p:sp>
    </p:spTree>
    <p:extLst>
      <p:ext uri="{BB962C8B-B14F-4D97-AF65-F5344CB8AC3E}">
        <p14:creationId xmlns:p14="http://schemas.microsoft.com/office/powerpoint/2010/main" val="2815794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1</a:t>
            </a:fld>
            <a:endParaRPr lang="en-US"/>
          </a:p>
        </p:txBody>
      </p:sp>
      <p:sp>
        <p:nvSpPr>
          <p:cNvPr id="6" name="Notes Placeholder 5">
            <a:extLst>
              <a:ext uri="{FF2B5EF4-FFF2-40B4-BE49-F238E27FC236}">
                <a16:creationId xmlns:a16="http://schemas.microsoft.com/office/drawing/2014/main" id="{E046B028-E1B3-B569-CE91-A9BF2F4D20AF}"/>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408867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talk about how a policy “affects the market outcome,” we mean the policy’s impact on the price and quantity of the good and therefore on the market’s allocation of resources.  </a:t>
            </a:r>
          </a:p>
        </p:txBody>
      </p:sp>
      <p:sp>
        <p:nvSpPr>
          <p:cNvPr id="4" name="Slide Number Placeholder 3"/>
          <p:cNvSpPr>
            <a:spLocks noGrp="1"/>
          </p:cNvSpPr>
          <p:nvPr>
            <p:ph type="sldNum" sz="quarter" idx="10"/>
          </p:nvPr>
        </p:nvSpPr>
        <p:spPr/>
        <p:txBody>
          <a:bodyPr/>
          <a:lstStyle/>
          <a:p>
            <a:fld id="{2CAF6792-DBE1-4461-97FA-F85A7B48814E}" type="slidenum">
              <a:rPr lang="en-US" smtClean="0"/>
              <a:t>2</a:t>
            </a:fld>
            <a:endParaRPr lang="en-US"/>
          </a:p>
        </p:txBody>
      </p:sp>
    </p:spTree>
    <p:extLst>
      <p:ext uri="{BB962C8B-B14F-4D97-AF65-F5344CB8AC3E}">
        <p14:creationId xmlns:p14="http://schemas.microsoft.com/office/powerpoint/2010/main" val="1748303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slide outlines the chapter.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cs typeface="Arial" charset="0"/>
              </a:rPr>
              <a:t>We will use the supply/demand model to see how each policy affects the market outcome (the price buyers pay, the price sellers receive, and </a:t>
            </a:r>
            <a:r>
              <a:rPr lang="en-US" sz="1200" dirty="0" err="1">
                <a:cs typeface="Arial" charset="0"/>
              </a:rPr>
              <a:t>eq’m</a:t>
            </a:r>
            <a:r>
              <a:rPr lang="en-US" sz="1200" dirty="0">
                <a:cs typeface="Arial" charset="0"/>
              </a:rPr>
              <a:t> quantity).</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3</a:t>
            </a:fld>
            <a:endParaRPr lang="en-US"/>
          </a:p>
        </p:txBody>
      </p:sp>
    </p:spTree>
    <p:extLst>
      <p:ext uri="{BB962C8B-B14F-4D97-AF65-F5344CB8AC3E}">
        <p14:creationId xmlns:p14="http://schemas.microsoft.com/office/powerpoint/2010/main" val="1568796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4</a:t>
            </a:fld>
            <a:endParaRPr lang="en-US"/>
          </a:p>
        </p:txBody>
      </p:sp>
      <p:sp>
        <p:nvSpPr>
          <p:cNvPr id="6" name="Notes Placeholder 5">
            <a:extLst>
              <a:ext uri="{FF2B5EF4-FFF2-40B4-BE49-F238E27FC236}">
                <a16:creationId xmlns:a16="http://schemas.microsoft.com/office/drawing/2014/main" id="{4FF1D7D6-6FD5-20E4-5843-790FFC8BD1D7}"/>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2550761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5</a:t>
            </a:fld>
            <a:endParaRPr lang="en-US"/>
          </a:p>
        </p:txBody>
      </p:sp>
      <p:sp>
        <p:nvSpPr>
          <p:cNvPr id="6" name="Notes Placeholder 5">
            <a:extLst>
              <a:ext uri="{FF2B5EF4-FFF2-40B4-BE49-F238E27FC236}">
                <a16:creationId xmlns:a16="http://schemas.microsoft.com/office/drawing/2014/main" id="{DB27D6F1-72AC-9AB0-2E4F-28F6B76E0C35}"/>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1946940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6</a:t>
            </a:fld>
            <a:endParaRPr lang="en-US"/>
          </a:p>
        </p:txBody>
      </p:sp>
      <p:sp>
        <p:nvSpPr>
          <p:cNvPr id="6" name="Notes Placeholder 5">
            <a:extLst>
              <a:ext uri="{FF2B5EF4-FFF2-40B4-BE49-F238E27FC236}">
                <a16:creationId xmlns:a16="http://schemas.microsoft.com/office/drawing/2014/main" id="{C5D512AC-428C-5D45-CB62-FA6EC0CFE288}"/>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219160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In this slide, the equilibrium price ($800) and price ceiling ($500) are the same as on the preceding slides, but supply and demand are more price-elastic than before, and the shortage that results from a binding price ceiling is larger.  </a:t>
            </a:r>
          </a:p>
          <a:p>
            <a:pPr eaLnBrk="1" hangingPunct="1"/>
            <a:endParaRPr lang="en-US" dirty="0"/>
          </a:p>
          <a:p>
            <a:r>
              <a:rPr lang="en-US" altLang="en-US" dirty="0"/>
              <a:t>The adverse effects of rent control in the long run: large shortage of housing</a:t>
            </a:r>
          </a:p>
          <a:p>
            <a:pPr marL="171450" lvl="0" indent="-171450">
              <a:buFont typeface="Arial" panose="020B0604020202020204" pitchFamily="34" charset="0"/>
              <a:buChar char="•"/>
            </a:pPr>
            <a:r>
              <a:rPr lang="en-US" altLang="en-US" dirty="0"/>
              <a:t>Landlords:</a:t>
            </a:r>
            <a:r>
              <a:rPr lang="en-US" altLang="en-US" baseline="0" dirty="0"/>
              <a:t> a</a:t>
            </a:r>
            <a:r>
              <a:rPr lang="en-US" altLang="en-US" dirty="0"/>
              <a:t>re not building new apartments and are failing to maintain existing ones</a:t>
            </a:r>
          </a:p>
          <a:p>
            <a:pPr marL="171450" lvl="0" indent="-171450">
              <a:buFont typeface="Arial" panose="020B0604020202020204" pitchFamily="34" charset="0"/>
              <a:buChar char="•"/>
            </a:pPr>
            <a:r>
              <a:rPr lang="en-US" altLang="en-US" dirty="0"/>
              <a:t>People: more people want to find their own apartments and more people to move into a city </a:t>
            </a:r>
          </a:p>
          <a:p>
            <a:pPr marL="171450" lvl="0" indent="-171450">
              <a:buFont typeface="Arial" panose="020B0604020202020204" pitchFamily="34" charset="0"/>
              <a:buChar char="•"/>
            </a:pPr>
            <a:r>
              <a:rPr lang="en-US" altLang="en-US" dirty="0"/>
              <a:t>Inefficient rationing mechanisms: long waiting lists; preference to tenants without children; discriminate on the basis of race; bribes to building superintendents</a:t>
            </a:r>
          </a:p>
          <a:p>
            <a:pPr lvl="1"/>
            <a:endParaRPr lang="en-US" altLang="en-US" dirty="0"/>
          </a:p>
          <a:p>
            <a:pPr eaLnBrk="1" hangingPunct="1"/>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7</a:t>
            </a:fld>
            <a:endParaRPr lang="en-US"/>
          </a:p>
        </p:txBody>
      </p:sp>
    </p:spTree>
    <p:extLst>
      <p:ext uri="{BB962C8B-B14F-4D97-AF65-F5344CB8AC3E}">
        <p14:creationId xmlns:p14="http://schemas.microsoft.com/office/powerpoint/2010/main" val="219160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when prices are not controlled, the rationing mechanism is efficient (the goods go to the buyers that value them most highly) and impersonal (and thus fair).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8</a:t>
            </a:fld>
            <a:endParaRPr lang="en-US"/>
          </a:p>
        </p:txBody>
      </p:sp>
    </p:spTree>
    <p:extLst>
      <p:ext uri="{BB962C8B-B14F-4D97-AF65-F5344CB8AC3E}">
        <p14:creationId xmlns:p14="http://schemas.microsoft.com/office/powerpoint/2010/main" val="1355167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9</a:t>
            </a:fld>
            <a:endParaRPr lang="en-US"/>
          </a:p>
        </p:txBody>
      </p:sp>
      <p:sp>
        <p:nvSpPr>
          <p:cNvPr id="6" name="Notes Placeholder 5">
            <a:extLst>
              <a:ext uri="{FF2B5EF4-FFF2-40B4-BE49-F238E27FC236}">
                <a16:creationId xmlns:a16="http://schemas.microsoft.com/office/drawing/2014/main" id="{830B4D2C-8879-A26A-DF64-FC9F8CFC96F8}"/>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519213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Some students may wonder why the $5 price floor does not cause a shortage.  After all, at a wage of $5, the quantity of unskilled workers that firms wish to hire exceeds the quantity of unskilled workers that are looking for jobs.  </a:t>
            </a:r>
          </a:p>
          <a:p>
            <a:pPr eaLnBrk="1" hangingPunct="1"/>
            <a:endParaRPr lang="en-US" dirty="0"/>
          </a:p>
          <a:p>
            <a:pPr eaLnBrk="1" hangingPunct="1"/>
            <a:r>
              <a:rPr lang="en-US" dirty="0"/>
              <a:t>But the minimum wage law does not stop the wage from rising above $5.  So, in response to this shortage, the wage will rise until the shortage disappears – which occurs at the equilibrium wage of $6.  The equilibrium wage is perfectly legal when the price floor (i.e. minimum wage) is below it.  </a:t>
            </a:r>
          </a:p>
        </p:txBody>
      </p:sp>
      <p:sp>
        <p:nvSpPr>
          <p:cNvPr id="4" name="Slide Number Placeholder 3"/>
          <p:cNvSpPr>
            <a:spLocks noGrp="1"/>
          </p:cNvSpPr>
          <p:nvPr>
            <p:ph type="sldNum" sz="quarter" idx="10"/>
          </p:nvPr>
        </p:nvSpPr>
        <p:spPr/>
        <p:txBody>
          <a:bodyPr/>
          <a:lstStyle/>
          <a:p>
            <a:fld id="{2CAF6792-DBE1-4461-97FA-F85A7B48814E}" type="slidenum">
              <a:rPr lang="en-US" smtClean="0"/>
              <a:t>10</a:t>
            </a:fld>
            <a:endParaRPr lang="en-US"/>
          </a:p>
        </p:txBody>
      </p:sp>
    </p:spTree>
    <p:extLst>
      <p:ext uri="{BB962C8B-B14F-4D97-AF65-F5344CB8AC3E}">
        <p14:creationId xmlns:p14="http://schemas.microsoft.com/office/powerpoint/2010/main" val="3793395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11</a:t>
            </a:fld>
            <a:endParaRPr lang="en-US"/>
          </a:p>
        </p:txBody>
      </p:sp>
      <p:sp>
        <p:nvSpPr>
          <p:cNvPr id="6" name="Notes Placeholder 5">
            <a:extLst>
              <a:ext uri="{FF2B5EF4-FFF2-40B4-BE49-F238E27FC236}">
                <a16:creationId xmlns:a16="http://schemas.microsoft.com/office/drawing/2014/main" id="{6A8A44A4-558F-8F00-FBA5-5CA53B81389E}"/>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3810929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5000"/>
              </a:lnSpc>
              <a:spcBef>
                <a:spcPts val="0"/>
              </a:spcBef>
              <a:spcAft>
                <a:spcPts val="0"/>
              </a:spcAft>
              <a:buClrTx/>
              <a:buSzTx/>
              <a:buFontTx/>
              <a:buNone/>
              <a:tabLst/>
              <a:defRPr/>
            </a:pPr>
            <a:r>
              <a:rPr lang="en-US" sz="1200" dirty="0"/>
              <a:t>A good exercise to break up the lecture, engage students, and assess their learning so far. </a:t>
            </a:r>
          </a:p>
          <a:p>
            <a:endParaRPr lang="en-US" sz="1200" b="0" i="0" dirty="0"/>
          </a:p>
        </p:txBody>
      </p:sp>
      <p:sp>
        <p:nvSpPr>
          <p:cNvPr id="4" name="Slide Number Placeholder 3"/>
          <p:cNvSpPr>
            <a:spLocks noGrp="1"/>
          </p:cNvSpPr>
          <p:nvPr>
            <p:ph type="sldNum" sz="quarter" idx="10"/>
          </p:nvPr>
        </p:nvSpPr>
        <p:spPr/>
        <p:txBody>
          <a:bodyPr/>
          <a:lstStyle/>
          <a:p>
            <a:fld id="{2CAF6792-DBE1-4461-97FA-F85A7B48814E}" type="slidenum">
              <a:rPr lang="en-US" smtClean="0"/>
              <a:t>12</a:t>
            </a:fld>
            <a:endParaRPr lang="en-US"/>
          </a:p>
        </p:txBody>
      </p:sp>
    </p:spTree>
    <p:extLst>
      <p:ext uri="{BB962C8B-B14F-4D97-AF65-F5344CB8AC3E}">
        <p14:creationId xmlns:p14="http://schemas.microsoft.com/office/powerpoint/2010/main" val="3158688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5000"/>
              </a:lnSpc>
              <a:spcBef>
                <a:spcPts val="0"/>
              </a:spcBef>
              <a:spcAft>
                <a:spcPts val="0"/>
              </a:spcAft>
              <a:buClrTx/>
              <a:buSzTx/>
              <a:buFontTx/>
              <a:buNone/>
              <a:tabLst/>
              <a:defRPr/>
            </a:pPr>
            <a:endParaRPr lang="en-US" sz="1200" dirty="0"/>
          </a:p>
          <a:p>
            <a:endParaRPr lang="en-US" sz="1200" b="0" i="0" dirty="0"/>
          </a:p>
        </p:txBody>
      </p:sp>
      <p:sp>
        <p:nvSpPr>
          <p:cNvPr id="4" name="Slide Number Placeholder 3"/>
          <p:cNvSpPr>
            <a:spLocks noGrp="1"/>
          </p:cNvSpPr>
          <p:nvPr>
            <p:ph type="sldNum" sz="quarter" idx="10"/>
          </p:nvPr>
        </p:nvSpPr>
        <p:spPr/>
        <p:txBody>
          <a:bodyPr/>
          <a:lstStyle/>
          <a:p>
            <a:fld id="{2CAF6792-DBE1-4461-97FA-F85A7B48814E}" type="slidenum">
              <a:rPr lang="en-US" smtClean="0"/>
              <a:t>13</a:t>
            </a:fld>
            <a:endParaRPr lang="en-US"/>
          </a:p>
        </p:txBody>
      </p:sp>
    </p:spTree>
    <p:extLst>
      <p:ext uri="{BB962C8B-B14F-4D97-AF65-F5344CB8AC3E}">
        <p14:creationId xmlns:p14="http://schemas.microsoft.com/office/powerpoint/2010/main" val="3158688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5000"/>
              </a:lnSpc>
              <a:spcBef>
                <a:spcPts val="0"/>
              </a:spcBef>
              <a:spcAft>
                <a:spcPts val="0"/>
              </a:spcAft>
              <a:buClrTx/>
              <a:buSzTx/>
              <a:buFontTx/>
              <a:buNone/>
              <a:tabLst/>
              <a:defRPr/>
            </a:pPr>
            <a:endParaRPr lang="en-US" sz="1200" dirty="0"/>
          </a:p>
          <a:p>
            <a:endParaRPr lang="en-US" sz="1200" b="0" i="0" dirty="0"/>
          </a:p>
        </p:txBody>
      </p:sp>
      <p:sp>
        <p:nvSpPr>
          <p:cNvPr id="4" name="Slide Number Placeholder 3"/>
          <p:cNvSpPr>
            <a:spLocks noGrp="1"/>
          </p:cNvSpPr>
          <p:nvPr>
            <p:ph type="sldNum" sz="quarter" idx="10"/>
          </p:nvPr>
        </p:nvSpPr>
        <p:spPr/>
        <p:txBody>
          <a:bodyPr/>
          <a:lstStyle/>
          <a:p>
            <a:fld id="{2CAF6792-DBE1-4461-97FA-F85A7B48814E}" type="slidenum">
              <a:rPr lang="en-US" smtClean="0"/>
              <a:t>14</a:t>
            </a:fld>
            <a:endParaRPr lang="en-US"/>
          </a:p>
        </p:txBody>
      </p:sp>
    </p:spTree>
    <p:extLst>
      <p:ext uri="{BB962C8B-B14F-4D97-AF65-F5344CB8AC3E}">
        <p14:creationId xmlns:p14="http://schemas.microsoft.com/office/powerpoint/2010/main" val="3158688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5000"/>
              </a:lnSpc>
              <a:spcBef>
                <a:spcPts val="0"/>
              </a:spcBef>
              <a:spcAft>
                <a:spcPts val="0"/>
              </a:spcAft>
              <a:buClrTx/>
              <a:buSzTx/>
              <a:buFontTx/>
              <a:buNone/>
              <a:tabLst/>
              <a:defRPr/>
            </a:pPr>
            <a:endParaRPr lang="en-US" sz="1200" dirty="0"/>
          </a:p>
          <a:p>
            <a:endParaRPr lang="en-US" sz="1200" b="0" i="0" dirty="0"/>
          </a:p>
        </p:txBody>
      </p:sp>
      <p:sp>
        <p:nvSpPr>
          <p:cNvPr id="4" name="Slide Number Placeholder 3"/>
          <p:cNvSpPr>
            <a:spLocks noGrp="1"/>
          </p:cNvSpPr>
          <p:nvPr>
            <p:ph type="sldNum" sz="quarter" idx="10"/>
          </p:nvPr>
        </p:nvSpPr>
        <p:spPr/>
        <p:txBody>
          <a:bodyPr/>
          <a:lstStyle/>
          <a:p>
            <a:fld id="{2CAF6792-DBE1-4461-97FA-F85A7B48814E}" type="slidenum">
              <a:rPr lang="en-US" smtClean="0"/>
              <a:t>15</a:t>
            </a:fld>
            <a:endParaRPr lang="en-US"/>
          </a:p>
        </p:txBody>
      </p:sp>
    </p:spTree>
    <p:extLst>
      <p:ext uri="{BB962C8B-B14F-4D97-AF65-F5344CB8AC3E}">
        <p14:creationId xmlns:p14="http://schemas.microsoft.com/office/powerpoint/2010/main" val="3158688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16</a:t>
            </a:fld>
            <a:endParaRPr lang="en-US"/>
          </a:p>
        </p:txBody>
      </p:sp>
    </p:spTree>
    <p:extLst>
      <p:ext uri="{BB962C8B-B14F-4D97-AF65-F5344CB8AC3E}">
        <p14:creationId xmlns:p14="http://schemas.microsoft.com/office/powerpoint/2010/main" val="1876740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might be worth reminding students that our analysis has been in the context of a world without market failures.  Subsequent chapters (except in the macro split) will introduce situations in which government intervention can improve on the private market outcome.  However, even in such cases, the appropriate policy is usually something other than a direct price control. </a:t>
            </a:r>
          </a:p>
        </p:txBody>
      </p:sp>
      <p:sp>
        <p:nvSpPr>
          <p:cNvPr id="4" name="Slide Number Placeholder 3"/>
          <p:cNvSpPr>
            <a:spLocks noGrp="1"/>
          </p:cNvSpPr>
          <p:nvPr>
            <p:ph type="sldNum" sz="quarter" idx="10"/>
          </p:nvPr>
        </p:nvSpPr>
        <p:spPr/>
        <p:txBody>
          <a:bodyPr/>
          <a:lstStyle/>
          <a:p>
            <a:fld id="{2CAF6792-DBE1-4461-97FA-F85A7B48814E}" type="slidenum">
              <a:rPr lang="en-US" smtClean="0"/>
              <a:t>17</a:t>
            </a:fld>
            <a:endParaRPr lang="en-US"/>
          </a:p>
        </p:txBody>
      </p:sp>
    </p:spTree>
    <p:extLst>
      <p:ext uri="{BB962C8B-B14F-4D97-AF65-F5344CB8AC3E}">
        <p14:creationId xmlns:p14="http://schemas.microsoft.com/office/powerpoint/2010/main" val="1877369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55000"/>
              </a:spcBef>
            </a:pPr>
            <a:r>
              <a:rPr lang="en-US" dirty="0"/>
              <a:t>The tax can be a percentage of the good’s price, or a specific amount for each unit sold.  For simplicity, we analyze per-unit taxes only. </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18</a:t>
            </a:fld>
            <a:endParaRPr lang="en-US"/>
          </a:p>
        </p:txBody>
      </p:sp>
    </p:spTree>
    <p:extLst>
      <p:ext uri="{BB962C8B-B14F-4D97-AF65-F5344CB8AC3E}">
        <p14:creationId xmlns:p14="http://schemas.microsoft.com/office/powerpoint/2010/main" val="28090522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19</a:t>
            </a:fld>
            <a:endParaRPr lang="en-US"/>
          </a:p>
        </p:txBody>
      </p:sp>
    </p:spTree>
    <p:extLst>
      <p:ext uri="{BB962C8B-B14F-4D97-AF65-F5344CB8AC3E}">
        <p14:creationId xmlns:p14="http://schemas.microsoft.com/office/powerpoint/2010/main" val="2197601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4" name="Slide Number Placeholder 3"/>
          <p:cNvSpPr>
            <a:spLocks noGrp="1"/>
          </p:cNvSpPr>
          <p:nvPr>
            <p:ph type="sldNum" sz="quarter" idx="10"/>
          </p:nvPr>
        </p:nvSpPr>
        <p:spPr/>
        <p:txBody>
          <a:bodyPr/>
          <a:lstStyle/>
          <a:p>
            <a:fld id="{2CAF6792-DBE1-4461-97FA-F85A7B48814E}" type="slidenum">
              <a:rPr lang="en-US" smtClean="0"/>
              <a:t>20</a:t>
            </a:fld>
            <a:endParaRPr lang="en-US"/>
          </a:p>
        </p:txBody>
      </p:sp>
      <p:sp>
        <p:nvSpPr>
          <p:cNvPr id="6" name="Notes Placeholder 5">
            <a:extLst>
              <a:ext uri="{FF2B5EF4-FFF2-40B4-BE49-F238E27FC236}">
                <a16:creationId xmlns:a16="http://schemas.microsoft.com/office/drawing/2014/main" id="{DA6819E6-8813-E589-F300-5CB1D4031423}"/>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332552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altLang="en-US" dirty="0"/>
              <a:t>How </a:t>
            </a:r>
            <a:r>
              <a:rPr lang="en-US" altLang="en-US" u="sng" dirty="0"/>
              <a:t>taxes on buyers </a:t>
            </a:r>
            <a:r>
              <a:rPr lang="en-US" altLang="en-US" dirty="0"/>
              <a:t>affect market outcomes:</a:t>
            </a:r>
          </a:p>
          <a:p>
            <a:pPr marL="171450" lvl="0" indent="-171450">
              <a:buFont typeface="Arial" panose="020B0604020202020204" pitchFamily="34" charset="0"/>
              <a:buChar char="•"/>
            </a:pPr>
            <a:r>
              <a:rPr lang="en-US" altLang="en-US" dirty="0"/>
              <a:t>Buyers and sellers share the burden of tax</a:t>
            </a:r>
          </a:p>
          <a:p>
            <a:pPr marL="171450" lvl="0" indent="-171450">
              <a:buFont typeface="Arial" panose="020B0604020202020204" pitchFamily="34" charset="0"/>
              <a:buChar char="•"/>
            </a:pPr>
            <a:r>
              <a:rPr lang="en-US" altLang="en-US" dirty="0"/>
              <a:t>Sellers get a lower price, are worse off</a:t>
            </a:r>
          </a:p>
          <a:p>
            <a:pPr marL="171450" lvl="0" indent="-171450">
              <a:buFont typeface="Arial" panose="020B0604020202020204" pitchFamily="34" charset="0"/>
              <a:buChar char="•"/>
            </a:pPr>
            <a:r>
              <a:rPr lang="en-US" altLang="en-US" dirty="0"/>
              <a:t>Buyers pay a lower market price, are worse off: Effective price (with tax) rises</a:t>
            </a:r>
          </a:p>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21</a:t>
            </a:fld>
            <a:endParaRPr lang="en-US"/>
          </a:p>
        </p:txBody>
      </p:sp>
    </p:spTree>
    <p:extLst>
      <p:ext uri="{BB962C8B-B14F-4D97-AF65-F5344CB8AC3E}">
        <p14:creationId xmlns:p14="http://schemas.microsoft.com/office/powerpoint/2010/main" val="6322846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5F4F486D-D499-4651-9DD1-49314CC55A03}" type="slidenum">
              <a:rPr lang="en-US" smtClean="0"/>
              <a:pPr/>
              <a:t>22</a:t>
            </a:fld>
            <a:endParaRPr lang="en-US"/>
          </a:p>
        </p:txBody>
      </p:sp>
      <p:sp>
        <p:nvSpPr>
          <p:cNvPr id="6656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7602B1AB-3DA9-4AC8-9C75-41A4EF296A86}" type="slidenum">
              <a:rPr lang="en-US" sz="1200">
                <a:cs typeface="Arial" charset="0"/>
              </a:rPr>
              <a:pPr algn="r"/>
              <a:t>22</a:t>
            </a:fld>
            <a:endParaRPr lang="en-US" sz="1200">
              <a:cs typeface="Arial" charset="0"/>
            </a:endParaRPr>
          </a:p>
        </p:txBody>
      </p:sp>
      <p:sp>
        <p:nvSpPr>
          <p:cNvPr id="66564" name="Rectangle 2"/>
          <p:cNvSpPr>
            <a:spLocks noGrp="1" noRot="1" noChangeAspect="1" noChangeArrowheads="1" noTextEdit="1"/>
          </p:cNvSpPr>
          <p:nvPr>
            <p:ph type="sldImg"/>
          </p:nvPr>
        </p:nvSpPr>
        <p:spPr>
          <a:xfrm>
            <a:off x="1143000" y="534988"/>
            <a:ext cx="4572000" cy="3429000"/>
          </a:xfrm>
          <a:ln/>
        </p:spPr>
      </p:sp>
      <p:sp>
        <p:nvSpPr>
          <p:cNvPr id="66565" name="Rectangle 3"/>
          <p:cNvSpPr>
            <a:spLocks noGrp="1" noChangeArrowheads="1"/>
          </p:cNvSpPr>
          <p:nvPr>
            <p:ph type="body" idx="1"/>
          </p:nvPr>
        </p:nvSpPr>
        <p:spPr>
          <a:xfrm>
            <a:off x="685800" y="4248150"/>
            <a:ext cx="5486400" cy="4210050"/>
          </a:xfrm>
          <a:noFill/>
          <a:ln/>
        </p:spPr>
        <p:txBody>
          <a:bodyPr/>
          <a:lstStyle/>
          <a:p>
            <a:pPr eaLnBrk="1" hangingPunct="1"/>
            <a:r>
              <a:rPr lang="en-US"/>
              <a:t>“Market participants” simply means buyers and sellers.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government makes sellers pay a $1.50 on each pizza they sell.  The new, red supply curve reflects sellers’ supply as a function of the after-tax price.  </a:t>
            </a:r>
          </a:p>
        </p:txBody>
      </p:sp>
      <p:sp>
        <p:nvSpPr>
          <p:cNvPr id="4" name="Slide Number Placeholder 3"/>
          <p:cNvSpPr>
            <a:spLocks noGrp="1"/>
          </p:cNvSpPr>
          <p:nvPr>
            <p:ph type="sldNum" sz="quarter" idx="10"/>
          </p:nvPr>
        </p:nvSpPr>
        <p:spPr/>
        <p:txBody>
          <a:bodyPr/>
          <a:lstStyle/>
          <a:p>
            <a:fld id="{2CAF6792-DBE1-4461-97FA-F85A7B48814E}" type="slidenum">
              <a:rPr lang="en-US" smtClean="0"/>
              <a:t>23</a:t>
            </a:fld>
            <a:endParaRPr lang="en-US"/>
          </a:p>
        </p:txBody>
      </p:sp>
    </p:spTree>
    <p:extLst>
      <p:ext uri="{BB962C8B-B14F-4D97-AF65-F5344CB8AC3E}">
        <p14:creationId xmlns:p14="http://schemas.microsoft.com/office/powerpoint/2010/main" val="510469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24</a:t>
            </a:fld>
            <a:endParaRPr lang="en-US"/>
          </a:p>
        </p:txBody>
      </p:sp>
    </p:spTree>
    <p:extLst>
      <p:ext uri="{BB962C8B-B14F-4D97-AF65-F5344CB8AC3E}">
        <p14:creationId xmlns:p14="http://schemas.microsoft.com/office/powerpoint/2010/main" val="2121383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25</a:t>
            </a:fld>
            <a:endParaRPr lang="en-US"/>
          </a:p>
        </p:txBody>
      </p:sp>
      <p:sp>
        <p:nvSpPr>
          <p:cNvPr id="6" name="Notes Placeholder 5">
            <a:extLst>
              <a:ext uri="{FF2B5EF4-FFF2-40B4-BE49-F238E27FC236}">
                <a16:creationId xmlns:a16="http://schemas.microsoft.com/office/drawing/2014/main" id="{55501B72-D17F-58FE-56EF-B4A676D238F5}"/>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17368942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5000"/>
              </a:lnSpc>
              <a:spcBef>
                <a:spcPts val="0"/>
              </a:spcBef>
              <a:spcAft>
                <a:spcPts val="0"/>
              </a:spcAft>
              <a:buClrTx/>
              <a:buSzTx/>
              <a:buFontTx/>
              <a:buNone/>
              <a:tabLst/>
              <a:defRPr/>
            </a:pPr>
            <a:r>
              <a:rPr lang="en-US" sz="1200" dirty="0"/>
              <a:t>These are the same supply and demand curves used in the previous exercise.</a:t>
            </a:r>
          </a:p>
          <a:p>
            <a:endParaRPr lang="en-US" sz="1200" b="0" i="0" dirty="0"/>
          </a:p>
        </p:txBody>
      </p:sp>
      <p:sp>
        <p:nvSpPr>
          <p:cNvPr id="4" name="Slide Number Placeholder 3"/>
          <p:cNvSpPr>
            <a:spLocks noGrp="1"/>
          </p:cNvSpPr>
          <p:nvPr>
            <p:ph type="sldNum" sz="quarter" idx="10"/>
          </p:nvPr>
        </p:nvSpPr>
        <p:spPr/>
        <p:txBody>
          <a:bodyPr/>
          <a:lstStyle/>
          <a:p>
            <a:fld id="{2CAF6792-DBE1-4461-97FA-F85A7B48814E}" type="slidenum">
              <a:rPr lang="en-US" smtClean="0"/>
              <a:t>26</a:t>
            </a:fld>
            <a:endParaRPr lang="en-US"/>
          </a:p>
        </p:txBody>
      </p:sp>
    </p:spTree>
    <p:extLst>
      <p:ext uri="{BB962C8B-B14F-4D97-AF65-F5344CB8AC3E}">
        <p14:creationId xmlns:p14="http://schemas.microsoft.com/office/powerpoint/2010/main" val="31586882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27</a:t>
            </a:fld>
            <a:endParaRPr lang="en-US"/>
          </a:p>
        </p:txBody>
      </p:sp>
      <p:sp>
        <p:nvSpPr>
          <p:cNvPr id="6" name="Notes Placeholder 5">
            <a:extLst>
              <a:ext uri="{FF2B5EF4-FFF2-40B4-BE49-F238E27FC236}">
                <a16:creationId xmlns:a16="http://schemas.microsoft.com/office/drawing/2014/main" id="{F390D7AC-7C56-1D4B-569F-41DBBB2043D1}"/>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31586882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D9A1A60F-9B97-40FA-BC37-8A9CFBC27286}" type="slidenum">
              <a:rPr lang="en-US" smtClean="0"/>
              <a:pPr/>
              <a:t>28</a:t>
            </a:fld>
            <a:endParaRPr lang="en-US"/>
          </a:p>
        </p:txBody>
      </p:sp>
      <p:sp>
        <p:nvSpPr>
          <p:cNvPr id="7270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D7DDF1B-4708-473D-8236-28702EE02A10}" type="slidenum">
              <a:rPr lang="en-US" sz="1200">
                <a:cs typeface="Arial" charset="0"/>
              </a:rPr>
              <a:pPr algn="r"/>
              <a:t>28</a:t>
            </a:fld>
            <a:endParaRPr lang="en-US" sz="1200">
              <a:cs typeface="Arial" charset="0"/>
            </a:endParaRPr>
          </a:p>
        </p:txBody>
      </p:sp>
      <p:sp>
        <p:nvSpPr>
          <p:cNvPr id="72708" name="Rectangle 2"/>
          <p:cNvSpPr>
            <a:spLocks noGrp="1" noRot="1" noChangeAspect="1" noChangeArrowheads="1" noTextEdit="1"/>
          </p:cNvSpPr>
          <p:nvPr>
            <p:ph type="sldImg"/>
          </p:nvPr>
        </p:nvSpPr>
        <p:spPr>
          <a:xfrm>
            <a:off x="1143000" y="534988"/>
            <a:ext cx="4572000" cy="3429000"/>
          </a:xfrm>
          <a:ln/>
        </p:spPr>
      </p:sp>
      <p:sp>
        <p:nvSpPr>
          <p:cNvPr id="3" name="Notes Placeholder 2">
            <a:extLst>
              <a:ext uri="{FF2B5EF4-FFF2-40B4-BE49-F238E27FC236}">
                <a16:creationId xmlns:a16="http://schemas.microsoft.com/office/drawing/2014/main" id="{BDDC9BF9-D5E6-9D5F-DBA6-C6E3DED310FD}"/>
              </a:ext>
            </a:extLst>
          </p:cNvPr>
          <p:cNvSpPr>
            <a:spLocks noGrp="1"/>
          </p:cNvSpPr>
          <p:nvPr>
            <p:ph type="body" sz="quarter" idx="3"/>
          </p:nvPr>
        </p:nvSpPr>
        <p:spPr/>
        <p:txBody>
          <a:bodyPr/>
          <a:lstStyle/>
          <a:p>
            <a:endParaRPr lang="en-I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75B94D08-EDCF-4B8A-A616-4B40CA864704}" type="slidenum">
              <a:rPr lang="en-US" smtClean="0"/>
              <a:pPr/>
              <a:t>29</a:t>
            </a:fld>
            <a:endParaRPr lang="en-US"/>
          </a:p>
        </p:txBody>
      </p:sp>
      <p:sp>
        <p:nvSpPr>
          <p:cNvPr id="7373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3F99607-FD8E-4D0D-A982-F9C1158513B9}" type="slidenum">
              <a:rPr lang="en-US" sz="1200">
                <a:cs typeface="Arial" charset="0"/>
              </a:rPr>
              <a:pPr algn="r"/>
              <a:t>29</a:t>
            </a:fld>
            <a:endParaRPr lang="en-US" sz="1200">
              <a:cs typeface="Arial" charset="0"/>
            </a:endParaRPr>
          </a:p>
        </p:txBody>
      </p:sp>
      <p:sp>
        <p:nvSpPr>
          <p:cNvPr id="73732" name="Rectangle 2"/>
          <p:cNvSpPr>
            <a:spLocks noGrp="1" noRot="1" noChangeAspect="1" noChangeArrowheads="1" noTextEdit="1"/>
          </p:cNvSpPr>
          <p:nvPr>
            <p:ph type="sldImg"/>
          </p:nvPr>
        </p:nvSpPr>
        <p:spPr>
          <a:xfrm>
            <a:off x="1143000" y="534988"/>
            <a:ext cx="4572000" cy="3429000"/>
          </a:xfrm>
          <a:ln/>
        </p:spPr>
      </p:sp>
      <p:sp>
        <p:nvSpPr>
          <p:cNvPr id="3" name="Notes Placeholder 2">
            <a:extLst>
              <a:ext uri="{FF2B5EF4-FFF2-40B4-BE49-F238E27FC236}">
                <a16:creationId xmlns:a16="http://schemas.microsoft.com/office/drawing/2014/main" id="{E6557131-DEE3-F967-D868-5652980A8EE5}"/>
              </a:ext>
            </a:extLst>
          </p:cNvPr>
          <p:cNvSpPr>
            <a:spLocks noGrp="1"/>
          </p:cNvSpPr>
          <p:nvPr>
            <p:ph type="body" sz="quarter" idx="3"/>
          </p:nvPr>
        </p:nvSpPr>
        <p:spPr/>
        <p:txBody>
          <a:bodyPr/>
          <a:lstStyle/>
          <a:p>
            <a:endParaRPr lang="en-I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30</a:t>
            </a:fld>
            <a:endParaRPr lang="en-US"/>
          </a:p>
        </p:txBody>
      </p:sp>
      <p:sp>
        <p:nvSpPr>
          <p:cNvPr id="6" name="Notes Placeholder 5">
            <a:extLst>
              <a:ext uri="{FF2B5EF4-FFF2-40B4-BE49-F238E27FC236}">
                <a16:creationId xmlns:a16="http://schemas.microsoft.com/office/drawing/2014/main" id="{D662F527-590E-C3AC-B766-C2254543D596}"/>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26580855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31</a:t>
            </a:fld>
            <a:endParaRPr lang="en-US"/>
          </a:p>
        </p:txBody>
      </p:sp>
    </p:spTree>
    <p:extLst>
      <p:ext uri="{BB962C8B-B14F-4D97-AF65-F5344CB8AC3E}">
        <p14:creationId xmlns:p14="http://schemas.microsoft.com/office/powerpoint/2010/main" val="2658085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11"/>
          <p:cNvSpPr>
            <a:spLocks noChangeArrowheads="1"/>
          </p:cNvSpPr>
          <p:nvPr userDrawn="1"/>
        </p:nvSpPr>
        <p:spPr bwMode="auto">
          <a:xfrm>
            <a:off x="6054725" y="5707063"/>
            <a:ext cx="30892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ctr" eaLnBrk="1" fontAlgn="base" hangingPunct="1">
              <a:lnSpc>
                <a:spcPct val="80000"/>
              </a:lnSpc>
              <a:spcBef>
                <a:spcPct val="20000"/>
              </a:spcBef>
              <a:spcAft>
                <a:spcPct val="0"/>
              </a:spcAft>
              <a:defRPr/>
            </a:pPr>
            <a:r>
              <a:rPr lang="en-US" altLang="en-US" sz="1400" dirty="0">
                <a:solidFill>
                  <a:srgbClr val="000000"/>
                </a:solidFill>
              </a:rPr>
              <a:t>Premium PowerPoint Slides by: </a:t>
            </a:r>
          </a:p>
          <a:p>
            <a:pPr algn="ctr" eaLnBrk="1" fontAlgn="base" hangingPunct="1">
              <a:lnSpc>
                <a:spcPct val="80000"/>
              </a:lnSpc>
              <a:spcBef>
                <a:spcPct val="20000"/>
              </a:spcBef>
              <a:spcAft>
                <a:spcPct val="0"/>
              </a:spcAft>
              <a:defRPr/>
            </a:pPr>
            <a:r>
              <a:rPr lang="en-US" altLang="en-US" sz="1400" dirty="0">
                <a:solidFill>
                  <a:srgbClr val="000000"/>
                </a:solidFill>
              </a:rPr>
              <a:t>V.  </a:t>
            </a:r>
            <a:r>
              <a:rPr lang="en-US" altLang="en-US" sz="1400" dirty="0" err="1">
                <a:solidFill>
                  <a:srgbClr val="000000"/>
                </a:solidFill>
              </a:rPr>
              <a:t>Andreea</a:t>
            </a:r>
            <a:r>
              <a:rPr lang="en-US" altLang="en-US" sz="1400" dirty="0">
                <a:solidFill>
                  <a:srgbClr val="000000"/>
                </a:solidFill>
              </a:rPr>
              <a:t>  CHIRITESCU</a:t>
            </a:r>
          </a:p>
          <a:p>
            <a:pPr algn="ctr" eaLnBrk="1" fontAlgn="base" hangingPunct="1">
              <a:lnSpc>
                <a:spcPct val="80000"/>
              </a:lnSpc>
              <a:spcBef>
                <a:spcPct val="20000"/>
              </a:spcBef>
              <a:spcAft>
                <a:spcPct val="0"/>
              </a:spcAft>
              <a:defRPr/>
            </a:pPr>
            <a:r>
              <a:rPr lang="en-US" altLang="en-US" sz="1400" dirty="0">
                <a:solidFill>
                  <a:srgbClr val="000000"/>
                </a:solidFill>
              </a:rPr>
              <a:t>Eastern Illinois University</a:t>
            </a:r>
          </a:p>
        </p:txBody>
      </p:sp>
      <p:sp>
        <p:nvSpPr>
          <p:cNvPr id="10" name="Text Placeholder 9"/>
          <p:cNvSpPr>
            <a:spLocks noGrp="1"/>
          </p:cNvSpPr>
          <p:nvPr>
            <p:ph type="body" sz="quarter" idx="12" hasCustomPrompt="1"/>
          </p:nvPr>
        </p:nvSpPr>
        <p:spPr>
          <a:xfrm>
            <a:off x="2207172" y="3276600"/>
            <a:ext cx="6936827" cy="1812925"/>
          </a:xfrm>
          <a:prstGeom prst="rect">
            <a:avLst/>
          </a:prstGeom>
        </p:spPr>
        <p:txBody>
          <a:bodyPr/>
          <a:lstStyle>
            <a:lvl1pPr marL="0" indent="0" algn="ctr">
              <a:buNone/>
              <a:defRPr sz="6000">
                <a:solidFill>
                  <a:srgbClr val="AE122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lvl="0"/>
            <a:r>
              <a:rPr lang="en-US" dirty="0"/>
              <a:t>Chapter title</a:t>
            </a:r>
          </a:p>
        </p:txBody>
      </p:sp>
      <p:sp>
        <p:nvSpPr>
          <p:cNvPr id="6" name="Slide Number Placeholder 3"/>
          <p:cNvSpPr>
            <a:spLocks noGrp="1"/>
          </p:cNvSpPr>
          <p:nvPr>
            <p:ph type="sldNum" sz="quarter" idx="14"/>
          </p:nvPr>
        </p:nvSpPr>
        <p:spPr/>
        <p:txBody>
          <a:bodyPr/>
          <a:lstStyle>
            <a:lvl1pPr>
              <a:defRPr/>
            </a:lvl1pPr>
          </a:lstStyle>
          <a:p>
            <a:pPr>
              <a:defRPr/>
            </a:pPr>
            <a:fld id="{CABCAE2A-3771-4BE5-9C85-74C66AABFB75}" type="slidenum">
              <a:rPr lang="en-US">
                <a:solidFill>
                  <a:srgbClr val="FFFFFF"/>
                </a:solidFill>
              </a:rPr>
              <a:pPr>
                <a:defRPr/>
              </a:pPr>
              <a:t>‹#›</a:t>
            </a:fld>
            <a:endParaRPr lang="en-US" dirty="0">
              <a:solidFill>
                <a:srgbClr val="FFFFFF"/>
              </a:solidFill>
            </a:endParaRPr>
          </a:p>
        </p:txBody>
      </p:sp>
      <p:sp>
        <p:nvSpPr>
          <p:cNvPr id="7" name="Footer Placeholder 4"/>
          <p:cNvSpPr>
            <a:spLocks noGrp="1"/>
          </p:cNvSpPr>
          <p:nvPr>
            <p:ph type="ftr" sz="quarter" idx="15"/>
          </p:nvPr>
        </p:nvSpPr>
        <p:spPr/>
        <p:txBody>
          <a:bodyPr/>
          <a:lstStyle>
            <a:lvl1pPr>
              <a:defRPr/>
            </a:lvl1p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3" name="Text Placeholder 2"/>
          <p:cNvSpPr>
            <a:spLocks noGrp="1"/>
          </p:cNvSpPr>
          <p:nvPr>
            <p:ph type="body" sz="quarter" idx="16" hasCustomPrompt="1"/>
          </p:nvPr>
        </p:nvSpPr>
        <p:spPr>
          <a:xfrm>
            <a:off x="0" y="3505200"/>
            <a:ext cx="1981200" cy="1828800"/>
          </a:xfrm>
          <a:prstGeom prst="rect">
            <a:avLst/>
          </a:prstGeom>
        </p:spPr>
        <p:txBody>
          <a:bodyPr/>
          <a:lstStyle>
            <a:lvl1pPr marL="0" indent="0" algn="ctr">
              <a:buNone/>
              <a:defRPr>
                <a:solidFill>
                  <a:srgbClr val="005EA4"/>
                </a:solidFill>
                <a:effectLst>
                  <a:outerShdw blurRad="38100" dist="38100" dir="2700000" algn="tl">
                    <a:srgbClr val="000000">
                      <a:alpha val="43137"/>
                    </a:srgbClr>
                  </a:outerShdw>
                </a:effectLst>
                <a:latin typeface="Arial Narrow" panose="020B0606020202030204" pitchFamily="34" charset="0"/>
              </a:defRPr>
            </a:lvl1pPr>
          </a:lstStyle>
          <a:p>
            <a:pPr lvl="0"/>
            <a:r>
              <a:rPr lang="en-US" dirty="0"/>
              <a:t>CHAPTER</a:t>
            </a:r>
          </a:p>
          <a:p>
            <a:pPr lvl="0"/>
            <a:r>
              <a:rPr lang="en-US" dirty="0"/>
              <a:t>#</a:t>
            </a:r>
          </a:p>
        </p:txBody>
      </p:sp>
      <p:sp>
        <p:nvSpPr>
          <p:cNvPr id="2" name="TextBox 1"/>
          <p:cNvSpPr txBox="1"/>
          <p:nvPr userDrawn="1"/>
        </p:nvSpPr>
        <p:spPr>
          <a:xfrm>
            <a:off x="0" y="0"/>
            <a:ext cx="4572000" cy="2585323"/>
          </a:xfrm>
          <a:prstGeom prst="rect">
            <a:avLst/>
          </a:prstGeom>
          <a:noFill/>
        </p:spPr>
        <p:txBody>
          <a:bodyPr wrap="square" rtlCol="0">
            <a:spAutoFit/>
          </a:bodyPr>
          <a:lstStyle/>
          <a:p>
            <a:pPr algn="ctr"/>
            <a:r>
              <a:rPr lang="en-US" sz="3200" dirty="0">
                <a:solidFill>
                  <a:schemeClr val="bg1"/>
                </a:solidFill>
                <a:latin typeface="+mj-lt"/>
                <a:cs typeface="Times New Roman" panose="02020603050405020304" pitchFamily="18" charset="0"/>
              </a:rPr>
              <a:t>N. GREGORY MANKIW</a:t>
            </a:r>
            <a:b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b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2800" dirty="0">
                <a:solidFill>
                  <a:schemeClr val="tx1">
                    <a:lumMod val="50000"/>
                    <a:lumOff val="50000"/>
                  </a:schemeClr>
                </a:solidFill>
                <a:latin typeface="Times New Roman" panose="02020603050405020304" pitchFamily="18" charset="0"/>
                <a:cs typeface="Times New Roman" panose="02020603050405020304" pitchFamily="18" charset="0"/>
              </a:rPr>
              <a:t>PRINCIPLES OF</a:t>
            </a:r>
            <a:br>
              <a:rPr lang="en-US" sz="2400" dirty="0">
                <a:latin typeface="Times New Roman" panose="02020603050405020304" pitchFamily="18" charset="0"/>
                <a:cs typeface="Times New Roman" panose="02020603050405020304" pitchFamily="18" charset="0"/>
              </a:rPr>
            </a:br>
            <a:r>
              <a:rPr lang="en-US" sz="5400" dirty="0">
                <a:latin typeface="+mj-lt"/>
              </a:rPr>
              <a:t>ECONOMICS</a:t>
            </a:r>
            <a:br>
              <a:rPr lang="en-US" dirty="0"/>
            </a:br>
            <a:r>
              <a:rPr lang="en-US" sz="28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Eighth Edition </a:t>
            </a:r>
            <a:endParaRPr lang="en-US" dirty="0"/>
          </a:p>
        </p:txBody>
      </p:sp>
    </p:spTree>
    <p:extLst>
      <p:ext uri="{BB962C8B-B14F-4D97-AF65-F5344CB8AC3E}">
        <p14:creationId xmlns:p14="http://schemas.microsoft.com/office/powerpoint/2010/main" val="868237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1" y="100939"/>
            <a:ext cx="8686800" cy="860961"/>
          </a:xfrm>
        </p:spPr>
        <p:txBody>
          <a:bodyPr/>
          <a:lstStyle>
            <a:lvl1pPr>
              <a:defRPr sz="3600">
                <a:solidFill>
                  <a:srgbClr val="005EA4"/>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31864117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04672751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a:xfrm>
            <a:off x="277813" y="1025525"/>
            <a:ext cx="6656387" cy="5422900"/>
          </a:xfrm>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7" name="Text Placeholder 6"/>
          <p:cNvSpPr>
            <a:spLocks noGrp="1"/>
          </p:cNvSpPr>
          <p:nvPr>
            <p:ph type="body" sz="quarter" idx="12"/>
          </p:nvPr>
        </p:nvSpPr>
        <p:spPr>
          <a:xfrm>
            <a:off x="7010400" y="4191000"/>
            <a:ext cx="2133600" cy="1295400"/>
          </a:xfrm>
        </p:spPr>
        <p:txBody>
          <a:bodyPr/>
          <a:lstStyle>
            <a:lvl1pPr marL="0" indent="0">
              <a:buNone/>
              <a:defRPr sz="2000" i="1">
                <a:solidFill>
                  <a:schemeClr val="accent6">
                    <a:lumMod val="50000"/>
                  </a:schemeClr>
                </a:solidFill>
                <a:latin typeface="Cambria" panose="02040503050406030204" pitchFamily="18" charset="0"/>
                <a:sym typeface="Wingdings" panose="05000000000000000000" pitchFamily="2" charset="2"/>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 Master text styles</a:t>
            </a:r>
          </a:p>
          <a:p>
            <a:pPr lvl="0"/>
            <a:r>
              <a:rPr lang="en-US" dirty="0"/>
              <a:t>Picture comment </a:t>
            </a:r>
          </a:p>
        </p:txBody>
      </p:sp>
    </p:spTree>
    <p:extLst>
      <p:ext uri="{BB962C8B-B14F-4D97-AF65-F5344CB8AC3E}">
        <p14:creationId xmlns:p14="http://schemas.microsoft.com/office/powerpoint/2010/main" val="26004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a:t>Click to edit Master title style</a:t>
            </a:r>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99757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TextBox 4"/>
          <p:cNvSpPr txBox="1"/>
          <p:nvPr userDrawn="1"/>
        </p:nvSpPr>
        <p:spPr>
          <a:xfrm>
            <a:off x="7543800" y="6324600"/>
            <a:ext cx="1143000" cy="353943"/>
          </a:xfrm>
          <a:prstGeom prst="rect">
            <a:avLst/>
          </a:prstGeom>
          <a:noFill/>
        </p:spPr>
        <p:txBody>
          <a:bodyPr wrap="square" rtlCol="0">
            <a:spAutoFit/>
          </a:bodyPr>
          <a:lstStyle/>
          <a:p>
            <a:pPr algn="r"/>
            <a:fld id="{756EF793-6576-47D7-8D74-034072F16359}" type="slidenum">
              <a:rPr lang="en-US" sz="1700" i="0" smtClean="0">
                <a:solidFill>
                  <a:srgbClr val="B2B2B2"/>
                </a:solidFill>
                <a:latin typeface="Times New Roman" pitchFamily="18" charset="0"/>
                <a:ea typeface="Verdana" pitchFamily="34" charset="0"/>
                <a:cs typeface="Times New Roman" pitchFamily="18" charset="0"/>
              </a:rPr>
              <a:pPr algn="r"/>
              <a:t>‹#›</a:t>
            </a:fld>
            <a:endParaRPr lang="en-US" sz="1700" i="0" dirty="0">
              <a:solidFill>
                <a:srgbClr val="B2B2B2"/>
              </a:solidFill>
              <a:latin typeface="Times New Roman" pitchFamily="18" charset="0"/>
              <a:ea typeface="Verdana" pitchFamily="34" charset="0"/>
              <a:cs typeface="Times New Roman" pitchFamily="18" charset="0"/>
            </a:endParaRPr>
          </a:p>
        </p:txBody>
      </p:sp>
    </p:spTree>
    <p:extLst>
      <p:ext uri="{BB962C8B-B14F-4D97-AF65-F5344CB8AC3E}">
        <p14:creationId xmlns:p14="http://schemas.microsoft.com/office/powerpoint/2010/main" val="2431678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a:t>Click to edit Master title style</a:t>
            </a:r>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18884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0034" y="100939"/>
            <a:ext cx="7803931" cy="661061"/>
          </a:xfrm>
        </p:spPr>
        <p:txBody>
          <a:bodyPr/>
          <a:lstStyle>
            <a:lvl1pPr>
              <a:defRPr sz="3200">
                <a:solidFill>
                  <a:srgbClr val="005EA4"/>
                </a:solidFill>
              </a:defRPr>
            </a:lvl1pPr>
          </a:lstStyle>
          <a:p>
            <a:r>
              <a:rPr lang="en-US" dirty="0"/>
              <a:t>Click to edit Master title style</a:t>
            </a:r>
          </a:p>
        </p:txBody>
      </p:sp>
      <p:sp>
        <p:nvSpPr>
          <p:cNvPr id="3" name="Content Placeholder 2"/>
          <p:cNvSpPr>
            <a:spLocks noGrp="1"/>
          </p:cNvSpPr>
          <p:nvPr>
            <p:ph idx="1"/>
          </p:nvPr>
        </p:nvSpPr>
        <p:spPr>
          <a:xfrm>
            <a:off x="347241" y="914400"/>
            <a:ext cx="8518947" cy="5534025"/>
          </a:xfrm>
          <a:prstGeom prst="rect">
            <a:avLst/>
          </a:prstGeo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675696269"/>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7" Type="http://schemas.openxmlformats.org/officeDocument/2006/relationships/image" Target="../media/image12.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theme" Target="../theme/theme5.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6.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84188"/>
            <a:ext cx="9144000" cy="6326187"/>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27"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Slide Number Placeholder 1"/>
          <p:cNvSpPr>
            <a:spLocks noGrp="1"/>
          </p:cNvSpPr>
          <p:nvPr>
            <p:ph type="sldNum" sz="quarter" idx="4"/>
          </p:nvPr>
        </p:nvSpPr>
        <p:spPr>
          <a:xfrm>
            <a:off x="8521700" y="6484938"/>
            <a:ext cx="622300" cy="409575"/>
          </a:xfrm>
          <a:prstGeom prst="rect">
            <a:avLst/>
          </a:prstGeom>
          <a:noFill/>
        </p:spPr>
        <p:txBody>
          <a:bodyPr vert="horz" lIns="91440" tIns="45720" rIns="91440" bIns="45720" rtlCol="0" anchor="ctr"/>
          <a:lstStyle>
            <a:lvl1pPr algn="r">
              <a:buFontTx/>
              <a:buNone/>
              <a:defRPr sz="1200">
                <a:solidFill>
                  <a:schemeClr val="bg1"/>
                </a:solidFill>
              </a:defRPr>
            </a:lvl1pPr>
          </a:lstStyle>
          <a:p>
            <a:pPr fontAlgn="base">
              <a:spcBef>
                <a:spcPct val="20000"/>
              </a:spcBef>
              <a:spcAft>
                <a:spcPct val="0"/>
              </a:spcAft>
              <a:defRPr/>
            </a:pPr>
            <a:fld id="{C148E929-2C81-42BB-92FD-6CE3916FB07A}" type="slidenum">
              <a:rPr lang="en-US">
                <a:solidFill>
                  <a:srgbClr val="FFFFFF"/>
                </a:solidFill>
              </a:rPr>
              <a:pPr fontAlgn="base">
                <a:spcBef>
                  <a:spcPct val="20000"/>
                </a:spcBef>
                <a:spcAft>
                  <a:spcPct val="0"/>
                </a:spcAft>
                <a:defRPr/>
              </a:pPr>
              <a:t>‹#›</a:t>
            </a:fld>
            <a:endParaRPr lang="en-US" dirty="0">
              <a:solidFill>
                <a:srgbClr val="FFFFFF"/>
              </a:solidFill>
            </a:endParaRPr>
          </a:p>
        </p:txBody>
      </p:sp>
      <p:pic>
        <p:nvPicPr>
          <p:cNvPr id="1030"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2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8" name="Content Placeholder 7"/>
          <p:cNvSpPr txBox="1">
            <a:spLocks/>
          </p:cNvSpPr>
          <p:nvPr userDrawn="1"/>
        </p:nvSpPr>
        <p:spPr>
          <a:xfrm>
            <a:off x="31750" y="766763"/>
            <a:ext cx="4540250" cy="203993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spcBef>
                <a:spcPts val="0"/>
              </a:spcBef>
              <a:buFontTx/>
              <a:buNone/>
              <a:defRPr/>
            </a:pPr>
            <a:endParaRPr lang="en-US" sz="2200" i="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32" name="Picture 17"/>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72000" y="150813"/>
            <a:ext cx="4572000" cy="302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3" name="Footer Placeholder 2"/>
          <p:cNvSpPr>
            <a:spLocks noGrp="1"/>
          </p:cNvSpPr>
          <p:nvPr>
            <p:ph type="ftr" sz="quarter" idx="3"/>
          </p:nvPr>
        </p:nvSpPr>
        <p:spPr>
          <a:xfrm>
            <a:off x="0" y="6400800"/>
            <a:ext cx="8540750" cy="457200"/>
          </a:xfrm>
          <a:prstGeom prst="rect">
            <a:avLst/>
          </a:prstGeom>
          <a:noFill/>
        </p:spPr>
        <p:txBody>
          <a:bodyPr vert="horz" lIns="91440" tIns="45720" rIns="91440" bIns="45720" rtlCol="0" anchor="ctr"/>
          <a:lstStyle>
            <a:lvl1pPr algn="l">
              <a:buNone/>
              <a:defRPr sz="1000">
                <a:solidFill>
                  <a:schemeClr val="bg1"/>
                </a:solidFill>
                <a:cs typeface="Arial" pitchFamily="34" charset="0"/>
              </a:defRPr>
            </a:lvl1pPr>
          </a:lstStyle>
          <a:p>
            <a:pPr fontAlgn="base">
              <a:spcAft>
                <a:spcPct val="0"/>
              </a:spcAft>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130776066"/>
      </p:ext>
    </p:extLst>
  </p:cSld>
  <p:clrMap bg1="lt1" tx1="dk1" bg2="lt2" tx2="dk2" accent1="accent1" accent2="accent2" accent3="accent3" accent4="accent4" accent5="accent5" accent6="accent6" hlink="hlink" folHlink="folHlink"/>
  <p:sldLayoutIdLst>
    <p:sldLayoutId id="2147483661" r:id="rId1"/>
  </p:sldLayoutIdLst>
  <p:hf hdr="0" dt="0"/>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Sabon-Bold" charset="0"/>
        </a:defRPr>
      </a:lvl2pPr>
      <a:lvl3pPr algn="l" rtl="0" eaLnBrk="0" fontAlgn="base" hangingPunct="0">
        <a:spcBef>
          <a:spcPct val="0"/>
        </a:spcBef>
        <a:spcAft>
          <a:spcPct val="0"/>
        </a:spcAft>
        <a:defRPr sz="4400">
          <a:solidFill>
            <a:schemeClr val="accent2"/>
          </a:solidFill>
          <a:latin typeface="Sabon-Bold" charset="0"/>
        </a:defRPr>
      </a:lvl3pPr>
      <a:lvl4pPr algn="l" rtl="0" eaLnBrk="0" fontAlgn="base" hangingPunct="0">
        <a:spcBef>
          <a:spcPct val="0"/>
        </a:spcBef>
        <a:spcAft>
          <a:spcPct val="0"/>
        </a:spcAft>
        <a:defRPr sz="4400">
          <a:solidFill>
            <a:schemeClr val="accent2"/>
          </a:solidFill>
          <a:latin typeface="Sabon-Bold" charset="0"/>
        </a:defRPr>
      </a:lvl4pPr>
      <a:lvl5pPr algn="l" rtl="0" eaLnBrk="0" fontAlgn="base" hangingPunct="0">
        <a:spcBef>
          <a:spcPct val="0"/>
        </a:spcBef>
        <a:spcAft>
          <a:spcPct val="0"/>
        </a:spcAft>
        <a:defRPr sz="4400">
          <a:solidFill>
            <a:schemeClr val="accent2"/>
          </a:solidFill>
          <a:latin typeface="Sabon-Bold" charset="0"/>
        </a:defRPr>
      </a:lvl5pPr>
      <a:lvl6pPr marL="457200" algn="l" rtl="0" fontAlgn="base">
        <a:spcBef>
          <a:spcPct val="0"/>
        </a:spcBef>
        <a:spcAft>
          <a:spcPct val="0"/>
        </a:spcAft>
        <a:defRPr sz="4400">
          <a:solidFill>
            <a:schemeClr val="accent2"/>
          </a:solidFill>
          <a:latin typeface="Sabon-Bold" charset="0"/>
        </a:defRPr>
      </a:lvl6pPr>
      <a:lvl7pPr marL="914400" algn="l" rtl="0" fontAlgn="base">
        <a:spcBef>
          <a:spcPct val="0"/>
        </a:spcBef>
        <a:spcAft>
          <a:spcPct val="0"/>
        </a:spcAft>
        <a:defRPr sz="4400">
          <a:solidFill>
            <a:schemeClr val="accent2"/>
          </a:solidFill>
          <a:latin typeface="Sabon-Bold" charset="0"/>
        </a:defRPr>
      </a:lvl7pPr>
      <a:lvl8pPr marL="1371600" algn="l" rtl="0" fontAlgn="base">
        <a:spcBef>
          <a:spcPct val="0"/>
        </a:spcBef>
        <a:spcAft>
          <a:spcPct val="0"/>
        </a:spcAft>
        <a:defRPr sz="4400">
          <a:solidFill>
            <a:schemeClr val="accent2"/>
          </a:solidFill>
          <a:latin typeface="Sabon-Bold" charset="0"/>
        </a:defRPr>
      </a:lvl8pPr>
      <a:lvl9pPr marL="1828800" algn="l" rtl="0" fontAlgn="base">
        <a:spcBef>
          <a:spcPct val="0"/>
        </a:spcBef>
        <a:spcAft>
          <a:spcPct val="0"/>
        </a:spcAft>
        <a:defRPr sz="4400">
          <a:solidFill>
            <a:schemeClr val="accent2"/>
          </a:solidFill>
          <a:latin typeface="Sabon-Bold"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400799"/>
            <a:chOff x="0" y="1"/>
            <a:chExt cx="9144000" cy="6477001"/>
          </a:xfrm>
        </p:grpSpPr>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066801"/>
              <a:ext cx="9144000"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2"/>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rot="10800000">
              <a:off x="8858250" y="1"/>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053" name="Rectangle 3"/>
          <p:cNvSpPr>
            <a:spLocks noGrp="1" noChangeAspect="1" noChangeArrowheads="1"/>
          </p:cNvSpPr>
          <p:nvPr>
            <p:ph type="title"/>
          </p:nvPr>
        </p:nvSpPr>
        <p:spPr bwMode="auto">
          <a:xfrm>
            <a:off x="258456" y="101600"/>
            <a:ext cx="8599794"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078" name="Rectangle 8"/>
          <p:cNvSpPr>
            <a:spLocks noGrp="1" noChangeArrowheads="1"/>
          </p:cNvSpPr>
          <p:nvPr>
            <p:ph type="body" idx="1"/>
          </p:nvPr>
        </p:nvSpPr>
        <p:spPr bwMode="auto">
          <a:xfrm>
            <a:off x="292912" y="1054100"/>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text </a:t>
            </a:r>
            <a:r>
              <a:rPr lang="en-US" altLang="en-US" dirty="0" err="1"/>
              <a:t>stClick</a:t>
            </a:r>
            <a:r>
              <a:rPr lang="en-US" altLang="en-US" dirty="0"/>
              <a:t> to edit Master </a:t>
            </a:r>
            <a:r>
              <a:rPr lang="en-US" altLang="en-US" dirty="0" err="1"/>
              <a:t>yles</a:t>
            </a:r>
            <a:endParaRPr lang="en-US" altLang="en-US" dirty="0"/>
          </a:p>
          <a:p>
            <a:pPr lvl="1"/>
            <a:r>
              <a:rPr lang="en-US" altLang="en-US" dirty="0"/>
              <a:t>Second level</a:t>
            </a:r>
          </a:p>
          <a:p>
            <a:pPr lvl="2"/>
            <a:r>
              <a:rPr lang="en-US" altLang="en-US" dirty="0" err="1"/>
              <a:t>Thirdlevel</a:t>
            </a:r>
            <a:endParaRPr lang="en-US" altLang="en-US" dirty="0"/>
          </a:p>
          <a:p>
            <a:pPr lvl="2"/>
            <a:r>
              <a:rPr lang="en-US" altLang="en-US" dirty="0"/>
              <a:t> Fourth level</a:t>
            </a:r>
          </a:p>
          <a:p>
            <a:pPr lvl="4"/>
            <a:r>
              <a:rPr lang="en-US" altLang="en-US" dirty="0"/>
              <a:t>Fifth level</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05838" cy="4572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977070386"/>
      </p:ext>
    </p:extLst>
  </p:cSld>
  <p:clrMap bg1="lt1" tx1="dk1" bg2="lt2" tx2="dk2" accent1="accent1" accent2="accent2" accent3="accent3" accent4="accent4" accent5="accent5" accent6="accent6" hlink="hlink" folHlink="folHlink"/>
  <p:sldLayoutIdLst>
    <p:sldLayoutId id="2147483681" r:id="rId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3600">
          <a:solidFill>
            <a:srgbClr val="005EA4"/>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chemeClr val="tx2"/>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2"/>
          </a:solidFill>
          <a:latin typeface="+mn-lt"/>
        </a:defRPr>
      </a:lvl2pPr>
      <a:lvl3pPr marL="1143000" indent="-228600" algn="l" rtl="0" eaLnBrk="0" fontAlgn="base" hangingPunct="0">
        <a:spcBef>
          <a:spcPct val="20000"/>
        </a:spcBef>
        <a:spcAft>
          <a:spcPct val="0"/>
        </a:spcAft>
        <a:buSzPct val="90000"/>
        <a:buChar char="•"/>
        <a:defRPr sz="2800">
          <a:solidFill>
            <a:schemeClr val="tx2"/>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0" y="0"/>
            <a:ext cx="1375484" cy="10554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7163" y="941388"/>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05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7163" y="6248400"/>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1324303" y="77788"/>
            <a:ext cx="781969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a:t>Name fgchmvb </a:t>
            </a:r>
          </a:p>
        </p:txBody>
      </p:sp>
      <p:sp>
        <p:nvSpPr>
          <p:cNvPr id="3078" name="Rectangle 8"/>
          <p:cNvSpPr>
            <a:spLocks noGrp="1" noChangeArrowheads="1"/>
          </p:cNvSpPr>
          <p:nvPr>
            <p:ph type="body" idx="1"/>
          </p:nvPr>
        </p:nvSpPr>
        <p:spPr bwMode="auto">
          <a:xfrm>
            <a:off x="277813" y="1025525"/>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text </a:t>
            </a:r>
            <a:r>
              <a:rPr lang="en-US" altLang="en-US" dirty="0" err="1"/>
              <a:t>stClick</a:t>
            </a:r>
            <a:r>
              <a:rPr lang="en-US" altLang="en-US" dirty="0"/>
              <a:t> to edit Master </a:t>
            </a:r>
            <a:r>
              <a:rPr lang="en-US" altLang="en-US" dirty="0" err="1"/>
              <a:t>yles</a:t>
            </a:r>
            <a:endParaRPr lang="en-US" altLang="en-US" dirty="0"/>
          </a:p>
          <a:p>
            <a:pPr lvl="1"/>
            <a:r>
              <a:rPr lang="en-US" altLang="en-US" dirty="0"/>
              <a:t>Second level</a:t>
            </a:r>
          </a:p>
          <a:p>
            <a:pPr lvl="2"/>
            <a:r>
              <a:rPr lang="en-US" altLang="en-US" dirty="0" err="1"/>
              <a:t>Thirdlevel</a:t>
            </a:r>
            <a:endParaRPr lang="en-US" altLang="en-US" dirty="0"/>
          </a:p>
          <a:p>
            <a:pPr lvl="2"/>
            <a:r>
              <a:rPr lang="en-US" altLang="en-US" dirty="0"/>
              <a:t> Fourth level</a:t>
            </a:r>
          </a:p>
          <a:p>
            <a:pPr lvl="4"/>
            <a:r>
              <a:rPr lang="en-US" altLang="en-US" dirty="0"/>
              <a:t>Fifth level</a:t>
            </a:r>
          </a:p>
        </p:txBody>
      </p:sp>
      <p:sp>
        <p:nvSpPr>
          <p:cNvPr id="37898" name="Rectangle 10"/>
          <p:cNvSpPr>
            <a:spLocks noGrp="1" noChangeArrowheads="1"/>
          </p:cNvSpPr>
          <p:nvPr>
            <p:ph type="sldNum" sz="quarter" idx="4"/>
          </p:nvPr>
        </p:nvSpPr>
        <p:spPr bwMode="auto">
          <a:xfrm>
            <a:off x="8618538" y="6423025"/>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59857"/>
            <a:ext cx="8605838" cy="498143"/>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024080141"/>
      </p:ext>
    </p:extLst>
  </p:cSld>
  <p:clrMap bg1="lt1" tx1="dk1" bg2="lt2" tx2="dk2" accent1="accent1" accent2="accent2" accent3="accent3" accent4="accent4" accent5="accent5" accent6="accent6" hlink="hlink" folHlink="folHlink"/>
  <p:sldLayoutIdLst>
    <p:sldLayoutId id="2147483664" r:id="rId1"/>
    <p:sldLayoutId id="2147483674" r:id="rId2"/>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4000">
          <a:solidFill>
            <a:srgbClr val="AE1221"/>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542704"/>
            <a:chOff x="0" y="1"/>
            <a:chExt cx="9144000" cy="6542704"/>
          </a:xfrm>
        </p:grpSpPr>
        <p:pic>
          <p:nvPicPr>
            <p:cNvPr id="3074" name="Picture 1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09550" y="487363"/>
              <a:ext cx="8591550" cy="5653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0"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801100" y="436563"/>
              <a:ext cx="342900" cy="605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1"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6141067"/>
              <a:ext cx="9144000" cy="401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75" name="Picture 1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328" y="1"/>
              <a:ext cx="247650" cy="6542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sp>
        <p:nvSpPr>
          <p:cNvPr id="3076" name="Rectangle 2"/>
          <p:cNvSpPr>
            <a:spLocks noGrp="1" noChangeAspect="1" noChangeArrowheads="1"/>
          </p:cNvSpPr>
          <p:nvPr>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Figure 1</a:t>
            </a:r>
          </a:p>
        </p:txBody>
      </p:sp>
      <p:sp>
        <p:nvSpPr>
          <p:cNvPr id="3077" name="Rectangle 3"/>
          <p:cNvSpPr>
            <a:spLocks noGrp="1" noChangeArrowheads="1"/>
          </p:cNvSpPr>
          <p:nvPr>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Text</a:t>
            </a:r>
          </a:p>
        </p:txBody>
      </p:sp>
      <p:sp>
        <p:nvSpPr>
          <p:cNvPr id="185357" name="Rectangle 13"/>
          <p:cNvSpPr>
            <a:spLocks noGrp="1" noChangeArrowheads="1"/>
          </p:cNvSpPr>
          <p:nvPr>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0"/>
            <a:ext cx="8615363" cy="516114"/>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11" name="Group 10"/>
          <p:cNvGrpSpPr/>
          <p:nvPr userDrawn="1"/>
        </p:nvGrpSpPr>
        <p:grpSpPr>
          <a:xfrm>
            <a:off x="90539" y="77773"/>
            <a:ext cx="8929618" cy="6297167"/>
            <a:chOff x="90539" y="77773"/>
            <a:chExt cx="8929618" cy="6297167"/>
          </a:xfrm>
        </p:grpSpPr>
        <p:grpSp>
          <p:nvGrpSpPr>
            <p:cNvPr id="12" name="Group 11"/>
            <p:cNvGrpSpPr/>
            <p:nvPr userDrawn="1"/>
          </p:nvGrpSpPr>
          <p:grpSpPr>
            <a:xfrm>
              <a:off x="90539" y="77773"/>
              <a:ext cx="2075718" cy="583326"/>
              <a:chOff x="90539" y="77773"/>
              <a:chExt cx="2075718" cy="583326"/>
            </a:xfrm>
          </p:grpSpPr>
          <p:cxnSp>
            <p:nvCxnSpPr>
              <p:cNvPr id="16" name="Straight Connector 15"/>
              <p:cNvCxnSpPr/>
              <p:nvPr userDrawn="1"/>
            </p:nvCxnSpPr>
            <p:spPr bwMode="auto">
              <a:xfrm>
                <a:off x="90539" y="536628"/>
                <a:ext cx="2075718" cy="0"/>
              </a:xfrm>
              <a:prstGeom prst="line">
                <a:avLst/>
              </a:prstGeom>
              <a:noFill/>
              <a:ln w="28575" cap="flat" cmpd="sng" algn="ctr">
                <a:solidFill>
                  <a:srgbClr val="074866"/>
                </a:solidFill>
                <a:prstDash val="solid"/>
                <a:round/>
                <a:headEnd type="none" w="med" len="med"/>
                <a:tailEnd type="none" w="med" len="med"/>
              </a:ln>
              <a:effectLst/>
            </p:spPr>
          </p:cxnSp>
          <p:cxnSp>
            <p:nvCxnSpPr>
              <p:cNvPr id="17" name="Straight Connector 16"/>
              <p:cNvCxnSpPr/>
              <p:nvPr userDrawn="1"/>
            </p:nvCxnSpPr>
            <p:spPr bwMode="auto">
              <a:xfrm flipV="1">
                <a:off x="202361" y="77773"/>
                <a:ext cx="0" cy="583326"/>
              </a:xfrm>
              <a:prstGeom prst="line">
                <a:avLst/>
              </a:prstGeom>
              <a:noFill/>
              <a:ln w="28575" cap="flat" cmpd="sng" algn="ctr">
                <a:solidFill>
                  <a:srgbClr val="074866"/>
                </a:solidFill>
                <a:prstDash val="solid"/>
                <a:round/>
                <a:headEnd type="none" w="med" len="med"/>
                <a:tailEnd type="none" w="med" len="med"/>
              </a:ln>
              <a:effectLst/>
            </p:spPr>
          </p:cxnSp>
        </p:grpSp>
        <p:grpSp>
          <p:nvGrpSpPr>
            <p:cNvPr id="13" name="Group 12"/>
            <p:cNvGrpSpPr/>
            <p:nvPr userDrawn="1"/>
          </p:nvGrpSpPr>
          <p:grpSpPr>
            <a:xfrm>
              <a:off x="8187163" y="6011640"/>
              <a:ext cx="832994" cy="363300"/>
              <a:chOff x="8187163" y="6011640"/>
              <a:chExt cx="832994" cy="363300"/>
            </a:xfrm>
          </p:grpSpPr>
          <p:cxnSp>
            <p:nvCxnSpPr>
              <p:cNvPr id="14" name="Straight Connector 13"/>
              <p:cNvCxnSpPr/>
              <p:nvPr userDrawn="1"/>
            </p:nvCxnSpPr>
            <p:spPr bwMode="auto">
              <a:xfrm>
                <a:off x="8187163" y="6292878"/>
                <a:ext cx="832994" cy="1"/>
              </a:xfrm>
              <a:prstGeom prst="line">
                <a:avLst/>
              </a:prstGeom>
              <a:noFill/>
              <a:ln w="28575" cap="flat" cmpd="sng" algn="ctr">
                <a:solidFill>
                  <a:srgbClr val="074866"/>
                </a:solidFill>
                <a:prstDash val="solid"/>
                <a:round/>
                <a:headEnd type="none" w="med" len="med"/>
                <a:tailEnd type="none" w="med" len="med"/>
              </a:ln>
              <a:effectLst/>
            </p:spPr>
          </p:cxnSp>
          <p:cxnSp>
            <p:nvCxnSpPr>
              <p:cNvPr id="15" name="Straight Connector 14"/>
              <p:cNvCxnSpPr/>
              <p:nvPr userDrawn="1"/>
            </p:nvCxnSpPr>
            <p:spPr bwMode="auto">
              <a:xfrm>
                <a:off x="8942003" y="6011640"/>
                <a:ext cx="0" cy="363300"/>
              </a:xfrm>
              <a:prstGeom prst="line">
                <a:avLst/>
              </a:prstGeom>
              <a:noFill/>
              <a:ln w="28575" cap="flat" cmpd="sng" algn="ctr">
                <a:solidFill>
                  <a:srgbClr val="074866"/>
                </a:solidFill>
                <a:prstDash val="solid"/>
                <a:round/>
                <a:headEnd type="none" w="med" len="med"/>
                <a:tailEnd type="none" w="med" len="med"/>
              </a:ln>
              <a:effectLst/>
            </p:spPr>
          </p:cxnSp>
        </p:grpSp>
      </p:grpSp>
    </p:spTree>
    <p:extLst>
      <p:ext uri="{BB962C8B-B14F-4D97-AF65-F5344CB8AC3E}">
        <p14:creationId xmlns:p14="http://schemas.microsoft.com/office/powerpoint/2010/main" val="3318089468"/>
      </p:ext>
    </p:extLst>
  </p:cSld>
  <p:clrMap bg1="lt1" tx1="dk1" bg2="lt2" tx2="dk2" accent1="accent1" accent2="accent2" accent3="accent3" accent4="accent4" accent5="accent5" accent6="accent6" hlink="hlink" folHlink="folHlink"/>
  <p:sldLayoutIdLst>
    <p:sldLayoutId id="2147483666" r:id="rId1"/>
    <p:sldLayoutId id="2147483682" r:id="rId2"/>
  </p:sldLayoutIdLst>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6" name="Rectangle 2"/>
          <p:cNvSpPr>
            <a:spLocks noGrp="1" noChangeAspect="1" noChangeArrowheads="1"/>
          </p:cNvSpPr>
          <p:nvPr userDrawn="1">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Table 1</a:t>
            </a:r>
          </a:p>
        </p:txBody>
      </p:sp>
      <p:sp>
        <p:nvSpPr>
          <p:cNvPr id="3077" name="Rectangle 3"/>
          <p:cNvSpPr>
            <a:spLocks noGrp="1" noChangeArrowheads="1"/>
          </p:cNvSpPr>
          <p:nvPr userDrawn="1">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Text</a:t>
            </a:r>
          </a:p>
        </p:txBody>
      </p:sp>
      <p:sp>
        <p:nvSpPr>
          <p:cNvPr id="185357" name="Rectangle 13"/>
          <p:cNvSpPr>
            <a:spLocks noGrp="1" noChangeArrowheads="1"/>
          </p:cNvSpPr>
          <p:nvPr userDrawn="1">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grpSp>
        <p:nvGrpSpPr>
          <p:cNvPr id="4" name="Group 3"/>
          <p:cNvGrpSpPr/>
          <p:nvPr userDrawn="1"/>
        </p:nvGrpSpPr>
        <p:grpSpPr>
          <a:xfrm>
            <a:off x="-1" y="0"/>
            <a:ext cx="9144001" cy="6568831"/>
            <a:chOff x="-1" y="0"/>
            <a:chExt cx="9144001" cy="6568831"/>
          </a:xfrm>
        </p:grpSpPr>
        <p:pic>
          <p:nvPicPr>
            <p:cNvPr id="23555"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15400" y="418246"/>
              <a:ext cx="228600" cy="6069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nvGrpSpPr>
            <p:cNvPr id="3" name="Group 2"/>
            <p:cNvGrpSpPr/>
            <p:nvPr userDrawn="1"/>
          </p:nvGrpSpPr>
          <p:grpSpPr>
            <a:xfrm>
              <a:off x="-1" y="0"/>
              <a:ext cx="9108746" cy="6568831"/>
              <a:chOff x="-1" y="0"/>
              <a:chExt cx="9108746" cy="6568831"/>
            </a:xfrm>
          </p:grpSpPr>
          <p:pic>
            <p:nvPicPr>
              <p:cNvPr id="23556" name="Picture 4"/>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 y="0"/>
                <a:ext cx="310551" cy="6568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23557" name="Picture 5"/>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3785" y="6213232"/>
                <a:ext cx="9014960" cy="278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pic>
          <p:nvPicPr>
            <p:cNvPr id="23554"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09551" y="457975"/>
              <a:ext cx="8705849" cy="5860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grpSp>
        <p:nvGrpSpPr>
          <p:cNvPr id="17" name="Group 16"/>
          <p:cNvGrpSpPr/>
          <p:nvPr userDrawn="1"/>
        </p:nvGrpSpPr>
        <p:grpSpPr>
          <a:xfrm>
            <a:off x="124529" y="47182"/>
            <a:ext cx="8918525" cy="6330053"/>
            <a:chOff x="124529" y="47182"/>
            <a:chExt cx="8918525" cy="6330053"/>
          </a:xfrm>
        </p:grpSpPr>
        <p:grpSp>
          <p:nvGrpSpPr>
            <p:cNvPr id="16" name="Group 15"/>
            <p:cNvGrpSpPr/>
            <p:nvPr userDrawn="1"/>
          </p:nvGrpSpPr>
          <p:grpSpPr>
            <a:xfrm>
              <a:off x="124529" y="47182"/>
              <a:ext cx="1704271" cy="583326"/>
              <a:chOff x="124529" y="47182"/>
              <a:chExt cx="1704271" cy="583326"/>
            </a:xfrm>
          </p:grpSpPr>
          <p:cxnSp>
            <p:nvCxnSpPr>
              <p:cNvPr id="7" name="Straight Connector 6"/>
              <p:cNvCxnSpPr/>
              <p:nvPr userDrawn="1"/>
            </p:nvCxnSpPr>
            <p:spPr bwMode="auto">
              <a:xfrm>
                <a:off x="124529" y="506037"/>
                <a:ext cx="1704271" cy="0"/>
              </a:xfrm>
              <a:prstGeom prst="line">
                <a:avLst/>
              </a:prstGeom>
              <a:noFill/>
              <a:ln w="28575" cap="flat" cmpd="sng" algn="ctr">
                <a:solidFill>
                  <a:srgbClr val="E71303"/>
                </a:solidFill>
                <a:prstDash val="solid"/>
                <a:round/>
                <a:headEnd type="none" w="med" len="med"/>
                <a:tailEnd type="none" w="med" len="med"/>
              </a:ln>
              <a:effectLst/>
            </p:spPr>
          </p:cxnSp>
          <p:cxnSp>
            <p:nvCxnSpPr>
              <p:cNvPr id="24" name="Straight Connector 23"/>
              <p:cNvCxnSpPr/>
              <p:nvPr userDrawn="1"/>
            </p:nvCxnSpPr>
            <p:spPr bwMode="auto">
              <a:xfrm flipV="1">
                <a:off x="236351" y="47182"/>
                <a:ext cx="0" cy="583326"/>
              </a:xfrm>
              <a:prstGeom prst="line">
                <a:avLst/>
              </a:prstGeom>
              <a:noFill/>
              <a:ln w="28575" cap="flat" cmpd="sng" algn="ctr">
                <a:solidFill>
                  <a:srgbClr val="E71303"/>
                </a:solidFill>
                <a:prstDash val="solid"/>
                <a:round/>
                <a:headEnd type="none" w="med" len="med"/>
                <a:tailEnd type="none" w="med" len="med"/>
              </a:ln>
              <a:effectLst/>
            </p:spPr>
          </p:cxnSp>
        </p:grpSp>
        <p:grpSp>
          <p:nvGrpSpPr>
            <p:cNvPr id="15" name="Group 14"/>
            <p:cNvGrpSpPr/>
            <p:nvPr userDrawn="1"/>
          </p:nvGrpSpPr>
          <p:grpSpPr>
            <a:xfrm>
              <a:off x="8210060" y="6013935"/>
              <a:ext cx="832994" cy="363300"/>
              <a:chOff x="8210060" y="6013935"/>
              <a:chExt cx="832994" cy="363300"/>
            </a:xfrm>
          </p:grpSpPr>
          <p:cxnSp>
            <p:nvCxnSpPr>
              <p:cNvPr id="22" name="Straight Connector 21"/>
              <p:cNvCxnSpPr/>
              <p:nvPr userDrawn="1"/>
            </p:nvCxnSpPr>
            <p:spPr bwMode="auto">
              <a:xfrm>
                <a:off x="8210060" y="6295173"/>
                <a:ext cx="832994" cy="1"/>
              </a:xfrm>
              <a:prstGeom prst="line">
                <a:avLst/>
              </a:prstGeom>
              <a:noFill/>
              <a:ln w="28575" cap="flat" cmpd="sng" algn="ctr">
                <a:solidFill>
                  <a:srgbClr val="E71303"/>
                </a:solidFill>
                <a:prstDash val="solid"/>
                <a:round/>
                <a:headEnd type="none" w="med" len="med"/>
                <a:tailEnd type="none" w="med" len="med"/>
              </a:ln>
              <a:effectLst/>
            </p:spPr>
          </p:cxnSp>
          <p:cxnSp>
            <p:nvCxnSpPr>
              <p:cNvPr id="27" name="Straight Connector 26"/>
              <p:cNvCxnSpPr/>
              <p:nvPr userDrawn="1"/>
            </p:nvCxnSpPr>
            <p:spPr bwMode="auto">
              <a:xfrm>
                <a:off x="8964900" y="6013935"/>
                <a:ext cx="0" cy="363300"/>
              </a:xfrm>
              <a:prstGeom prst="line">
                <a:avLst/>
              </a:prstGeom>
              <a:noFill/>
              <a:ln w="28575" cap="flat" cmpd="sng" algn="ctr">
                <a:solidFill>
                  <a:srgbClr val="E71303"/>
                </a:solidFill>
                <a:prstDash val="solid"/>
                <a:round/>
                <a:headEnd type="none" w="med" len="med"/>
                <a:tailEnd type="none" w="med" len="med"/>
              </a:ln>
              <a:effectLst/>
            </p:spPr>
          </p:cxnSp>
        </p:grpSp>
      </p:grpSp>
      <p:sp>
        <p:nvSpPr>
          <p:cNvPr id="5" name="Footer Placeholder 4"/>
          <p:cNvSpPr>
            <a:spLocks noGrp="1"/>
          </p:cNvSpPr>
          <p:nvPr userDrawn="1">
            <p:ph type="ftr" sz="quarter" idx="3"/>
          </p:nvPr>
        </p:nvSpPr>
        <p:spPr>
          <a:xfrm>
            <a:off x="0" y="6400800"/>
            <a:ext cx="8615363" cy="505303"/>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738036896"/>
      </p:ext>
    </p:extLst>
  </p:cSld>
  <p:clrMap bg1="lt1" tx1="dk1" bg2="lt2" tx2="dk2" accent1="accent1" accent2="accent2" accent3="accent3" accent4="accent4" accent5="accent5" accent6="accent6" hlink="hlink" folHlink="folHlink"/>
  <p:sldLayoutIdLst>
    <p:sldLayoutId id="2147483669" r:id="rId1"/>
  </p:sldLayoutIdLst>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1"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2647949"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76201" y="77788"/>
            <a:ext cx="90678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24601"/>
            <a:ext cx="8605838" cy="5334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9"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6191250"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Text Placeholder 1"/>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7325678"/>
      </p:ext>
    </p:extLst>
  </p:cSld>
  <p:clrMap bg1="lt1" tx1="dk1" bg2="lt2" tx2="dk2" accent1="accent1" accent2="accent2" accent3="accent3" accent4="accent4" accent5="accent5" accent6="accent6" hlink="hlink" folHlink="folHlink"/>
  <p:sldLayoutIdLst>
    <p:sldLayoutId id="2147483679" r:id="rId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Lst>
      </p:bldP>
    </p:bldLst>
  </p:timing>
  <p:hf hdr="0" dt="0"/>
  <p:txStyles>
    <p:titleStyle>
      <a:lvl1pPr algn="ctr" rtl="0" eaLnBrk="0" fontAlgn="base" hangingPunct="0">
        <a:spcBef>
          <a:spcPct val="0"/>
        </a:spcBef>
        <a:spcAft>
          <a:spcPct val="0"/>
        </a:spcAft>
        <a:defRPr sz="4000">
          <a:solidFill>
            <a:schemeClr val="accent6">
              <a:lumMod val="50000"/>
            </a:schemeClr>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17.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7.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7.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7.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17.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17.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a:xfrm>
            <a:off x="2133600" y="3276600"/>
            <a:ext cx="7010399" cy="1981200"/>
          </a:xfrm>
        </p:spPr>
        <p:txBody>
          <a:bodyPr/>
          <a:lstStyle/>
          <a:p>
            <a:pPr>
              <a:defRPr/>
            </a:pPr>
            <a:r>
              <a:rPr lang="en-US" sz="5000" dirty="0"/>
              <a:t>Supply, Demand, </a:t>
            </a:r>
          </a:p>
          <a:p>
            <a:pPr>
              <a:defRPr/>
            </a:pPr>
            <a:r>
              <a:rPr lang="en-US" sz="5000" dirty="0"/>
              <a:t>and Government Policies</a:t>
            </a:r>
          </a:p>
        </p:txBody>
      </p:sp>
      <p:sp>
        <p:nvSpPr>
          <p:cNvPr id="11" name="Text Placeholder 10"/>
          <p:cNvSpPr>
            <a:spLocks noGrp="1"/>
          </p:cNvSpPr>
          <p:nvPr>
            <p:ph type="body" sz="quarter" idx="16"/>
          </p:nvPr>
        </p:nvSpPr>
        <p:spPr/>
        <p:txBody>
          <a:bodyPr/>
          <a:lstStyle/>
          <a:p>
            <a:r>
              <a:rPr lang="en-US" dirty="0"/>
              <a:t>CHAPTER</a:t>
            </a:r>
          </a:p>
          <a:p>
            <a:r>
              <a:rPr lang="en-US" sz="6600" dirty="0">
                <a:solidFill>
                  <a:schemeClr val="tx2"/>
                </a:solidFill>
                <a:latin typeface="Cambria Math" panose="02040503050406030204" pitchFamily="18" charset="0"/>
                <a:ea typeface="Cambria Math" panose="02040503050406030204" pitchFamily="18" charset="0"/>
              </a:rPr>
              <a:t>6</a:t>
            </a:r>
          </a:p>
        </p:txBody>
      </p:sp>
      <p:sp>
        <p:nvSpPr>
          <p:cNvPr id="5" name="Footer Placeholder 4"/>
          <p:cNvSpPr>
            <a:spLocks noGrp="1"/>
          </p:cNvSpPr>
          <p:nvPr>
            <p:ph type="ftr" sz="quarter" idx="15"/>
          </p:nvPr>
        </p:nvSpPr>
        <p:spPr/>
        <p:txBody>
          <a:body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Slide Number Placeholder 5"/>
          <p:cNvSpPr>
            <a:spLocks noGrp="1"/>
          </p:cNvSpPr>
          <p:nvPr>
            <p:ph type="sldNum" sz="quarter" idx="14"/>
          </p:nvPr>
        </p:nvSpPr>
        <p:spPr/>
        <p:txBody>
          <a:bodyPr/>
          <a:lstStyle/>
          <a:p>
            <a:pPr>
              <a:defRPr/>
            </a:pPr>
            <a:fld id="{CABCAE2A-3771-4BE5-9C85-74C66AABFB75}" type="slidenum">
              <a:rPr lang="en-US" smtClean="0">
                <a:solidFill>
                  <a:srgbClr val="FFFFFF"/>
                </a:solidFill>
              </a:rPr>
              <a:pPr>
                <a:defRPr/>
              </a:pPr>
              <a:t>1</a:t>
            </a:fld>
            <a:endParaRPr lang="en-US" dirty="0">
              <a:solidFill>
                <a:srgbClr val="FFFFFF"/>
              </a:solidFill>
            </a:endParaRPr>
          </a:p>
        </p:txBody>
      </p:sp>
    </p:spTree>
    <p:extLst>
      <p:ext uri="{BB962C8B-B14F-4D97-AF65-F5344CB8AC3E}">
        <p14:creationId xmlns:p14="http://schemas.microsoft.com/office/powerpoint/2010/main" val="296230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wipe(left)">
                                      <p:cBhvr>
                                        <p:cTn id="11"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 for the answers to these questions:</a:t>
            </a:r>
          </a:p>
        </p:txBody>
      </p:sp>
      <p:sp>
        <p:nvSpPr>
          <p:cNvPr id="3" name="Content Placeholder 2"/>
          <p:cNvSpPr>
            <a:spLocks noGrp="1"/>
          </p:cNvSpPr>
          <p:nvPr>
            <p:ph idx="1"/>
          </p:nvPr>
        </p:nvSpPr>
        <p:spPr/>
        <p:txBody>
          <a:bodyPr/>
          <a:lstStyle/>
          <a:p>
            <a:r>
              <a:rPr lang="en-US" dirty="0"/>
              <a:t>What are price ceilings and price floors?  </a:t>
            </a:r>
            <a:br>
              <a:rPr lang="en-US" dirty="0"/>
            </a:br>
            <a:r>
              <a:rPr lang="en-US" dirty="0"/>
              <a:t>What are some examples of each?  </a:t>
            </a:r>
          </a:p>
          <a:p>
            <a:r>
              <a:rPr lang="en-US" dirty="0"/>
              <a:t>How do price ceilings and price floors affect market outcomes?  </a:t>
            </a:r>
          </a:p>
          <a:p>
            <a:r>
              <a:rPr lang="en-US" dirty="0"/>
              <a:t>How do taxes affect market outcomes? </a:t>
            </a:r>
            <a:br>
              <a:rPr lang="en-US" dirty="0"/>
            </a:br>
            <a:r>
              <a:rPr lang="en-US" dirty="0"/>
              <a:t>How do the effects depend on whether </a:t>
            </a:r>
            <a:br>
              <a:rPr lang="en-US" dirty="0"/>
            </a:br>
            <a:r>
              <a:rPr lang="en-US" dirty="0"/>
              <a:t>the tax is imposed on buyers or sellers? </a:t>
            </a:r>
          </a:p>
          <a:p>
            <a:r>
              <a:rPr lang="en-US" dirty="0"/>
              <a:t>What is the incidence of a tax?  </a:t>
            </a:r>
            <a:br>
              <a:rPr lang="en-US" dirty="0"/>
            </a:br>
            <a:r>
              <a:rPr lang="en-US" dirty="0"/>
              <a:t>What determines the incidence?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22581550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340068" y="1"/>
            <a:ext cx="7803931" cy="961900"/>
          </a:xfrm>
        </p:spPr>
        <p:txBody>
          <a:bodyPr wrap="square" anchor="t"/>
          <a:lstStyle/>
          <a:p>
            <a:r>
              <a:rPr lang="en-US" altLang="en-US" sz="3200" dirty="0"/>
              <a:t>Government Policies That Alter the </a:t>
            </a:r>
            <a:br>
              <a:rPr lang="en-US" altLang="en-US" sz="3200" dirty="0"/>
            </a:br>
            <a:r>
              <a:rPr lang="en-US" altLang="en-US" sz="3200" dirty="0"/>
              <a:t>Private Market Outcome</a:t>
            </a:r>
          </a:p>
        </p:txBody>
      </p:sp>
      <p:sp>
        <p:nvSpPr>
          <p:cNvPr id="10243" name="Content Placeholder 2"/>
          <p:cNvSpPr>
            <a:spLocks noGrp="1"/>
          </p:cNvSpPr>
          <p:nvPr>
            <p:ph idx="1"/>
          </p:nvPr>
        </p:nvSpPr>
        <p:spPr/>
        <p:txBody>
          <a:bodyPr/>
          <a:lstStyle/>
          <a:p>
            <a:r>
              <a:rPr lang="en-US" altLang="en-US" dirty="0"/>
              <a:t>Price controls </a:t>
            </a:r>
          </a:p>
          <a:p>
            <a:pPr lvl="1"/>
            <a:r>
              <a:rPr lang="en-US" altLang="en-US" dirty="0">
                <a:solidFill>
                  <a:srgbClr val="005EA4"/>
                </a:solidFill>
              </a:rPr>
              <a:t>Price ceiling</a:t>
            </a:r>
            <a:r>
              <a:rPr lang="en-US" altLang="en-US" dirty="0"/>
              <a:t>: legal maximum on the price at which a good can be sold</a:t>
            </a:r>
          </a:p>
          <a:p>
            <a:pPr lvl="2"/>
            <a:r>
              <a:rPr lang="en-US" altLang="en-US" dirty="0"/>
              <a:t>Rent-control laws</a:t>
            </a:r>
          </a:p>
          <a:p>
            <a:pPr lvl="1"/>
            <a:r>
              <a:rPr lang="en-US" altLang="en-US" dirty="0">
                <a:solidFill>
                  <a:srgbClr val="005EA4"/>
                </a:solidFill>
              </a:rPr>
              <a:t>Price floor</a:t>
            </a:r>
            <a:r>
              <a:rPr lang="en-US" altLang="en-US" dirty="0"/>
              <a:t>: legal minimum on the price at which a good can be sold</a:t>
            </a:r>
          </a:p>
          <a:p>
            <a:pPr lvl="2"/>
            <a:r>
              <a:rPr lang="en-US" altLang="en-US" dirty="0"/>
              <a:t>Minimum wage laws</a:t>
            </a:r>
          </a:p>
          <a:p>
            <a:r>
              <a:rPr lang="en-US" altLang="en-US" dirty="0"/>
              <a:t>Taxes: </a:t>
            </a:r>
            <a:r>
              <a:rPr lang="en-US" altLang="en-US" sz="3200" dirty="0">
                <a:solidFill>
                  <a:schemeClr val="tx1"/>
                </a:solidFill>
              </a:rPr>
              <a:t>government can make buyers or sellers pay a specific amount on each unit</a:t>
            </a:r>
          </a:p>
        </p:txBody>
      </p:sp>
      <p:sp>
        <p:nvSpPr>
          <p:cNvPr id="1024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C72DA84C-34B7-4383-AB10-A1147FFD97DF}" type="slidenum">
              <a:rPr lang="en-US" altLang="en-US" sz="1200" smtClean="0">
                <a:solidFill>
                  <a:srgbClr val="002060"/>
                </a:solidFill>
              </a:rPr>
              <a:pPr algn="ctr" eaLnBrk="1" hangingPunct="1"/>
              <a:t>3</a:t>
            </a:fld>
            <a:endParaRPr lang="en-US" altLang="en-US" sz="1200">
              <a:solidFill>
                <a:srgbClr val="002060"/>
              </a:solidFill>
            </a:endParaRPr>
          </a:p>
        </p:txBody>
      </p:sp>
      <p:sp>
        <p:nvSpPr>
          <p:cNvPr id="102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857398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EXAMPLE 1:  The Market for Apartments</a:t>
            </a:r>
          </a:p>
        </p:txBody>
      </p:sp>
      <p:sp>
        <p:nvSpPr>
          <p:cNvPr id="3" name="Text Placeholder 2"/>
          <p:cNvSpPr>
            <a:spLocks noGrp="1"/>
          </p:cNvSpPr>
          <p:nvPr>
            <p:ph type="body" sz="quarter" idx="12"/>
          </p:nvPr>
        </p:nvSpPr>
        <p:spPr>
          <a:xfrm>
            <a:off x="6550485" y="1506538"/>
            <a:ext cx="2286000" cy="1447800"/>
          </a:xfrm>
          <a:solidFill>
            <a:srgbClr val="FFCCFF"/>
          </a:solidFill>
        </p:spPr>
        <p:txBody>
          <a:bodyPr/>
          <a:lstStyle/>
          <a:p>
            <a:r>
              <a:rPr lang="en-US" sz="2800" dirty="0"/>
              <a:t>Equilibrium without price controls </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4</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27"/>
          <p:cNvGrpSpPr>
            <a:grpSpLocks/>
          </p:cNvGrpSpPr>
          <p:nvPr/>
        </p:nvGrpSpPr>
        <p:grpSpPr bwMode="auto">
          <a:xfrm>
            <a:off x="2387600" y="1066800"/>
            <a:ext cx="4422775" cy="3871913"/>
            <a:chOff x="2579" y="785"/>
            <a:chExt cx="2786" cy="2439"/>
          </a:xfrm>
        </p:grpSpPr>
        <p:grpSp>
          <p:nvGrpSpPr>
            <p:cNvPr id="7" name="Group 5"/>
            <p:cNvGrpSpPr>
              <a:grpSpLocks/>
            </p:cNvGrpSpPr>
            <p:nvPr/>
          </p:nvGrpSpPr>
          <p:grpSpPr bwMode="auto">
            <a:xfrm>
              <a:off x="2697" y="1037"/>
              <a:ext cx="2409" cy="2049"/>
              <a:chOff x="1098" y="1361"/>
              <a:chExt cx="2116" cy="2027"/>
            </a:xfrm>
          </p:grpSpPr>
          <p:sp>
            <p:nvSpPr>
              <p:cNvPr id="10"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p>
            </p:txBody>
          </p:sp>
          <p:sp>
            <p:nvSpPr>
              <p:cNvPr id="11"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p>
            </p:txBody>
          </p:sp>
        </p:grpSp>
        <p:sp>
          <p:nvSpPr>
            <p:cNvPr id="8" name="Text Box 8"/>
            <p:cNvSpPr txBox="1">
              <a:spLocks noChangeArrowheads="1"/>
            </p:cNvSpPr>
            <p:nvPr/>
          </p:nvSpPr>
          <p:spPr bwMode="auto">
            <a:xfrm>
              <a:off x="2579" y="785"/>
              <a:ext cx="267" cy="288"/>
            </a:xfrm>
            <a:prstGeom prst="rect">
              <a:avLst/>
            </a:prstGeom>
            <a:noFill/>
            <a:ln w="9525">
              <a:noFill/>
              <a:miter lim="800000"/>
              <a:headEnd/>
              <a:tailEnd/>
            </a:ln>
          </p:spPr>
          <p:txBody>
            <a:bodyPr>
              <a:spAutoFit/>
            </a:bodyPr>
            <a:lstStyle/>
            <a:p>
              <a:pPr algn="ctr">
                <a:spcBef>
                  <a:spcPct val="50000"/>
                </a:spcBef>
              </a:pPr>
              <a:r>
                <a:rPr lang="en-US" sz="2400" b="1" i="1">
                  <a:cs typeface="Arial" charset="0"/>
                </a:rPr>
                <a:t>P</a:t>
              </a:r>
            </a:p>
          </p:txBody>
        </p:sp>
        <p:sp>
          <p:nvSpPr>
            <p:cNvPr id="9" name="Text Box 9"/>
            <p:cNvSpPr txBox="1">
              <a:spLocks noChangeArrowheads="1"/>
            </p:cNvSpPr>
            <p:nvPr/>
          </p:nvSpPr>
          <p:spPr bwMode="auto">
            <a:xfrm>
              <a:off x="5075" y="2936"/>
              <a:ext cx="290" cy="288"/>
            </a:xfrm>
            <a:prstGeom prst="rect">
              <a:avLst/>
            </a:prstGeom>
            <a:noFill/>
            <a:ln w="9525">
              <a:noFill/>
              <a:miter lim="800000"/>
              <a:headEnd/>
              <a:tailEnd/>
            </a:ln>
          </p:spPr>
          <p:txBody>
            <a:bodyPr>
              <a:spAutoFit/>
            </a:bodyPr>
            <a:lstStyle/>
            <a:p>
              <a:pPr algn="ctr">
                <a:spcBef>
                  <a:spcPct val="50000"/>
                </a:spcBef>
              </a:pPr>
              <a:r>
                <a:rPr lang="en-US" sz="2400" b="1" i="1">
                  <a:cs typeface="Arial" charset="0"/>
                </a:rPr>
                <a:t>Q</a:t>
              </a:r>
            </a:p>
          </p:txBody>
        </p:sp>
      </p:grpSp>
      <p:grpSp>
        <p:nvGrpSpPr>
          <p:cNvPr id="12" name="Group 20"/>
          <p:cNvGrpSpPr>
            <a:grpSpLocks/>
          </p:cNvGrpSpPr>
          <p:nvPr/>
        </p:nvGrpSpPr>
        <p:grpSpPr bwMode="auto">
          <a:xfrm>
            <a:off x="3436937" y="1520825"/>
            <a:ext cx="2617788" cy="3203575"/>
            <a:chOff x="3240" y="1064"/>
            <a:chExt cx="1649" cy="2018"/>
          </a:xfrm>
        </p:grpSpPr>
        <p:sp>
          <p:nvSpPr>
            <p:cNvPr id="13" name="Line 11"/>
            <p:cNvSpPr>
              <a:spLocks noChangeShapeType="1"/>
            </p:cNvSpPr>
            <p:nvPr/>
          </p:nvSpPr>
          <p:spPr bwMode="auto">
            <a:xfrm>
              <a:off x="3240" y="1064"/>
              <a:ext cx="1417" cy="1846"/>
            </a:xfrm>
            <a:prstGeom prst="line">
              <a:avLst/>
            </a:prstGeom>
            <a:noFill/>
            <a:ln w="38100">
              <a:solidFill>
                <a:srgbClr val="003399"/>
              </a:solidFill>
              <a:round/>
              <a:headEnd/>
              <a:tailEnd/>
            </a:ln>
          </p:spPr>
          <p:txBody>
            <a:bodyPr/>
            <a:lstStyle/>
            <a:p>
              <a:endParaRPr lang="en-US"/>
            </a:p>
          </p:txBody>
        </p:sp>
        <p:sp>
          <p:nvSpPr>
            <p:cNvPr id="14" name="Text Box 12"/>
            <p:cNvSpPr txBox="1">
              <a:spLocks noChangeArrowheads="1"/>
            </p:cNvSpPr>
            <p:nvPr/>
          </p:nvSpPr>
          <p:spPr bwMode="auto">
            <a:xfrm>
              <a:off x="4569" y="2794"/>
              <a:ext cx="320" cy="288"/>
            </a:xfrm>
            <a:prstGeom prst="rect">
              <a:avLst/>
            </a:prstGeom>
            <a:noFill/>
            <a:ln w="9525">
              <a:noFill/>
              <a:miter lim="800000"/>
              <a:headEnd/>
              <a:tailEnd/>
            </a:ln>
          </p:spPr>
          <p:txBody>
            <a:bodyPr>
              <a:spAutoFit/>
            </a:bodyPr>
            <a:lstStyle/>
            <a:p>
              <a:pPr algn="ctr">
                <a:spcBef>
                  <a:spcPct val="50000"/>
                </a:spcBef>
              </a:pPr>
              <a:r>
                <a:rPr lang="en-US" sz="2400" b="1" i="1">
                  <a:cs typeface="Arial" charset="0"/>
                </a:rPr>
                <a:t>D</a:t>
              </a:r>
            </a:p>
          </p:txBody>
        </p:sp>
      </p:grpSp>
      <p:grpSp>
        <p:nvGrpSpPr>
          <p:cNvPr id="15" name="Group 21"/>
          <p:cNvGrpSpPr>
            <a:grpSpLocks/>
          </p:cNvGrpSpPr>
          <p:nvPr/>
        </p:nvGrpSpPr>
        <p:grpSpPr bwMode="auto">
          <a:xfrm>
            <a:off x="3576637" y="1192213"/>
            <a:ext cx="1703388" cy="3362325"/>
            <a:chOff x="3328" y="857"/>
            <a:chExt cx="1073" cy="2118"/>
          </a:xfrm>
        </p:grpSpPr>
        <p:sp>
          <p:nvSpPr>
            <p:cNvPr id="16" name="Line 14"/>
            <p:cNvSpPr>
              <a:spLocks noChangeShapeType="1"/>
            </p:cNvSpPr>
            <p:nvPr/>
          </p:nvSpPr>
          <p:spPr bwMode="auto">
            <a:xfrm flipV="1">
              <a:off x="3328" y="1089"/>
              <a:ext cx="872" cy="1886"/>
            </a:xfrm>
            <a:prstGeom prst="line">
              <a:avLst/>
            </a:prstGeom>
            <a:noFill/>
            <a:ln w="38100">
              <a:solidFill>
                <a:srgbClr val="003399"/>
              </a:solidFill>
              <a:round/>
              <a:headEnd/>
              <a:tailEnd/>
            </a:ln>
          </p:spPr>
          <p:txBody>
            <a:bodyPr/>
            <a:lstStyle/>
            <a:p>
              <a:endParaRPr lang="en-US"/>
            </a:p>
          </p:txBody>
        </p:sp>
        <p:sp>
          <p:nvSpPr>
            <p:cNvPr id="17" name="Text Box 15"/>
            <p:cNvSpPr txBox="1">
              <a:spLocks noChangeArrowheads="1"/>
            </p:cNvSpPr>
            <p:nvPr/>
          </p:nvSpPr>
          <p:spPr bwMode="auto">
            <a:xfrm>
              <a:off x="4081" y="857"/>
              <a:ext cx="320" cy="288"/>
            </a:xfrm>
            <a:prstGeom prst="rect">
              <a:avLst/>
            </a:prstGeom>
            <a:noFill/>
            <a:ln w="9525">
              <a:noFill/>
              <a:miter lim="800000"/>
              <a:headEnd/>
              <a:tailEnd/>
            </a:ln>
          </p:spPr>
          <p:txBody>
            <a:bodyPr>
              <a:spAutoFit/>
            </a:bodyPr>
            <a:lstStyle/>
            <a:p>
              <a:pPr algn="ctr">
                <a:spcBef>
                  <a:spcPct val="50000"/>
                </a:spcBef>
              </a:pPr>
              <a:r>
                <a:rPr lang="en-US" sz="2400" b="1" i="1" dirty="0">
                  <a:cs typeface="Arial" charset="0"/>
                </a:rPr>
                <a:t>S</a:t>
              </a:r>
            </a:p>
          </p:txBody>
        </p:sp>
      </p:grpSp>
      <p:grpSp>
        <p:nvGrpSpPr>
          <p:cNvPr id="18" name="Group 24"/>
          <p:cNvGrpSpPr>
            <a:grpSpLocks/>
          </p:cNvGrpSpPr>
          <p:nvPr/>
        </p:nvGrpSpPr>
        <p:grpSpPr bwMode="auto">
          <a:xfrm>
            <a:off x="228600" y="1209675"/>
            <a:ext cx="2209800" cy="1200150"/>
            <a:chOff x="1219" y="868"/>
            <a:chExt cx="1392" cy="756"/>
          </a:xfrm>
        </p:grpSpPr>
        <p:sp>
          <p:nvSpPr>
            <p:cNvPr id="19" name="Line 23"/>
            <p:cNvSpPr>
              <a:spLocks noChangeShapeType="1"/>
            </p:cNvSpPr>
            <p:nvPr/>
          </p:nvSpPr>
          <p:spPr bwMode="auto">
            <a:xfrm flipV="1">
              <a:off x="2199" y="965"/>
              <a:ext cx="412" cy="180"/>
            </a:xfrm>
            <a:prstGeom prst="line">
              <a:avLst/>
            </a:prstGeom>
            <a:noFill/>
            <a:ln w="9525">
              <a:solidFill>
                <a:schemeClr val="tx1"/>
              </a:solidFill>
              <a:round/>
              <a:headEnd/>
              <a:tailEnd/>
            </a:ln>
          </p:spPr>
          <p:txBody>
            <a:bodyPr/>
            <a:lstStyle/>
            <a:p>
              <a:endParaRPr lang="en-US"/>
            </a:p>
          </p:txBody>
        </p:sp>
        <p:sp>
          <p:nvSpPr>
            <p:cNvPr id="20" name="Text Box 22"/>
            <p:cNvSpPr txBox="1">
              <a:spLocks noChangeArrowheads="1"/>
            </p:cNvSpPr>
            <p:nvPr/>
          </p:nvSpPr>
          <p:spPr bwMode="auto">
            <a:xfrm>
              <a:off x="1219" y="868"/>
              <a:ext cx="1127" cy="756"/>
            </a:xfrm>
            <a:prstGeom prst="rect">
              <a:avLst/>
            </a:prstGeom>
            <a:solidFill>
              <a:srgbClr val="FFCCFF"/>
            </a:solidFill>
            <a:ln w="9525">
              <a:noFill/>
              <a:miter lim="800000"/>
              <a:headEnd/>
              <a:tailEnd/>
            </a:ln>
          </p:spPr>
          <p:txBody>
            <a:bodyPr wrap="square">
              <a:spAutoFit/>
            </a:bodyPr>
            <a:lstStyle/>
            <a:p>
              <a:pPr algn="ctr">
                <a:spcBef>
                  <a:spcPct val="50000"/>
                </a:spcBef>
              </a:pPr>
              <a:r>
                <a:rPr lang="en-US" sz="2400" dirty="0">
                  <a:cs typeface="Arial" charset="0"/>
                </a:rPr>
                <a:t>Rental price of apartments</a:t>
              </a:r>
            </a:p>
          </p:txBody>
        </p:sp>
      </p:grpSp>
      <p:grpSp>
        <p:nvGrpSpPr>
          <p:cNvPr id="21" name="Group 28"/>
          <p:cNvGrpSpPr>
            <a:grpSpLocks/>
          </p:cNvGrpSpPr>
          <p:nvPr/>
        </p:nvGrpSpPr>
        <p:grpSpPr bwMode="auto">
          <a:xfrm>
            <a:off x="1549400" y="2597150"/>
            <a:ext cx="3295650" cy="2559050"/>
            <a:chOff x="2051" y="1742"/>
            <a:chExt cx="2076" cy="1612"/>
          </a:xfrm>
        </p:grpSpPr>
        <p:grpSp>
          <p:nvGrpSpPr>
            <p:cNvPr id="22" name="Group 16"/>
            <p:cNvGrpSpPr>
              <a:grpSpLocks/>
            </p:cNvGrpSpPr>
            <p:nvPr/>
          </p:nvGrpSpPr>
          <p:grpSpPr bwMode="auto">
            <a:xfrm>
              <a:off x="2702" y="1860"/>
              <a:ext cx="1146" cy="1225"/>
              <a:chOff x="357" y="2450"/>
              <a:chExt cx="795" cy="646"/>
            </a:xfrm>
          </p:grpSpPr>
          <p:sp>
            <p:nvSpPr>
              <p:cNvPr id="26" name="Line 17"/>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p>
            </p:txBody>
          </p:sp>
          <p:sp>
            <p:nvSpPr>
              <p:cNvPr id="27" name="Line 18"/>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p>
            </p:txBody>
          </p:sp>
        </p:grpSp>
        <p:sp>
          <p:nvSpPr>
            <p:cNvPr id="23" name="Oval 19"/>
            <p:cNvSpPr>
              <a:spLocks noChangeArrowheads="1"/>
            </p:cNvSpPr>
            <p:nvPr/>
          </p:nvSpPr>
          <p:spPr bwMode="auto">
            <a:xfrm>
              <a:off x="3803" y="1812"/>
              <a:ext cx="88" cy="87"/>
            </a:xfrm>
            <a:prstGeom prst="ellipse">
              <a:avLst/>
            </a:prstGeom>
            <a:solidFill>
              <a:srgbClr val="000000"/>
            </a:solidFill>
            <a:ln w="9525">
              <a:noFill/>
              <a:prstDash val="dash"/>
              <a:round/>
              <a:headEnd/>
              <a:tailEnd/>
            </a:ln>
          </p:spPr>
          <p:txBody>
            <a:bodyPr wrap="none" anchor="ctr"/>
            <a:lstStyle/>
            <a:p>
              <a:endParaRPr lang="en-US">
                <a:cs typeface="Arial" charset="0"/>
              </a:endParaRPr>
            </a:p>
          </p:txBody>
        </p:sp>
        <p:sp>
          <p:nvSpPr>
            <p:cNvPr id="24" name="Text Box 25"/>
            <p:cNvSpPr txBox="1">
              <a:spLocks noChangeArrowheads="1"/>
            </p:cNvSpPr>
            <p:nvPr/>
          </p:nvSpPr>
          <p:spPr bwMode="auto">
            <a:xfrm>
              <a:off x="2051" y="1742"/>
              <a:ext cx="589" cy="230"/>
            </a:xfrm>
            <a:prstGeom prst="rect">
              <a:avLst/>
            </a:prstGeom>
            <a:noFill/>
            <a:ln w="9525">
              <a:noFill/>
              <a:miter lim="800000"/>
              <a:headEnd/>
              <a:tailEnd/>
            </a:ln>
          </p:spPr>
          <p:txBody>
            <a:bodyPr lIns="0" tIns="0" rIns="0" bIns="0">
              <a:spAutoFit/>
            </a:bodyPr>
            <a:lstStyle/>
            <a:p>
              <a:pPr algn="r">
                <a:spcBef>
                  <a:spcPct val="50000"/>
                </a:spcBef>
              </a:pPr>
              <a:r>
                <a:rPr lang="en-US" sz="2400">
                  <a:cs typeface="Arial" charset="0"/>
                </a:rPr>
                <a:t>$800</a:t>
              </a:r>
            </a:p>
          </p:txBody>
        </p:sp>
        <p:sp>
          <p:nvSpPr>
            <p:cNvPr id="25" name="Text Box 26"/>
            <p:cNvSpPr txBox="1">
              <a:spLocks noChangeArrowheads="1"/>
            </p:cNvSpPr>
            <p:nvPr/>
          </p:nvSpPr>
          <p:spPr bwMode="auto">
            <a:xfrm>
              <a:off x="3575" y="3124"/>
              <a:ext cx="552" cy="230"/>
            </a:xfrm>
            <a:prstGeom prst="rect">
              <a:avLst/>
            </a:prstGeom>
            <a:noFill/>
            <a:ln w="9525">
              <a:noFill/>
              <a:miter lim="800000"/>
              <a:headEnd/>
              <a:tailEnd/>
            </a:ln>
          </p:spPr>
          <p:txBody>
            <a:bodyPr lIns="0" tIns="0" rIns="0" bIns="0">
              <a:spAutoFit/>
            </a:bodyPr>
            <a:lstStyle/>
            <a:p>
              <a:pPr algn="ctr">
                <a:spcBef>
                  <a:spcPct val="50000"/>
                </a:spcBef>
              </a:pPr>
              <a:r>
                <a:rPr lang="en-US" sz="2400">
                  <a:cs typeface="Arial" charset="0"/>
                </a:rPr>
                <a:t>300</a:t>
              </a:r>
            </a:p>
          </p:txBody>
        </p:sp>
      </p:grpSp>
      <p:grpSp>
        <p:nvGrpSpPr>
          <p:cNvPr id="28" name="Group 32"/>
          <p:cNvGrpSpPr>
            <a:grpSpLocks/>
          </p:cNvGrpSpPr>
          <p:nvPr/>
        </p:nvGrpSpPr>
        <p:grpSpPr bwMode="auto">
          <a:xfrm>
            <a:off x="5026027" y="4857752"/>
            <a:ext cx="2212976" cy="1158876"/>
            <a:chOff x="4241" y="3166"/>
            <a:chExt cx="1394" cy="730"/>
          </a:xfrm>
        </p:grpSpPr>
        <p:sp>
          <p:nvSpPr>
            <p:cNvPr id="29" name="Line 30"/>
            <p:cNvSpPr>
              <a:spLocks noChangeShapeType="1"/>
            </p:cNvSpPr>
            <p:nvPr/>
          </p:nvSpPr>
          <p:spPr bwMode="auto">
            <a:xfrm flipV="1">
              <a:off x="4940" y="3166"/>
              <a:ext cx="206" cy="368"/>
            </a:xfrm>
            <a:prstGeom prst="line">
              <a:avLst/>
            </a:prstGeom>
            <a:noFill/>
            <a:ln w="9525">
              <a:solidFill>
                <a:schemeClr val="tx1"/>
              </a:solidFill>
              <a:round/>
              <a:headEnd/>
              <a:tailEnd/>
            </a:ln>
          </p:spPr>
          <p:txBody>
            <a:bodyPr/>
            <a:lstStyle/>
            <a:p>
              <a:endParaRPr lang="en-US"/>
            </a:p>
          </p:txBody>
        </p:sp>
        <p:sp>
          <p:nvSpPr>
            <p:cNvPr id="30" name="Text Box 31"/>
            <p:cNvSpPr txBox="1">
              <a:spLocks noChangeArrowheads="1"/>
            </p:cNvSpPr>
            <p:nvPr/>
          </p:nvSpPr>
          <p:spPr bwMode="auto">
            <a:xfrm>
              <a:off x="4241" y="3373"/>
              <a:ext cx="1394" cy="523"/>
            </a:xfrm>
            <a:prstGeom prst="rect">
              <a:avLst/>
            </a:prstGeom>
            <a:solidFill>
              <a:srgbClr val="FFCCFF"/>
            </a:solidFill>
            <a:ln w="9525">
              <a:noFill/>
              <a:miter lim="800000"/>
              <a:headEnd/>
              <a:tailEnd/>
            </a:ln>
          </p:spPr>
          <p:txBody>
            <a:bodyPr wrap="square">
              <a:spAutoFit/>
            </a:bodyPr>
            <a:lstStyle/>
            <a:p>
              <a:pPr algn="ctr">
                <a:spcBef>
                  <a:spcPct val="50000"/>
                </a:spcBef>
              </a:pPr>
              <a:r>
                <a:rPr lang="en-US" sz="2400" dirty="0">
                  <a:cs typeface="Arial" charset="0"/>
                </a:rPr>
                <a:t>Quantity </a:t>
              </a:r>
              <a:br>
                <a:rPr lang="en-US" sz="2400" dirty="0">
                  <a:cs typeface="Arial" charset="0"/>
                </a:rPr>
              </a:br>
              <a:r>
                <a:rPr lang="en-US" sz="2400" dirty="0">
                  <a:cs typeface="Arial" charset="0"/>
                </a:rPr>
                <a:t>of  apartments</a:t>
              </a:r>
            </a:p>
          </p:txBody>
        </p:sp>
      </p:grpSp>
    </p:spTree>
    <p:extLst>
      <p:ext uri="{BB962C8B-B14F-4D97-AF65-F5344CB8AC3E}">
        <p14:creationId xmlns:p14="http://schemas.microsoft.com/office/powerpoint/2010/main" val="2803638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trips(downRight)">
                                      <p:cBhvr>
                                        <p:cTn id="20" dur="500"/>
                                        <p:tgtEl>
                                          <p:spTgt spid="12"/>
                                        </p:tgtEl>
                                      </p:cBhvr>
                                    </p:animEffect>
                                  </p:childTnLst>
                                </p:cTn>
                              </p:par>
                            </p:childTnLst>
                          </p:cTn>
                        </p:par>
                        <p:par>
                          <p:cTn id="21" fill="hold">
                            <p:stCondLst>
                              <p:cond delay="500"/>
                            </p:stCondLst>
                            <p:childTnLst>
                              <p:par>
                                <p:cTn id="22" presetID="18" presetClass="entr" presetSubtype="3"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strips(upRigh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strips(downRight)">
                                      <p:cBhvr>
                                        <p:cTn id="29" dur="500"/>
                                        <p:tgtEl>
                                          <p:spTgt spid="21"/>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3">
                                            <p:bg/>
                                          </p:spTgt>
                                        </p:tgtEl>
                                        <p:attrNameLst>
                                          <p:attrName>style.visibility</p:attrName>
                                        </p:attrNameLst>
                                      </p:cBhvr>
                                      <p:to>
                                        <p:strVal val="visible"/>
                                      </p:to>
                                    </p:set>
                                    <p:animEffect transition="in" filter="wipe(left)">
                                      <p:cBhvr>
                                        <p:cTn id="33" dur="500"/>
                                        <p:tgtEl>
                                          <p:spTgt spid="3">
                                            <p:bg/>
                                          </p:spTgt>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Effect transition="in" filter="wipe(left)">
                                      <p:cBhvr>
                                        <p:cTn id="3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How Price Ceilings Affect Market Outcomes</a:t>
            </a:r>
          </a:p>
        </p:txBody>
      </p:sp>
      <p:sp>
        <p:nvSpPr>
          <p:cNvPr id="3" name="Text Placeholder 2"/>
          <p:cNvSpPr>
            <a:spLocks noGrp="1"/>
          </p:cNvSpPr>
          <p:nvPr>
            <p:ph type="body" sz="quarter" idx="12"/>
          </p:nvPr>
        </p:nvSpPr>
        <p:spPr>
          <a:xfrm>
            <a:off x="228600" y="1649412"/>
            <a:ext cx="2819400" cy="4167187"/>
          </a:xfrm>
        </p:spPr>
        <p:txBody>
          <a:bodyPr/>
          <a:lstStyle/>
          <a:p>
            <a:r>
              <a:rPr lang="en-US" sz="2800" dirty="0"/>
              <a:t>A price ceiling above the equilibrium price is </a:t>
            </a:r>
            <a:r>
              <a:rPr lang="en-US" sz="2800" b="1" dirty="0">
                <a:solidFill>
                  <a:srgbClr val="FF0000"/>
                </a:solidFill>
              </a:rPr>
              <a:t>not binding</a:t>
            </a:r>
            <a:r>
              <a:rPr lang="en-US" sz="2800" dirty="0"/>
              <a:t>— </a:t>
            </a:r>
            <a:br>
              <a:rPr lang="en-US" sz="2800" dirty="0"/>
            </a:br>
            <a:r>
              <a:rPr lang="en-US" sz="2800" dirty="0"/>
              <a:t>has no effect on the market outcome. </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5</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4"/>
          <p:cNvGrpSpPr>
            <a:grpSpLocks/>
          </p:cNvGrpSpPr>
          <p:nvPr/>
        </p:nvGrpSpPr>
        <p:grpSpPr bwMode="auto">
          <a:xfrm>
            <a:off x="4094163" y="1235075"/>
            <a:ext cx="4422775" cy="3871913"/>
            <a:chOff x="2579" y="785"/>
            <a:chExt cx="2786" cy="2439"/>
          </a:xfrm>
        </p:grpSpPr>
        <p:grpSp>
          <p:nvGrpSpPr>
            <p:cNvPr id="7" name="Group 5"/>
            <p:cNvGrpSpPr>
              <a:grpSpLocks/>
            </p:cNvGrpSpPr>
            <p:nvPr/>
          </p:nvGrpSpPr>
          <p:grpSpPr bwMode="auto">
            <a:xfrm>
              <a:off x="2697" y="1037"/>
              <a:ext cx="2409" cy="2049"/>
              <a:chOff x="1098" y="1361"/>
              <a:chExt cx="2116" cy="2027"/>
            </a:xfrm>
          </p:grpSpPr>
          <p:sp>
            <p:nvSpPr>
              <p:cNvPr id="10"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p>
            </p:txBody>
          </p:sp>
          <p:sp>
            <p:nvSpPr>
              <p:cNvPr id="11"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p>
            </p:txBody>
          </p:sp>
        </p:grpSp>
        <p:sp>
          <p:nvSpPr>
            <p:cNvPr id="8" name="Text Box 8"/>
            <p:cNvSpPr txBox="1">
              <a:spLocks noChangeArrowheads="1"/>
            </p:cNvSpPr>
            <p:nvPr/>
          </p:nvSpPr>
          <p:spPr bwMode="auto">
            <a:xfrm>
              <a:off x="2579" y="785"/>
              <a:ext cx="267" cy="288"/>
            </a:xfrm>
            <a:prstGeom prst="rect">
              <a:avLst/>
            </a:prstGeom>
            <a:noFill/>
            <a:ln w="9525">
              <a:noFill/>
              <a:miter lim="800000"/>
              <a:headEnd/>
              <a:tailEnd/>
            </a:ln>
          </p:spPr>
          <p:txBody>
            <a:bodyPr>
              <a:spAutoFit/>
            </a:bodyPr>
            <a:lstStyle/>
            <a:p>
              <a:pPr algn="ctr">
                <a:spcBef>
                  <a:spcPct val="50000"/>
                </a:spcBef>
              </a:pPr>
              <a:r>
                <a:rPr lang="en-US" sz="2400" b="1" i="1">
                  <a:cs typeface="Arial" charset="0"/>
                </a:rPr>
                <a:t>P</a:t>
              </a:r>
            </a:p>
          </p:txBody>
        </p:sp>
        <p:sp>
          <p:nvSpPr>
            <p:cNvPr id="9" name="Text Box 9"/>
            <p:cNvSpPr txBox="1">
              <a:spLocks noChangeArrowheads="1"/>
            </p:cNvSpPr>
            <p:nvPr/>
          </p:nvSpPr>
          <p:spPr bwMode="auto">
            <a:xfrm>
              <a:off x="5075" y="2936"/>
              <a:ext cx="290" cy="288"/>
            </a:xfrm>
            <a:prstGeom prst="rect">
              <a:avLst/>
            </a:prstGeom>
            <a:noFill/>
            <a:ln w="9525">
              <a:noFill/>
              <a:miter lim="800000"/>
              <a:headEnd/>
              <a:tailEnd/>
            </a:ln>
          </p:spPr>
          <p:txBody>
            <a:bodyPr>
              <a:spAutoFit/>
            </a:bodyPr>
            <a:lstStyle/>
            <a:p>
              <a:pPr algn="ctr">
                <a:spcBef>
                  <a:spcPct val="50000"/>
                </a:spcBef>
              </a:pPr>
              <a:r>
                <a:rPr lang="en-US" sz="2400" b="1" i="1">
                  <a:cs typeface="Arial" charset="0"/>
                </a:rPr>
                <a:t>Q</a:t>
              </a:r>
            </a:p>
          </p:txBody>
        </p:sp>
      </p:grpSp>
      <p:grpSp>
        <p:nvGrpSpPr>
          <p:cNvPr id="12" name="Group 10"/>
          <p:cNvGrpSpPr>
            <a:grpSpLocks/>
          </p:cNvGrpSpPr>
          <p:nvPr/>
        </p:nvGrpSpPr>
        <p:grpSpPr bwMode="auto">
          <a:xfrm>
            <a:off x="5143500" y="1689100"/>
            <a:ext cx="2617788" cy="3203575"/>
            <a:chOff x="3240" y="1064"/>
            <a:chExt cx="1649" cy="2018"/>
          </a:xfrm>
        </p:grpSpPr>
        <p:sp>
          <p:nvSpPr>
            <p:cNvPr id="13" name="Line 11"/>
            <p:cNvSpPr>
              <a:spLocks noChangeShapeType="1"/>
            </p:cNvSpPr>
            <p:nvPr/>
          </p:nvSpPr>
          <p:spPr bwMode="auto">
            <a:xfrm>
              <a:off x="3240" y="1064"/>
              <a:ext cx="1417" cy="1846"/>
            </a:xfrm>
            <a:prstGeom prst="line">
              <a:avLst/>
            </a:prstGeom>
            <a:noFill/>
            <a:ln w="38100">
              <a:solidFill>
                <a:srgbClr val="003399"/>
              </a:solidFill>
              <a:round/>
              <a:headEnd/>
              <a:tailEnd/>
            </a:ln>
          </p:spPr>
          <p:txBody>
            <a:bodyPr/>
            <a:lstStyle/>
            <a:p>
              <a:endParaRPr lang="en-US"/>
            </a:p>
          </p:txBody>
        </p:sp>
        <p:sp>
          <p:nvSpPr>
            <p:cNvPr id="14" name="Text Box 12"/>
            <p:cNvSpPr txBox="1">
              <a:spLocks noChangeArrowheads="1"/>
            </p:cNvSpPr>
            <p:nvPr/>
          </p:nvSpPr>
          <p:spPr bwMode="auto">
            <a:xfrm>
              <a:off x="4569" y="2794"/>
              <a:ext cx="320" cy="288"/>
            </a:xfrm>
            <a:prstGeom prst="rect">
              <a:avLst/>
            </a:prstGeom>
            <a:noFill/>
            <a:ln w="9525">
              <a:noFill/>
              <a:miter lim="800000"/>
              <a:headEnd/>
              <a:tailEnd/>
            </a:ln>
          </p:spPr>
          <p:txBody>
            <a:bodyPr>
              <a:spAutoFit/>
            </a:bodyPr>
            <a:lstStyle/>
            <a:p>
              <a:pPr algn="ctr">
                <a:spcBef>
                  <a:spcPct val="50000"/>
                </a:spcBef>
              </a:pPr>
              <a:r>
                <a:rPr lang="en-US" sz="2400" b="1" i="1">
                  <a:cs typeface="Arial" charset="0"/>
                </a:rPr>
                <a:t>D</a:t>
              </a:r>
            </a:p>
          </p:txBody>
        </p:sp>
      </p:grpSp>
      <p:grpSp>
        <p:nvGrpSpPr>
          <p:cNvPr id="15" name="Group 13"/>
          <p:cNvGrpSpPr>
            <a:grpSpLocks/>
          </p:cNvGrpSpPr>
          <p:nvPr/>
        </p:nvGrpSpPr>
        <p:grpSpPr bwMode="auto">
          <a:xfrm>
            <a:off x="5283200" y="1360488"/>
            <a:ext cx="1703388" cy="3362325"/>
            <a:chOff x="3328" y="857"/>
            <a:chExt cx="1073" cy="2118"/>
          </a:xfrm>
        </p:grpSpPr>
        <p:sp>
          <p:nvSpPr>
            <p:cNvPr id="16" name="Line 14"/>
            <p:cNvSpPr>
              <a:spLocks noChangeShapeType="1"/>
            </p:cNvSpPr>
            <p:nvPr/>
          </p:nvSpPr>
          <p:spPr bwMode="auto">
            <a:xfrm flipV="1">
              <a:off x="3328" y="1089"/>
              <a:ext cx="872" cy="1886"/>
            </a:xfrm>
            <a:prstGeom prst="line">
              <a:avLst/>
            </a:prstGeom>
            <a:noFill/>
            <a:ln w="38100">
              <a:solidFill>
                <a:srgbClr val="003399"/>
              </a:solidFill>
              <a:round/>
              <a:headEnd/>
              <a:tailEnd/>
            </a:ln>
          </p:spPr>
          <p:txBody>
            <a:bodyPr/>
            <a:lstStyle/>
            <a:p>
              <a:endParaRPr lang="en-US"/>
            </a:p>
          </p:txBody>
        </p:sp>
        <p:sp>
          <p:nvSpPr>
            <p:cNvPr id="17" name="Text Box 15"/>
            <p:cNvSpPr txBox="1">
              <a:spLocks noChangeArrowheads="1"/>
            </p:cNvSpPr>
            <p:nvPr/>
          </p:nvSpPr>
          <p:spPr bwMode="auto">
            <a:xfrm>
              <a:off x="4081" y="857"/>
              <a:ext cx="320" cy="288"/>
            </a:xfrm>
            <a:prstGeom prst="rect">
              <a:avLst/>
            </a:prstGeom>
            <a:noFill/>
            <a:ln w="9525">
              <a:noFill/>
              <a:miter lim="800000"/>
              <a:headEnd/>
              <a:tailEnd/>
            </a:ln>
          </p:spPr>
          <p:txBody>
            <a:bodyPr>
              <a:spAutoFit/>
            </a:bodyPr>
            <a:lstStyle/>
            <a:p>
              <a:pPr algn="ctr">
                <a:spcBef>
                  <a:spcPct val="50000"/>
                </a:spcBef>
              </a:pPr>
              <a:r>
                <a:rPr lang="en-US" sz="2400" b="1" i="1">
                  <a:cs typeface="Arial" charset="0"/>
                </a:rPr>
                <a:t>S</a:t>
              </a:r>
            </a:p>
          </p:txBody>
        </p:sp>
      </p:grpSp>
      <p:grpSp>
        <p:nvGrpSpPr>
          <p:cNvPr id="18" name="Group 30"/>
          <p:cNvGrpSpPr>
            <a:grpSpLocks/>
          </p:cNvGrpSpPr>
          <p:nvPr/>
        </p:nvGrpSpPr>
        <p:grpSpPr bwMode="auto">
          <a:xfrm>
            <a:off x="3255963" y="2765425"/>
            <a:ext cx="3295650" cy="2559050"/>
            <a:chOff x="2051" y="1742"/>
            <a:chExt cx="2076" cy="1612"/>
          </a:xfrm>
        </p:grpSpPr>
        <p:grpSp>
          <p:nvGrpSpPr>
            <p:cNvPr id="19" name="Group 17"/>
            <p:cNvGrpSpPr>
              <a:grpSpLocks/>
            </p:cNvGrpSpPr>
            <p:nvPr/>
          </p:nvGrpSpPr>
          <p:grpSpPr bwMode="auto">
            <a:xfrm>
              <a:off x="2702" y="1860"/>
              <a:ext cx="1146" cy="1225"/>
              <a:chOff x="357" y="2450"/>
              <a:chExt cx="795" cy="646"/>
            </a:xfrm>
          </p:grpSpPr>
          <p:sp>
            <p:nvSpPr>
              <p:cNvPr id="23" name="Line 18"/>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p>
            </p:txBody>
          </p:sp>
          <p:sp>
            <p:nvSpPr>
              <p:cNvPr id="24" name="Line 19"/>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p>
            </p:txBody>
          </p:sp>
        </p:grpSp>
        <p:sp>
          <p:nvSpPr>
            <p:cNvPr id="20" name="Oval 20"/>
            <p:cNvSpPr>
              <a:spLocks noChangeArrowheads="1"/>
            </p:cNvSpPr>
            <p:nvPr/>
          </p:nvSpPr>
          <p:spPr bwMode="auto">
            <a:xfrm>
              <a:off x="3803" y="1812"/>
              <a:ext cx="88" cy="87"/>
            </a:xfrm>
            <a:prstGeom prst="ellipse">
              <a:avLst/>
            </a:prstGeom>
            <a:solidFill>
              <a:srgbClr val="000000"/>
            </a:solidFill>
            <a:ln w="9525">
              <a:noFill/>
              <a:prstDash val="dash"/>
              <a:round/>
              <a:headEnd/>
              <a:tailEnd/>
            </a:ln>
          </p:spPr>
          <p:txBody>
            <a:bodyPr wrap="none" anchor="ctr"/>
            <a:lstStyle/>
            <a:p>
              <a:endParaRPr lang="en-US">
                <a:cs typeface="Arial" charset="0"/>
              </a:endParaRPr>
            </a:p>
          </p:txBody>
        </p:sp>
        <p:sp>
          <p:nvSpPr>
            <p:cNvPr id="21" name="Text Box 21"/>
            <p:cNvSpPr txBox="1">
              <a:spLocks noChangeArrowheads="1"/>
            </p:cNvSpPr>
            <p:nvPr/>
          </p:nvSpPr>
          <p:spPr bwMode="auto">
            <a:xfrm>
              <a:off x="2051" y="1742"/>
              <a:ext cx="589" cy="230"/>
            </a:xfrm>
            <a:prstGeom prst="rect">
              <a:avLst/>
            </a:prstGeom>
            <a:noFill/>
            <a:ln w="9525">
              <a:noFill/>
              <a:miter lim="800000"/>
              <a:headEnd/>
              <a:tailEnd/>
            </a:ln>
          </p:spPr>
          <p:txBody>
            <a:bodyPr lIns="0" tIns="0" rIns="0" bIns="0">
              <a:spAutoFit/>
            </a:bodyPr>
            <a:lstStyle/>
            <a:p>
              <a:pPr algn="r">
                <a:spcBef>
                  <a:spcPct val="50000"/>
                </a:spcBef>
              </a:pPr>
              <a:r>
                <a:rPr lang="en-US" sz="2400">
                  <a:cs typeface="Arial" charset="0"/>
                </a:rPr>
                <a:t>$800</a:t>
              </a:r>
            </a:p>
          </p:txBody>
        </p:sp>
        <p:sp>
          <p:nvSpPr>
            <p:cNvPr id="22" name="Text Box 22"/>
            <p:cNvSpPr txBox="1">
              <a:spLocks noChangeArrowheads="1"/>
            </p:cNvSpPr>
            <p:nvPr/>
          </p:nvSpPr>
          <p:spPr bwMode="auto">
            <a:xfrm>
              <a:off x="3575" y="3124"/>
              <a:ext cx="552" cy="230"/>
            </a:xfrm>
            <a:prstGeom prst="rect">
              <a:avLst/>
            </a:prstGeom>
            <a:noFill/>
            <a:ln w="9525">
              <a:noFill/>
              <a:miter lim="800000"/>
              <a:headEnd/>
              <a:tailEnd/>
            </a:ln>
          </p:spPr>
          <p:txBody>
            <a:bodyPr lIns="0" tIns="0" rIns="0" bIns="0">
              <a:spAutoFit/>
            </a:bodyPr>
            <a:lstStyle/>
            <a:p>
              <a:pPr algn="ctr">
                <a:spcBef>
                  <a:spcPct val="50000"/>
                </a:spcBef>
              </a:pPr>
              <a:r>
                <a:rPr lang="en-US" sz="2400">
                  <a:cs typeface="Arial" charset="0"/>
                </a:rPr>
                <a:t>300</a:t>
              </a:r>
            </a:p>
          </p:txBody>
        </p:sp>
      </p:grpSp>
      <p:grpSp>
        <p:nvGrpSpPr>
          <p:cNvPr id="25" name="Group 31"/>
          <p:cNvGrpSpPr>
            <a:grpSpLocks/>
          </p:cNvGrpSpPr>
          <p:nvPr/>
        </p:nvGrpSpPr>
        <p:grpSpPr bwMode="auto">
          <a:xfrm>
            <a:off x="3263900" y="1649413"/>
            <a:ext cx="5407025" cy="822325"/>
            <a:chOff x="2056" y="1039"/>
            <a:chExt cx="3406" cy="518"/>
          </a:xfrm>
        </p:grpSpPr>
        <p:sp>
          <p:nvSpPr>
            <p:cNvPr id="26" name="Line 24"/>
            <p:cNvSpPr>
              <a:spLocks noChangeShapeType="1"/>
            </p:cNvSpPr>
            <p:nvPr/>
          </p:nvSpPr>
          <p:spPr bwMode="auto">
            <a:xfrm>
              <a:off x="2700" y="1304"/>
              <a:ext cx="1888" cy="0"/>
            </a:xfrm>
            <a:prstGeom prst="line">
              <a:avLst/>
            </a:prstGeom>
            <a:noFill/>
            <a:ln w="28575">
              <a:solidFill>
                <a:srgbClr val="FF0000"/>
              </a:solidFill>
              <a:round/>
              <a:headEnd/>
              <a:tailEnd/>
            </a:ln>
          </p:spPr>
          <p:txBody>
            <a:bodyPr/>
            <a:lstStyle/>
            <a:p>
              <a:endParaRPr lang="en-US"/>
            </a:p>
          </p:txBody>
        </p:sp>
        <p:sp>
          <p:nvSpPr>
            <p:cNvPr id="27" name="Text Box 25"/>
            <p:cNvSpPr txBox="1">
              <a:spLocks noChangeArrowheads="1"/>
            </p:cNvSpPr>
            <p:nvPr/>
          </p:nvSpPr>
          <p:spPr bwMode="auto">
            <a:xfrm>
              <a:off x="4757" y="1039"/>
              <a:ext cx="705" cy="518"/>
            </a:xfrm>
            <a:prstGeom prst="rect">
              <a:avLst/>
            </a:prstGeom>
            <a:noFill/>
            <a:ln w="9525">
              <a:noFill/>
              <a:miter lim="800000"/>
              <a:headEnd/>
              <a:tailEnd/>
            </a:ln>
          </p:spPr>
          <p:txBody>
            <a:bodyPr>
              <a:spAutoFit/>
            </a:bodyPr>
            <a:lstStyle/>
            <a:p>
              <a:pPr>
                <a:spcBef>
                  <a:spcPct val="50000"/>
                </a:spcBef>
              </a:pPr>
              <a:r>
                <a:rPr lang="en-US" sz="2400">
                  <a:cs typeface="Arial" charset="0"/>
                </a:rPr>
                <a:t>Price </a:t>
              </a:r>
              <a:br>
                <a:rPr lang="en-US" sz="2400">
                  <a:cs typeface="Arial" charset="0"/>
                </a:rPr>
              </a:br>
              <a:r>
                <a:rPr lang="en-US" sz="2400">
                  <a:cs typeface="Arial" charset="0"/>
                </a:rPr>
                <a:t>ceiling</a:t>
              </a:r>
            </a:p>
          </p:txBody>
        </p:sp>
        <p:sp>
          <p:nvSpPr>
            <p:cNvPr id="28" name="AutoShape 26"/>
            <p:cNvSpPr>
              <a:spLocks/>
            </p:cNvSpPr>
            <p:nvPr/>
          </p:nvSpPr>
          <p:spPr bwMode="auto">
            <a:xfrm>
              <a:off x="4645" y="1076"/>
              <a:ext cx="156" cy="453"/>
            </a:xfrm>
            <a:prstGeom prst="leftBrace">
              <a:avLst>
                <a:gd name="adj1" fmla="val 38597"/>
                <a:gd name="adj2" fmla="val 50000"/>
              </a:avLst>
            </a:prstGeom>
            <a:noFill/>
            <a:ln w="19050">
              <a:solidFill>
                <a:schemeClr val="tx1"/>
              </a:solidFill>
              <a:round/>
              <a:headEnd/>
              <a:tailEnd/>
            </a:ln>
          </p:spPr>
          <p:txBody>
            <a:bodyPr wrap="none" anchor="ctr"/>
            <a:lstStyle/>
            <a:p>
              <a:endParaRPr lang="en-US">
                <a:cs typeface="Arial" charset="0"/>
              </a:endParaRPr>
            </a:p>
          </p:txBody>
        </p:sp>
        <p:sp>
          <p:nvSpPr>
            <p:cNvPr id="29" name="Text Box 27"/>
            <p:cNvSpPr txBox="1">
              <a:spLocks noChangeArrowheads="1"/>
            </p:cNvSpPr>
            <p:nvPr/>
          </p:nvSpPr>
          <p:spPr bwMode="auto">
            <a:xfrm>
              <a:off x="2056" y="1187"/>
              <a:ext cx="589" cy="230"/>
            </a:xfrm>
            <a:prstGeom prst="rect">
              <a:avLst/>
            </a:prstGeom>
            <a:noFill/>
            <a:ln w="9525">
              <a:noFill/>
              <a:miter lim="800000"/>
              <a:headEnd/>
              <a:tailEnd/>
            </a:ln>
          </p:spPr>
          <p:txBody>
            <a:bodyPr lIns="0" tIns="0" rIns="0" bIns="0">
              <a:spAutoFit/>
            </a:bodyPr>
            <a:lstStyle/>
            <a:p>
              <a:pPr algn="r">
                <a:spcBef>
                  <a:spcPct val="50000"/>
                </a:spcBef>
              </a:pPr>
              <a:r>
                <a:rPr lang="en-US" sz="2400">
                  <a:cs typeface="Arial" charset="0"/>
                </a:rPr>
                <a:t>$1000</a:t>
              </a:r>
            </a:p>
          </p:txBody>
        </p:sp>
      </p:grpSp>
    </p:spTree>
    <p:extLst>
      <p:ext uri="{BB962C8B-B14F-4D97-AF65-F5344CB8AC3E}">
        <p14:creationId xmlns:p14="http://schemas.microsoft.com/office/powerpoint/2010/main" val="416778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How Price Ceilings Affect Market Outcomes</a:t>
            </a:r>
          </a:p>
        </p:txBody>
      </p:sp>
      <p:sp>
        <p:nvSpPr>
          <p:cNvPr id="3" name="Text Placeholder 2"/>
          <p:cNvSpPr>
            <a:spLocks noGrp="1"/>
          </p:cNvSpPr>
          <p:nvPr>
            <p:ph type="body" sz="quarter" idx="12"/>
          </p:nvPr>
        </p:nvSpPr>
        <p:spPr>
          <a:xfrm>
            <a:off x="152400" y="990600"/>
            <a:ext cx="3048000" cy="4826000"/>
          </a:xfrm>
        </p:spPr>
        <p:txBody>
          <a:bodyPr/>
          <a:lstStyle/>
          <a:p>
            <a:r>
              <a:rPr lang="en-US" sz="2800" dirty="0"/>
              <a:t>The equilibrium price ($800) is above the ceiling and therefore illegal.</a:t>
            </a:r>
          </a:p>
          <a:p>
            <a:r>
              <a:rPr lang="en-US" sz="2800" dirty="0"/>
              <a:t>The price ceiling is </a:t>
            </a:r>
            <a:r>
              <a:rPr lang="en-US" sz="2800" b="1" dirty="0">
                <a:solidFill>
                  <a:srgbClr val="FF0000"/>
                </a:solidFill>
              </a:rPr>
              <a:t>binding</a:t>
            </a:r>
            <a:r>
              <a:rPr lang="en-US" sz="2800" dirty="0"/>
              <a:t>, causes a shortage. </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6</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4"/>
          <p:cNvGrpSpPr>
            <a:grpSpLocks/>
          </p:cNvGrpSpPr>
          <p:nvPr/>
        </p:nvGrpSpPr>
        <p:grpSpPr bwMode="auto">
          <a:xfrm>
            <a:off x="4094163" y="1235075"/>
            <a:ext cx="4422775" cy="3871913"/>
            <a:chOff x="2579" y="785"/>
            <a:chExt cx="2786" cy="2439"/>
          </a:xfrm>
        </p:grpSpPr>
        <p:grpSp>
          <p:nvGrpSpPr>
            <p:cNvPr id="7" name="Group 5"/>
            <p:cNvGrpSpPr>
              <a:grpSpLocks/>
            </p:cNvGrpSpPr>
            <p:nvPr/>
          </p:nvGrpSpPr>
          <p:grpSpPr bwMode="auto">
            <a:xfrm>
              <a:off x="2697" y="1037"/>
              <a:ext cx="2409" cy="2049"/>
              <a:chOff x="1098" y="1361"/>
              <a:chExt cx="2116" cy="2027"/>
            </a:xfrm>
          </p:grpSpPr>
          <p:sp>
            <p:nvSpPr>
              <p:cNvPr id="10"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p>
            </p:txBody>
          </p:sp>
          <p:sp>
            <p:nvSpPr>
              <p:cNvPr id="11"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p>
            </p:txBody>
          </p:sp>
        </p:grpSp>
        <p:sp>
          <p:nvSpPr>
            <p:cNvPr id="8" name="Text Box 8"/>
            <p:cNvSpPr txBox="1">
              <a:spLocks noChangeArrowheads="1"/>
            </p:cNvSpPr>
            <p:nvPr/>
          </p:nvSpPr>
          <p:spPr bwMode="auto">
            <a:xfrm>
              <a:off x="2579" y="785"/>
              <a:ext cx="267" cy="288"/>
            </a:xfrm>
            <a:prstGeom prst="rect">
              <a:avLst/>
            </a:prstGeom>
            <a:noFill/>
            <a:ln w="9525">
              <a:noFill/>
              <a:miter lim="800000"/>
              <a:headEnd/>
              <a:tailEnd/>
            </a:ln>
          </p:spPr>
          <p:txBody>
            <a:bodyPr>
              <a:spAutoFit/>
            </a:bodyPr>
            <a:lstStyle/>
            <a:p>
              <a:pPr algn="ctr">
                <a:spcBef>
                  <a:spcPct val="50000"/>
                </a:spcBef>
              </a:pPr>
              <a:r>
                <a:rPr lang="en-US" sz="2400" b="1" i="1">
                  <a:cs typeface="Arial" charset="0"/>
                </a:rPr>
                <a:t>P</a:t>
              </a:r>
            </a:p>
          </p:txBody>
        </p:sp>
        <p:sp>
          <p:nvSpPr>
            <p:cNvPr id="9" name="Text Box 9"/>
            <p:cNvSpPr txBox="1">
              <a:spLocks noChangeArrowheads="1"/>
            </p:cNvSpPr>
            <p:nvPr/>
          </p:nvSpPr>
          <p:spPr bwMode="auto">
            <a:xfrm>
              <a:off x="5075" y="2936"/>
              <a:ext cx="290" cy="288"/>
            </a:xfrm>
            <a:prstGeom prst="rect">
              <a:avLst/>
            </a:prstGeom>
            <a:noFill/>
            <a:ln w="9525">
              <a:noFill/>
              <a:miter lim="800000"/>
              <a:headEnd/>
              <a:tailEnd/>
            </a:ln>
          </p:spPr>
          <p:txBody>
            <a:bodyPr>
              <a:spAutoFit/>
            </a:bodyPr>
            <a:lstStyle/>
            <a:p>
              <a:pPr algn="ctr">
                <a:spcBef>
                  <a:spcPct val="50000"/>
                </a:spcBef>
              </a:pPr>
              <a:r>
                <a:rPr lang="en-US" sz="2400" b="1" i="1">
                  <a:cs typeface="Arial" charset="0"/>
                </a:rPr>
                <a:t>Q</a:t>
              </a:r>
            </a:p>
          </p:txBody>
        </p:sp>
      </p:grpSp>
      <p:grpSp>
        <p:nvGrpSpPr>
          <p:cNvPr id="12" name="Group 10"/>
          <p:cNvGrpSpPr>
            <a:grpSpLocks/>
          </p:cNvGrpSpPr>
          <p:nvPr/>
        </p:nvGrpSpPr>
        <p:grpSpPr bwMode="auto">
          <a:xfrm>
            <a:off x="5143500" y="1689100"/>
            <a:ext cx="2617788" cy="3203575"/>
            <a:chOff x="3240" y="1064"/>
            <a:chExt cx="1649" cy="2018"/>
          </a:xfrm>
        </p:grpSpPr>
        <p:sp>
          <p:nvSpPr>
            <p:cNvPr id="13" name="Line 11"/>
            <p:cNvSpPr>
              <a:spLocks noChangeShapeType="1"/>
            </p:cNvSpPr>
            <p:nvPr/>
          </p:nvSpPr>
          <p:spPr bwMode="auto">
            <a:xfrm>
              <a:off x="3240" y="1064"/>
              <a:ext cx="1417" cy="1846"/>
            </a:xfrm>
            <a:prstGeom prst="line">
              <a:avLst/>
            </a:prstGeom>
            <a:noFill/>
            <a:ln w="38100">
              <a:solidFill>
                <a:srgbClr val="003399"/>
              </a:solidFill>
              <a:round/>
              <a:headEnd/>
              <a:tailEnd/>
            </a:ln>
          </p:spPr>
          <p:txBody>
            <a:bodyPr/>
            <a:lstStyle/>
            <a:p>
              <a:endParaRPr lang="en-US"/>
            </a:p>
          </p:txBody>
        </p:sp>
        <p:sp>
          <p:nvSpPr>
            <p:cNvPr id="14" name="Text Box 12"/>
            <p:cNvSpPr txBox="1">
              <a:spLocks noChangeArrowheads="1"/>
            </p:cNvSpPr>
            <p:nvPr/>
          </p:nvSpPr>
          <p:spPr bwMode="auto">
            <a:xfrm>
              <a:off x="4569" y="2794"/>
              <a:ext cx="320" cy="288"/>
            </a:xfrm>
            <a:prstGeom prst="rect">
              <a:avLst/>
            </a:prstGeom>
            <a:noFill/>
            <a:ln w="9525">
              <a:noFill/>
              <a:miter lim="800000"/>
              <a:headEnd/>
              <a:tailEnd/>
            </a:ln>
          </p:spPr>
          <p:txBody>
            <a:bodyPr>
              <a:spAutoFit/>
            </a:bodyPr>
            <a:lstStyle/>
            <a:p>
              <a:pPr algn="ctr">
                <a:spcBef>
                  <a:spcPct val="50000"/>
                </a:spcBef>
              </a:pPr>
              <a:r>
                <a:rPr lang="en-US" sz="2400" b="1" i="1">
                  <a:cs typeface="Arial" charset="0"/>
                </a:rPr>
                <a:t>D</a:t>
              </a:r>
            </a:p>
          </p:txBody>
        </p:sp>
      </p:grpSp>
      <p:grpSp>
        <p:nvGrpSpPr>
          <p:cNvPr id="15" name="Group 13"/>
          <p:cNvGrpSpPr>
            <a:grpSpLocks/>
          </p:cNvGrpSpPr>
          <p:nvPr/>
        </p:nvGrpSpPr>
        <p:grpSpPr bwMode="auto">
          <a:xfrm>
            <a:off x="5283200" y="1360488"/>
            <a:ext cx="1703388" cy="3362325"/>
            <a:chOff x="3328" y="857"/>
            <a:chExt cx="1073" cy="2118"/>
          </a:xfrm>
        </p:grpSpPr>
        <p:sp>
          <p:nvSpPr>
            <p:cNvPr id="16" name="Line 14"/>
            <p:cNvSpPr>
              <a:spLocks noChangeShapeType="1"/>
            </p:cNvSpPr>
            <p:nvPr/>
          </p:nvSpPr>
          <p:spPr bwMode="auto">
            <a:xfrm flipV="1">
              <a:off x="3328" y="1089"/>
              <a:ext cx="872" cy="1886"/>
            </a:xfrm>
            <a:prstGeom prst="line">
              <a:avLst/>
            </a:prstGeom>
            <a:noFill/>
            <a:ln w="38100">
              <a:solidFill>
                <a:srgbClr val="003399"/>
              </a:solidFill>
              <a:round/>
              <a:headEnd/>
              <a:tailEnd/>
            </a:ln>
          </p:spPr>
          <p:txBody>
            <a:bodyPr/>
            <a:lstStyle/>
            <a:p>
              <a:endParaRPr lang="en-US"/>
            </a:p>
          </p:txBody>
        </p:sp>
        <p:sp>
          <p:nvSpPr>
            <p:cNvPr id="17" name="Text Box 15"/>
            <p:cNvSpPr txBox="1">
              <a:spLocks noChangeArrowheads="1"/>
            </p:cNvSpPr>
            <p:nvPr/>
          </p:nvSpPr>
          <p:spPr bwMode="auto">
            <a:xfrm>
              <a:off x="4081" y="857"/>
              <a:ext cx="320" cy="288"/>
            </a:xfrm>
            <a:prstGeom prst="rect">
              <a:avLst/>
            </a:prstGeom>
            <a:noFill/>
            <a:ln w="9525">
              <a:noFill/>
              <a:miter lim="800000"/>
              <a:headEnd/>
              <a:tailEnd/>
            </a:ln>
          </p:spPr>
          <p:txBody>
            <a:bodyPr>
              <a:spAutoFit/>
            </a:bodyPr>
            <a:lstStyle/>
            <a:p>
              <a:pPr algn="ctr">
                <a:spcBef>
                  <a:spcPct val="50000"/>
                </a:spcBef>
              </a:pPr>
              <a:r>
                <a:rPr lang="en-US" sz="2400" b="1" i="1">
                  <a:cs typeface="Arial" charset="0"/>
                </a:rPr>
                <a:t>S</a:t>
              </a:r>
            </a:p>
          </p:txBody>
        </p:sp>
      </p:grpSp>
      <p:sp>
        <p:nvSpPr>
          <p:cNvPr id="18" name="Line 18"/>
          <p:cNvSpPr>
            <a:spLocks noChangeShapeType="1"/>
          </p:cNvSpPr>
          <p:nvPr/>
        </p:nvSpPr>
        <p:spPr bwMode="auto">
          <a:xfrm>
            <a:off x="4289425" y="2952750"/>
            <a:ext cx="1819275" cy="0"/>
          </a:xfrm>
          <a:prstGeom prst="line">
            <a:avLst/>
          </a:prstGeom>
          <a:noFill/>
          <a:ln w="9525">
            <a:solidFill>
              <a:schemeClr val="tx1"/>
            </a:solidFill>
            <a:prstDash val="lgDash"/>
            <a:round/>
            <a:headEnd/>
            <a:tailEnd/>
          </a:ln>
        </p:spPr>
        <p:txBody>
          <a:bodyPr/>
          <a:lstStyle/>
          <a:p>
            <a:endParaRPr lang="en-US"/>
          </a:p>
        </p:txBody>
      </p:sp>
      <p:sp>
        <p:nvSpPr>
          <p:cNvPr id="19" name="Oval 20"/>
          <p:cNvSpPr>
            <a:spLocks noChangeArrowheads="1"/>
          </p:cNvSpPr>
          <p:nvPr/>
        </p:nvSpPr>
        <p:spPr bwMode="auto">
          <a:xfrm>
            <a:off x="6037263" y="2876550"/>
            <a:ext cx="139700" cy="138113"/>
          </a:xfrm>
          <a:prstGeom prst="ellipse">
            <a:avLst/>
          </a:prstGeom>
          <a:solidFill>
            <a:srgbClr val="000000"/>
          </a:solidFill>
          <a:ln w="9525">
            <a:noFill/>
            <a:prstDash val="dash"/>
            <a:round/>
            <a:headEnd/>
            <a:tailEnd/>
          </a:ln>
        </p:spPr>
        <p:txBody>
          <a:bodyPr wrap="none" anchor="ctr"/>
          <a:lstStyle/>
          <a:p>
            <a:endParaRPr lang="en-US">
              <a:cs typeface="Arial" charset="0"/>
            </a:endParaRPr>
          </a:p>
        </p:txBody>
      </p:sp>
      <p:sp>
        <p:nvSpPr>
          <p:cNvPr id="20" name="Text Box 21"/>
          <p:cNvSpPr txBox="1">
            <a:spLocks noChangeArrowheads="1"/>
          </p:cNvSpPr>
          <p:nvPr/>
        </p:nvSpPr>
        <p:spPr bwMode="auto">
          <a:xfrm>
            <a:off x="3255963" y="2765425"/>
            <a:ext cx="935037" cy="365125"/>
          </a:xfrm>
          <a:prstGeom prst="rect">
            <a:avLst/>
          </a:prstGeom>
          <a:noFill/>
          <a:ln w="9525">
            <a:noFill/>
            <a:miter lim="800000"/>
            <a:headEnd/>
            <a:tailEnd/>
          </a:ln>
        </p:spPr>
        <p:txBody>
          <a:bodyPr lIns="0" tIns="0" rIns="0" bIns="0">
            <a:spAutoFit/>
          </a:bodyPr>
          <a:lstStyle/>
          <a:p>
            <a:pPr algn="r">
              <a:spcBef>
                <a:spcPct val="50000"/>
              </a:spcBef>
            </a:pPr>
            <a:r>
              <a:rPr lang="en-US" sz="2400">
                <a:cs typeface="Arial" charset="0"/>
              </a:rPr>
              <a:t>$800</a:t>
            </a:r>
          </a:p>
        </p:txBody>
      </p:sp>
      <p:grpSp>
        <p:nvGrpSpPr>
          <p:cNvPr id="21" name="Group 23"/>
          <p:cNvGrpSpPr>
            <a:grpSpLocks/>
          </p:cNvGrpSpPr>
          <p:nvPr/>
        </p:nvGrpSpPr>
        <p:grpSpPr bwMode="auto">
          <a:xfrm>
            <a:off x="3263900" y="3349625"/>
            <a:ext cx="5407025" cy="822325"/>
            <a:chOff x="2056" y="1039"/>
            <a:chExt cx="3406" cy="518"/>
          </a:xfrm>
        </p:grpSpPr>
        <p:sp>
          <p:nvSpPr>
            <p:cNvPr id="22" name="Line 24"/>
            <p:cNvSpPr>
              <a:spLocks noChangeShapeType="1"/>
            </p:cNvSpPr>
            <p:nvPr/>
          </p:nvSpPr>
          <p:spPr bwMode="auto">
            <a:xfrm>
              <a:off x="2700" y="1304"/>
              <a:ext cx="1888" cy="0"/>
            </a:xfrm>
            <a:prstGeom prst="line">
              <a:avLst/>
            </a:prstGeom>
            <a:noFill/>
            <a:ln w="28575">
              <a:solidFill>
                <a:srgbClr val="FF0000"/>
              </a:solidFill>
              <a:round/>
              <a:headEnd/>
              <a:tailEnd/>
            </a:ln>
          </p:spPr>
          <p:txBody>
            <a:bodyPr/>
            <a:lstStyle/>
            <a:p>
              <a:endParaRPr lang="en-US"/>
            </a:p>
          </p:txBody>
        </p:sp>
        <p:sp>
          <p:nvSpPr>
            <p:cNvPr id="23" name="Text Box 25"/>
            <p:cNvSpPr txBox="1">
              <a:spLocks noChangeArrowheads="1"/>
            </p:cNvSpPr>
            <p:nvPr/>
          </p:nvSpPr>
          <p:spPr bwMode="auto">
            <a:xfrm>
              <a:off x="4757" y="1039"/>
              <a:ext cx="705" cy="518"/>
            </a:xfrm>
            <a:prstGeom prst="rect">
              <a:avLst/>
            </a:prstGeom>
            <a:noFill/>
            <a:ln w="9525">
              <a:noFill/>
              <a:miter lim="800000"/>
              <a:headEnd/>
              <a:tailEnd/>
            </a:ln>
          </p:spPr>
          <p:txBody>
            <a:bodyPr>
              <a:spAutoFit/>
            </a:bodyPr>
            <a:lstStyle/>
            <a:p>
              <a:pPr>
                <a:spcBef>
                  <a:spcPct val="50000"/>
                </a:spcBef>
              </a:pPr>
              <a:r>
                <a:rPr lang="en-US" sz="2400">
                  <a:cs typeface="Arial" charset="0"/>
                </a:rPr>
                <a:t>Price </a:t>
              </a:r>
              <a:br>
                <a:rPr lang="en-US" sz="2400">
                  <a:cs typeface="Arial" charset="0"/>
                </a:rPr>
              </a:br>
              <a:r>
                <a:rPr lang="en-US" sz="2400">
                  <a:cs typeface="Arial" charset="0"/>
                </a:rPr>
                <a:t>ceiling</a:t>
              </a:r>
            </a:p>
          </p:txBody>
        </p:sp>
        <p:sp>
          <p:nvSpPr>
            <p:cNvPr id="24" name="AutoShape 26"/>
            <p:cNvSpPr>
              <a:spLocks/>
            </p:cNvSpPr>
            <p:nvPr/>
          </p:nvSpPr>
          <p:spPr bwMode="auto">
            <a:xfrm>
              <a:off x="4645" y="1076"/>
              <a:ext cx="156" cy="453"/>
            </a:xfrm>
            <a:prstGeom prst="leftBrace">
              <a:avLst>
                <a:gd name="adj1" fmla="val 38597"/>
                <a:gd name="adj2" fmla="val 50000"/>
              </a:avLst>
            </a:prstGeom>
            <a:noFill/>
            <a:ln w="19050">
              <a:solidFill>
                <a:schemeClr val="tx1"/>
              </a:solidFill>
              <a:round/>
              <a:headEnd/>
              <a:tailEnd/>
            </a:ln>
          </p:spPr>
          <p:txBody>
            <a:bodyPr wrap="none" anchor="ctr"/>
            <a:lstStyle/>
            <a:p>
              <a:endParaRPr lang="en-US">
                <a:cs typeface="Arial" charset="0"/>
              </a:endParaRPr>
            </a:p>
          </p:txBody>
        </p:sp>
        <p:sp>
          <p:nvSpPr>
            <p:cNvPr id="25" name="Text Box 27"/>
            <p:cNvSpPr txBox="1">
              <a:spLocks noChangeArrowheads="1"/>
            </p:cNvSpPr>
            <p:nvPr/>
          </p:nvSpPr>
          <p:spPr bwMode="auto">
            <a:xfrm>
              <a:off x="2056" y="1187"/>
              <a:ext cx="589" cy="230"/>
            </a:xfrm>
            <a:prstGeom prst="rect">
              <a:avLst/>
            </a:prstGeom>
            <a:noFill/>
            <a:ln w="9525">
              <a:noFill/>
              <a:miter lim="800000"/>
              <a:headEnd/>
              <a:tailEnd/>
            </a:ln>
          </p:spPr>
          <p:txBody>
            <a:bodyPr lIns="0" tIns="0" rIns="0" bIns="0">
              <a:spAutoFit/>
            </a:bodyPr>
            <a:lstStyle/>
            <a:p>
              <a:pPr algn="r">
                <a:spcBef>
                  <a:spcPct val="50000"/>
                </a:spcBef>
              </a:pPr>
              <a:r>
                <a:rPr lang="en-US" sz="2400">
                  <a:cs typeface="Arial" charset="0"/>
                </a:rPr>
                <a:t>$500</a:t>
              </a:r>
            </a:p>
          </p:txBody>
        </p:sp>
      </p:grpSp>
      <p:grpSp>
        <p:nvGrpSpPr>
          <p:cNvPr id="26" name="Group 37"/>
          <p:cNvGrpSpPr>
            <a:grpSpLocks/>
          </p:cNvGrpSpPr>
          <p:nvPr/>
        </p:nvGrpSpPr>
        <p:grpSpPr bwMode="auto">
          <a:xfrm>
            <a:off x="5281613" y="3700463"/>
            <a:ext cx="876300" cy="1582737"/>
            <a:chOff x="3327" y="2331"/>
            <a:chExt cx="552" cy="997"/>
          </a:xfrm>
        </p:grpSpPr>
        <p:sp>
          <p:nvSpPr>
            <p:cNvPr id="27" name="Line 19"/>
            <p:cNvSpPr>
              <a:spLocks noChangeShapeType="1"/>
            </p:cNvSpPr>
            <p:nvPr/>
          </p:nvSpPr>
          <p:spPr bwMode="auto">
            <a:xfrm>
              <a:off x="3605" y="2373"/>
              <a:ext cx="0" cy="705"/>
            </a:xfrm>
            <a:prstGeom prst="line">
              <a:avLst/>
            </a:prstGeom>
            <a:noFill/>
            <a:ln w="9525">
              <a:solidFill>
                <a:schemeClr val="tx1"/>
              </a:solidFill>
              <a:prstDash val="lgDash"/>
              <a:round/>
              <a:headEnd/>
              <a:tailEnd/>
            </a:ln>
          </p:spPr>
          <p:txBody>
            <a:bodyPr/>
            <a:lstStyle/>
            <a:p>
              <a:endParaRPr lang="en-US"/>
            </a:p>
          </p:txBody>
        </p:sp>
        <p:sp>
          <p:nvSpPr>
            <p:cNvPr id="28" name="Text Box 22"/>
            <p:cNvSpPr txBox="1">
              <a:spLocks noChangeArrowheads="1"/>
            </p:cNvSpPr>
            <p:nvPr/>
          </p:nvSpPr>
          <p:spPr bwMode="auto">
            <a:xfrm>
              <a:off x="3327" y="3098"/>
              <a:ext cx="552" cy="230"/>
            </a:xfrm>
            <a:prstGeom prst="rect">
              <a:avLst/>
            </a:prstGeom>
            <a:noFill/>
            <a:ln w="9525">
              <a:noFill/>
              <a:miter lim="800000"/>
              <a:headEnd/>
              <a:tailEnd/>
            </a:ln>
          </p:spPr>
          <p:txBody>
            <a:bodyPr lIns="0" tIns="0" rIns="0" bIns="0">
              <a:spAutoFit/>
            </a:bodyPr>
            <a:lstStyle/>
            <a:p>
              <a:pPr algn="ctr">
                <a:spcBef>
                  <a:spcPct val="50000"/>
                </a:spcBef>
              </a:pPr>
              <a:r>
                <a:rPr lang="en-US" sz="2400">
                  <a:cs typeface="Arial" charset="0"/>
                </a:rPr>
                <a:t>250</a:t>
              </a:r>
            </a:p>
          </p:txBody>
        </p:sp>
        <p:sp>
          <p:nvSpPr>
            <p:cNvPr id="29" name="Oval 33"/>
            <p:cNvSpPr>
              <a:spLocks noChangeArrowheads="1"/>
            </p:cNvSpPr>
            <p:nvPr/>
          </p:nvSpPr>
          <p:spPr bwMode="auto">
            <a:xfrm>
              <a:off x="3562" y="2331"/>
              <a:ext cx="88" cy="87"/>
            </a:xfrm>
            <a:prstGeom prst="ellipse">
              <a:avLst/>
            </a:prstGeom>
            <a:solidFill>
              <a:srgbClr val="000000"/>
            </a:solidFill>
            <a:ln w="9525">
              <a:noFill/>
              <a:prstDash val="dash"/>
              <a:round/>
              <a:headEnd/>
              <a:tailEnd/>
            </a:ln>
          </p:spPr>
          <p:txBody>
            <a:bodyPr wrap="none" anchor="ctr"/>
            <a:lstStyle/>
            <a:p>
              <a:endParaRPr lang="en-US">
                <a:cs typeface="Arial" charset="0"/>
              </a:endParaRPr>
            </a:p>
          </p:txBody>
        </p:sp>
      </p:grpSp>
      <p:grpSp>
        <p:nvGrpSpPr>
          <p:cNvPr id="30" name="Group 38"/>
          <p:cNvGrpSpPr>
            <a:grpSpLocks/>
          </p:cNvGrpSpPr>
          <p:nvPr/>
        </p:nvGrpSpPr>
        <p:grpSpPr bwMode="auto">
          <a:xfrm>
            <a:off x="6303963" y="3700463"/>
            <a:ext cx="876300" cy="1581150"/>
            <a:chOff x="3971" y="2331"/>
            <a:chExt cx="552" cy="996"/>
          </a:xfrm>
        </p:grpSpPr>
        <p:sp>
          <p:nvSpPr>
            <p:cNvPr id="31" name="Text Box 28"/>
            <p:cNvSpPr txBox="1">
              <a:spLocks noChangeArrowheads="1"/>
            </p:cNvSpPr>
            <p:nvPr/>
          </p:nvSpPr>
          <p:spPr bwMode="auto">
            <a:xfrm>
              <a:off x="3971" y="3097"/>
              <a:ext cx="552" cy="230"/>
            </a:xfrm>
            <a:prstGeom prst="rect">
              <a:avLst/>
            </a:prstGeom>
            <a:noFill/>
            <a:ln w="9525">
              <a:noFill/>
              <a:miter lim="800000"/>
              <a:headEnd/>
              <a:tailEnd/>
            </a:ln>
          </p:spPr>
          <p:txBody>
            <a:bodyPr lIns="0" tIns="0" rIns="0" bIns="0">
              <a:spAutoFit/>
            </a:bodyPr>
            <a:lstStyle/>
            <a:p>
              <a:pPr algn="ctr">
                <a:spcBef>
                  <a:spcPct val="50000"/>
                </a:spcBef>
              </a:pPr>
              <a:r>
                <a:rPr lang="en-US" sz="2400">
                  <a:cs typeface="Arial" charset="0"/>
                </a:rPr>
                <a:t>400</a:t>
              </a:r>
            </a:p>
          </p:txBody>
        </p:sp>
        <p:sp>
          <p:nvSpPr>
            <p:cNvPr id="32" name="Line 31"/>
            <p:cNvSpPr>
              <a:spLocks noChangeShapeType="1"/>
            </p:cNvSpPr>
            <p:nvPr/>
          </p:nvSpPr>
          <p:spPr bwMode="auto">
            <a:xfrm>
              <a:off x="4249" y="2373"/>
              <a:ext cx="0" cy="705"/>
            </a:xfrm>
            <a:prstGeom prst="line">
              <a:avLst/>
            </a:prstGeom>
            <a:noFill/>
            <a:ln w="9525">
              <a:solidFill>
                <a:schemeClr val="tx1"/>
              </a:solidFill>
              <a:prstDash val="lgDash"/>
              <a:round/>
              <a:headEnd/>
              <a:tailEnd/>
            </a:ln>
          </p:spPr>
          <p:txBody>
            <a:bodyPr/>
            <a:lstStyle/>
            <a:p>
              <a:endParaRPr lang="en-US"/>
            </a:p>
          </p:txBody>
        </p:sp>
        <p:sp>
          <p:nvSpPr>
            <p:cNvPr id="33" name="Oval 34"/>
            <p:cNvSpPr>
              <a:spLocks noChangeArrowheads="1"/>
            </p:cNvSpPr>
            <p:nvPr/>
          </p:nvSpPr>
          <p:spPr bwMode="auto">
            <a:xfrm>
              <a:off x="4204" y="2331"/>
              <a:ext cx="88" cy="87"/>
            </a:xfrm>
            <a:prstGeom prst="ellipse">
              <a:avLst/>
            </a:prstGeom>
            <a:solidFill>
              <a:srgbClr val="000000"/>
            </a:solidFill>
            <a:ln w="9525">
              <a:noFill/>
              <a:prstDash val="dash"/>
              <a:round/>
              <a:headEnd/>
              <a:tailEnd/>
            </a:ln>
          </p:spPr>
          <p:txBody>
            <a:bodyPr wrap="none" anchor="ctr"/>
            <a:lstStyle/>
            <a:p>
              <a:endParaRPr lang="en-US">
                <a:cs typeface="Arial" charset="0"/>
              </a:endParaRPr>
            </a:p>
          </p:txBody>
        </p:sp>
      </p:grpSp>
      <p:grpSp>
        <p:nvGrpSpPr>
          <p:cNvPr id="34" name="Group 36"/>
          <p:cNvGrpSpPr>
            <a:grpSpLocks/>
          </p:cNvGrpSpPr>
          <p:nvPr/>
        </p:nvGrpSpPr>
        <p:grpSpPr bwMode="auto">
          <a:xfrm>
            <a:off x="5641975" y="3836988"/>
            <a:ext cx="1235075" cy="684212"/>
            <a:chOff x="3554" y="2417"/>
            <a:chExt cx="778" cy="431"/>
          </a:xfrm>
        </p:grpSpPr>
        <p:sp>
          <p:nvSpPr>
            <p:cNvPr id="35" name="AutoShape 32"/>
            <p:cNvSpPr>
              <a:spLocks/>
            </p:cNvSpPr>
            <p:nvPr/>
          </p:nvSpPr>
          <p:spPr bwMode="auto">
            <a:xfrm rot="-5400000">
              <a:off x="3831" y="2192"/>
              <a:ext cx="188" cy="637"/>
            </a:xfrm>
            <a:prstGeom prst="leftBrace">
              <a:avLst>
                <a:gd name="adj1" fmla="val 59421"/>
                <a:gd name="adj2" fmla="val 50000"/>
              </a:avLst>
            </a:prstGeom>
            <a:noFill/>
            <a:ln w="19050">
              <a:solidFill>
                <a:srgbClr val="0000FF"/>
              </a:solidFill>
              <a:round/>
              <a:headEnd/>
              <a:tailEnd/>
            </a:ln>
          </p:spPr>
          <p:txBody>
            <a:bodyPr wrap="none" anchor="ctr"/>
            <a:lstStyle/>
            <a:p>
              <a:endParaRPr lang="en-US">
                <a:cs typeface="Arial" charset="0"/>
              </a:endParaRPr>
            </a:p>
          </p:txBody>
        </p:sp>
        <p:sp>
          <p:nvSpPr>
            <p:cNvPr id="36" name="Text Box 35"/>
            <p:cNvSpPr txBox="1">
              <a:spLocks noChangeArrowheads="1"/>
            </p:cNvSpPr>
            <p:nvPr/>
          </p:nvSpPr>
          <p:spPr bwMode="auto">
            <a:xfrm>
              <a:off x="3554" y="2618"/>
              <a:ext cx="778" cy="230"/>
            </a:xfrm>
            <a:prstGeom prst="rect">
              <a:avLst/>
            </a:prstGeom>
            <a:solidFill>
              <a:srgbClr val="FFCCFF">
                <a:alpha val="70195"/>
              </a:srgbClr>
            </a:solidFill>
            <a:ln w="9525">
              <a:noFill/>
              <a:miter lim="800000"/>
              <a:headEnd/>
              <a:tailEnd/>
            </a:ln>
          </p:spPr>
          <p:txBody>
            <a:bodyPr lIns="0" tIns="0" rIns="0" bIns="0">
              <a:spAutoFit/>
            </a:bodyPr>
            <a:lstStyle/>
            <a:p>
              <a:pPr algn="ctr">
                <a:spcBef>
                  <a:spcPct val="50000"/>
                </a:spcBef>
              </a:pPr>
              <a:r>
                <a:rPr lang="en-US" sz="2400" i="1" dirty="0">
                  <a:solidFill>
                    <a:srgbClr val="0000FF"/>
                  </a:solidFill>
                  <a:cs typeface="Arial" charset="0"/>
                </a:rPr>
                <a:t>shortage</a:t>
              </a:r>
            </a:p>
          </p:txBody>
        </p:sp>
      </p:grpSp>
    </p:spTree>
    <p:extLst>
      <p:ext uri="{BB962C8B-B14F-4D97-AF65-F5344CB8AC3E}">
        <p14:creationId xmlns:p14="http://schemas.microsoft.com/office/powerpoint/2010/main" val="3172000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up)">
                                      <p:cBhvr>
                                        <p:cTn id="16" dur="500"/>
                                        <p:tgtEl>
                                          <p:spTgt spid="30"/>
                                        </p:tgtEl>
                                      </p:cBhvr>
                                    </p:animEffect>
                                  </p:childTnLst>
                                </p:cTn>
                              </p:par>
                            </p:childTnLst>
                          </p:cTn>
                        </p:par>
                        <p:par>
                          <p:cTn id="17" fill="hold">
                            <p:stCondLst>
                              <p:cond delay="1000"/>
                            </p:stCondLst>
                            <p:childTnLst>
                              <p:par>
                                <p:cTn id="18" presetID="18" presetClass="entr" presetSubtype="6"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strips(downRight)">
                                      <p:cBhvr>
                                        <p:cTn id="20" dur="500"/>
                                        <p:tgtEl>
                                          <p:spTgt spid="34"/>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left)">
                                      <p:cBhvr>
                                        <p:cTn id="24" dur="500"/>
                                        <p:tgtEl>
                                          <p:spTgt spid="3">
                                            <p:txEl>
                                              <p:pRg st="0" end="0"/>
                                            </p:txEl>
                                          </p:spTgt>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wipe(left)">
                                      <p:cBhvr>
                                        <p:cTn id="2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How Price Ceilings Affect Market Outcomes</a:t>
            </a:r>
          </a:p>
        </p:txBody>
      </p:sp>
      <p:sp>
        <p:nvSpPr>
          <p:cNvPr id="3" name="Text Placeholder 2"/>
          <p:cNvSpPr>
            <a:spLocks noGrp="1"/>
          </p:cNvSpPr>
          <p:nvPr>
            <p:ph type="body" sz="quarter" idx="12"/>
          </p:nvPr>
        </p:nvSpPr>
        <p:spPr>
          <a:xfrm>
            <a:off x="152400" y="990600"/>
            <a:ext cx="3048000" cy="4826000"/>
          </a:xfrm>
        </p:spPr>
        <p:txBody>
          <a:bodyPr/>
          <a:lstStyle/>
          <a:p>
            <a:r>
              <a:rPr lang="en-US" sz="2800" dirty="0"/>
              <a:t>In the </a:t>
            </a:r>
            <a:r>
              <a:rPr lang="en-US" sz="2800" u="sng" dirty="0"/>
              <a:t>long run</a:t>
            </a:r>
            <a:r>
              <a:rPr lang="en-US" sz="2800" dirty="0"/>
              <a:t>, supply and demand of rental apartments are more price-elastic. </a:t>
            </a:r>
          </a:p>
          <a:p>
            <a:endParaRPr lang="en-US" sz="2800" dirty="0"/>
          </a:p>
          <a:p>
            <a:r>
              <a:rPr lang="en-US" sz="2800" dirty="0"/>
              <a:t>So, the shortage </a:t>
            </a:r>
            <a:br>
              <a:rPr lang="en-US" sz="2800" dirty="0"/>
            </a:br>
            <a:r>
              <a:rPr lang="en-US" sz="2800" dirty="0"/>
              <a:t>is larger. </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7</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37" name="Group 4"/>
          <p:cNvGrpSpPr>
            <a:grpSpLocks/>
          </p:cNvGrpSpPr>
          <p:nvPr/>
        </p:nvGrpSpPr>
        <p:grpSpPr bwMode="auto">
          <a:xfrm>
            <a:off x="4094163" y="1235075"/>
            <a:ext cx="4422775" cy="3871913"/>
            <a:chOff x="2579" y="785"/>
            <a:chExt cx="2786" cy="2439"/>
          </a:xfrm>
        </p:grpSpPr>
        <p:grpSp>
          <p:nvGrpSpPr>
            <p:cNvPr id="38" name="Group 5"/>
            <p:cNvGrpSpPr>
              <a:grpSpLocks/>
            </p:cNvGrpSpPr>
            <p:nvPr/>
          </p:nvGrpSpPr>
          <p:grpSpPr bwMode="auto">
            <a:xfrm>
              <a:off x="2697" y="1037"/>
              <a:ext cx="2409" cy="2049"/>
              <a:chOff x="1098" y="1361"/>
              <a:chExt cx="2116" cy="2027"/>
            </a:xfrm>
          </p:grpSpPr>
          <p:sp>
            <p:nvSpPr>
              <p:cNvPr id="41"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42"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39" name="Text Box 8"/>
            <p:cNvSpPr txBox="1">
              <a:spLocks noChangeArrowheads="1"/>
            </p:cNvSpPr>
            <p:nvPr/>
          </p:nvSpPr>
          <p:spPr bwMode="auto">
            <a:xfrm>
              <a:off x="2579" y="785"/>
              <a:ext cx="26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40" name="Text Box 9"/>
            <p:cNvSpPr txBox="1">
              <a:spLocks noChangeArrowheads="1"/>
            </p:cNvSpPr>
            <p:nvPr/>
          </p:nvSpPr>
          <p:spPr bwMode="auto">
            <a:xfrm>
              <a:off x="5075" y="2936"/>
              <a:ext cx="29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43" name="Group 10"/>
          <p:cNvGrpSpPr>
            <a:grpSpLocks/>
          </p:cNvGrpSpPr>
          <p:nvPr/>
        </p:nvGrpSpPr>
        <p:grpSpPr bwMode="auto">
          <a:xfrm>
            <a:off x="4605338" y="1644650"/>
            <a:ext cx="3911600" cy="3203575"/>
            <a:chOff x="3240" y="1064"/>
            <a:chExt cx="1649" cy="2018"/>
          </a:xfrm>
        </p:grpSpPr>
        <p:sp>
          <p:nvSpPr>
            <p:cNvPr id="44" name="Line 11"/>
            <p:cNvSpPr>
              <a:spLocks noChangeShapeType="1"/>
            </p:cNvSpPr>
            <p:nvPr/>
          </p:nvSpPr>
          <p:spPr bwMode="auto">
            <a:xfrm>
              <a:off x="3240" y="1064"/>
              <a:ext cx="1417" cy="1846"/>
            </a:xfrm>
            <a:prstGeom prst="line">
              <a:avLst/>
            </a:prstGeom>
            <a:noFill/>
            <a:ln w="38100">
              <a:solidFill>
                <a:srgbClr val="003399"/>
              </a:solidFill>
              <a:round/>
              <a:headEnd/>
              <a:tailEnd/>
            </a:ln>
          </p:spPr>
          <p:txBody>
            <a:bodyPr/>
            <a:lstStyle/>
            <a:p>
              <a:endParaRPr lang="en-US">
                <a:latin typeface="Arial"/>
                <a:cs typeface="Arial"/>
              </a:endParaRPr>
            </a:p>
          </p:txBody>
        </p:sp>
        <p:sp>
          <p:nvSpPr>
            <p:cNvPr id="45" name="Text Box 12"/>
            <p:cNvSpPr txBox="1">
              <a:spLocks noChangeArrowheads="1"/>
            </p:cNvSpPr>
            <p:nvPr/>
          </p:nvSpPr>
          <p:spPr bwMode="auto">
            <a:xfrm>
              <a:off x="4569" y="2794"/>
              <a:ext cx="32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grpSp>
      <p:grpSp>
        <p:nvGrpSpPr>
          <p:cNvPr id="46" name="Group 13"/>
          <p:cNvGrpSpPr>
            <a:grpSpLocks/>
          </p:cNvGrpSpPr>
          <p:nvPr/>
        </p:nvGrpSpPr>
        <p:grpSpPr bwMode="auto">
          <a:xfrm>
            <a:off x="4433888" y="1338263"/>
            <a:ext cx="3529012" cy="3362325"/>
            <a:chOff x="3328" y="857"/>
            <a:chExt cx="1073" cy="2118"/>
          </a:xfrm>
        </p:grpSpPr>
        <p:sp>
          <p:nvSpPr>
            <p:cNvPr id="47" name="Line 14"/>
            <p:cNvSpPr>
              <a:spLocks noChangeShapeType="1"/>
            </p:cNvSpPr>
            <p:nvPr/>
          </p:nvSpPr>
          <p:spPr bwMode="auto">
            <a:xfrm flipV="1">
              <a:off x="3328" y="1089"/>
              <a:ext cx="872" cy="1886"/>
            </a:xfrm>
            <a:prstGeom prst="line">
              <a:avLst/>
            </a:prstGeom>
            <a:noFill/>
            <a:ln w="38100">
              <a:solidFill>
                <a:srgbClr val="003399"/>
              </a:solidFill>
              <a:round/>
              <a:headEnd/>
              <a:tailEnd/>
            </a:ln>
          </p:spPr>
          <p:txBody>
            <a:bodyPr/>
            <a:lstStyle/>
            <a:p>
              <a:endParaRPr lang="en-US">
                <a:latin typeface="Arial"/>
                <a:cs typeface="Arial"/>
              </a:endParaRPr>
            </a:p>
          </p:txBody>
        </p:sp>
        <p:sp>
          <p:nvSpPr>
            <p:cNvPr id="48" name="Text Box 15"/>
            <p:cNvSpPr txBox="1">
              <a:spLocks noChangeArrowheads="1"/>
            </p:cNvSpPr>
            <p:nvPr/>
          </p:nvSpPr>
          <p:spPr bwMode="auto">
            <a:xfrm>
              <a:off x="4081" y="857"/>
              <a:ext cx="32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p>
          </p:txBody>
        </p:sp>
      </p:grpSp>
      <p:sp>
        <p:nvSpPr>
          <p:cNvPr id="49" name="Line 16"/>
          <p:cNvSpPr>
            <a:spLocks noChangeShapeType="1"/>
          </p:cNvSpPr>
          <p:nvPr/>
        </p:nvSpPr>
        <p:spPr bwMode="auto">
          <a:xfrm>
            <a:off x="4289425" y="2952750"/>
            <a:ext cx="181927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0" name="Line 17"/>
          <p:cNvSpPr>
            <a:spLocks noChangeShapeType="1"/>
          </p:cNvSpPr>
          <p:nvPr/>
        </p:nvSpPr>
        <p:spPr bwMode="auto">
          <a:xfrm>
            <a:off x="5326063" y="3767138"/>
            <a:ext cx="0" cy="1119187"/>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1" name="Oval 18"/>
          <p:cNvSpPr>
            <a:spLocks noChangeArrowheads="1"/>
          </p:cNvSpPr>
          <p:nvPr/>
        </p:nvSpPr>
        <p:spPr bwMode="auto">
          <a:xfrm>
            <a:off x="6037263" y="2876550"/>
            <a:ext cx="139700" cy="138113"/>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52" name="Text Box 19"/>
          <p:cNvSpPr txBox="1">
            <a:spLocks noChangeArrowheads="1"/>
          </p:cNvSpPr>
          <p:nvPr/>
        </p:nvSpPr>
        <p:spPr bwMode="auto">
          <a:xfrm>
            <a:off x="3255963" y="2765425"/>
            <a:ext cx="935037" cy="369332"/>
          </a:xfrm>
          <a:prstGeom prst="rect">
            <a:avLst/>
          </a:prstGeom>
          <a:noFill/>
          <a:ln w="9525">
            <a:noFill/>
            <a:miter lim="800000"/>
            <a:headEnd/>
            <a:tailEnd/>
          </a:ln>
        </p:spPr>
        <p:txBody>
          <a:bodyPr lIns="0" tIns="0" rIns="0" bIns="0">
            <a:spAutoFit/>
          </a:bodyPr>
          <a:lstStyle/>
          <a:p>
            <a:pPr algn="r">
              <a:spcBef>
                <a:spcPct val="50000"/>
              </a:spcBef>
            </a:pPr>
            <a:r>
              <a:rPr lang="en-US" sz="2400">
                <a:latin typeface="Arial"/>
                <a:cs typeface="Arial"/>
              </a:rPr>
              <a:t>$800</a:t>
            </a:r>
          </a:p>
        </p:txBody>
      </p:sp>
      <p:sp>
        <p:nvSpPr>
          <p:cNvPr id="53" name="Text Box 20"/>
          <p:cNvSpPr txBox="1">
            <a:spLocks noChangeArrowheads="1"/>
          </p:cNvSpPr>
          <p:nvPr/>
        </p:nvSpPr>
        <p:spPr bwMode="auto">
          <a:xfrm>
            <a:off x="4884738" y="4918075"/>
            <a:ext cx="876300" cy="369332"/>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150</a:t>
            </a:r>
          </a:p>
        </p:txBody>
      </p:sp>
      <p:grpSp>
        <p:nvGrpSpPr>
          <p:cNvPr id="54" name="Group 21"/>
          <p:cNvGrpSpPr>
            <a:grpSpLocks/>
          </p:cNvGrpSpPr>
          <p:nvPr/>
        </p:nvGrpSpPr>
        <p:grpSpPr bwMode="auto">
          <a:xfrm>
            <a:off x="3252788" y="3349626"/>
            <a:ext cx="5514975" cy="830263"/>
            <a:chOff x="2056" y="1039"/>
            <a:chExt cx="3406" cy="523"/>
          </a:xfrm>
        </p:grpSpPr>
        <p:sp>
          <p:nvSpPr>
            <p:cNvPr id="55" name="Line 22"/>
            <p:cNvSpPr>
              <a:spLocks noChangeShapeType="1"/>
            </p:cNvSpPr>
            <p:nvPr/>
          </p:nvSpPr>
          <p:spPr bwMode="auto">
            <a:xfrm>
              <a:off x="2700" y="1304"/>
              <a:ext cx="1888" cy="0"/>
            </a:xfrm>
            <a:prstGeom prst="line">
              <a:avLst/>
            </a:prstGeom>
            <a:noFill/>
            <a:ln w="28575">
              <a:solidFill>
                <a:srgbClr val="FF0000"/>
              </a:solidFill>
              <a:round/>
              <a:headEnd/>
              <a:tailEnd/>
            </a:ln>
          </p:spPr>
          <p:txBody>
            <a:bodyPr/>
            <a:lstStyle/>
            <a:p>
              <a:endParaRPr lang="en-US">
                <a:latin typeface="Arial"/>
                <a:cs typeface="Arial"/>
              </a:endParaRPr>
            </a:p>
          </p:txBody>
        </p:sp>
        <p:sp>
          <p:nvSpPr>
            <p:cNvPr id="56" name="Text Box 23"/>
            <p:cNvSpPr txBox="1">
              <a:spLocks noChangeArrowheads="1"/>
            </p:cNvSpPr>
            <p:nvPr/>
          </p:nvSpPr>
          <p:spPr bwMode="auto">
            <a:xfrm>
              <a:off x="4757" y="1039"/>
              <a:ext cx="705" cy="523"/>
            </a:xfrm>
            <a:prstGeom prst="rect">
              <a:avLst/>
            </a:prstGeom>
            <a:noFill/>
            <a:ln w="9525">
              <a:noFill/>
              <a:miter lim="800000"/>
              <a:headEnd/>
              <a:tailEnd/>
            </a:ln>
          </p:spPr>
          <p:txBody>
            <a:bodyPr>
              <a:spAutoFit/>
            </a:bodyPr>
            <a:lstStyle/>
            <a:p>
              <a:pPr>
                <a:spcBef>
                  <a:spcPct val="50000"/>
                </a:spcBef>
              </a:pPr>
              <a:r>
                <a:rPr lang="en-US" sz="2400">
                  <a:latin typeface="Arial"/>
                  <a:cs typeface="Arial"/>
                </a:rPr>
                <a:t>Price </a:t>
              </a:r>
              <a:br>
                <a:rPr lang="en-US" sz="2400">
                  <a:latin typeface="Arial"/>
                  <a:cs typeface="Arial"/>
                </a:rPr>
              </a:br>
              <a:r>
                <a:rPr lang="en-US" sz="2400">
                  <a:latin typeface="Arial"/>
                  <a:cs typeface="Arial"/>
                </a:rPr>
                <a:t>ceiling</a:t>
              </a:r>
            </a:p>
          </p:txBody>
        </p:sp>
        <p:sp>
          <p:nvSpPr>
            <p:cNvPr id="57" name="AutoShape 24"/>
            <p:cNvSpPr>
              <a:spLocks/>
            </p:cNvSpPr>
            <p:nvPr/>
          </p:nvSpPr>
          <p:spPr bwMode="auto">
            <a:xfrm>
              <a:off x="4645" y="1076"/>
              <a:ext cx="156" cy="453"/>
            </a:xfrm>
            <a:prstGeom prst="leftBrace">
              <a:avLst>
                <a:gd name="adj1" fmla="val 38597"/>
                <a:gd name="adj2" fmla="val 50000"/>
              </a:avLst>
            </a:prstGeom>
            <a:noFill/>
            <a:ln w="19050">
              <a:solidFill>
                <a:schemeClr val="tx1"/>
              </a:solidFill>
              <a:round/>
              <a:headEnd/>
              <a:tailEnd/>
            </a:ln>
          </p:spPr>
          <p:txBody>
            <a:bodyPr wrap="none" anchor="ctr"/>
            <a:lstStyle/>
            <a:p>
              <a:endParaRPr lang="en-US">
                <a:latin typeface="Arial"/>
                <a:cs typeface="Arial"/>
              </a:endParaRPr>
            </a:p>
          </p:txBody>
        </p:sp>
        <p:sp>
          <p:nvSpPr>
            <p:cNvPr id="58" name="Text Box 25"/>
            <p:cNvSpPr txBox="1">
              <a:spLocks noChangeArrowheads="1"/>
            </p:cNvSpPr>
            <p:nvPr/>
          </p:nvSpPr>
          <p:spPr bwMode="auto">
            <a:xfrm>
              <a:off x="2056" y="1187"/>
              <a:ext cx="589" cy="233"/>
            </a:xfrm>
            <a:prstGeom prst="rect">
              <a:avLst/>
            </a:prstGeom>
            <a:noFill/>
            <a:ln w="9525">
              <a:noFill/>
              <a:miter lim="800000"/>
              <a:headEnd/>
              <a:tailEnd/>
            </a:ln>
          </p:spPr>
          <p:txBody>
            <a:bodyPr lIns="0" tIns="0" rIns="0" bIns="0">
              <a:spAutoFit/>
            </a:bodyPr>
            <a:lstStyle/>
            <a:p>
              <a:pPr algn="r">
                <a:spcBef>
                  <a:spcPct val="50000"/>
                </a:spcBef>
              </a:pPr>
              <a:r>
                <a:rPr lang="en-US" sz="2400">
                  <a:latin typeface="Arial"/>
                  <a:cs typeface="Arial"/>
                </a:rPr>
                <a:t>$500</a:t>
              </a:r>
            </a:p>
          </p:txBody>
        </p:sp>
      </p:grpSp>
      <p:sp>
        <p:nvSpPr>
          <p:cNvPr id="59" name="Text Box 26"/>
          <p:cNvSpPr txBox="1">
            <a:spLocks noChangeArrowheads="1"/>
          </p:cNvSpPr>
          <p:nvPr/>
        </p:nvSpPr>
        <p:spPr bwMode="auto">
          <a:xfrm>
            <a:off x="6608763" y="4916488"/>
            <a:ext cx="876300" cy="369332"/>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450</a:t>
            </a:r>
          </a:p>
        </p:txBody>
      </p:sp>
      <p:sp>
        <p:nvSpPr>
          <p:cNvPr id="60" name="Line 27"/>
          <p:cNvSpPr>
            <a:spLocks noChangeShapeType="1"/>
          </p:cNvSpPr>
          <p:nvPr/>
        </p:nvSpPr>
        <p:spPr bwMode="auto">
          <a:xfrm>
            <a:off x="7050088" y="3767138"/>
            <a:ext cx="0" cy="1119187"/>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61" name="Oval 28"/>
          <p:cNvSpPr>
            <a:spLocks noChangeArrowheads="1"/>
          </p:cNvSpPr>
          <p:nvPr/>
        </p:nvSpPr>
        <p:spPr bwMode="auto">
          <a:xfrm>
            <a:off x="5257800" y="3700463"/>
            <a:ext cx="139700" cy="138112"/>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62" name="Oval 29"/>
          <p:cNvSpPr>
            <a:spLocks noChangeArrowheads="1"/>
          </p:cNvSpPr>
          <p:nvPr/>
        </p:nvSpPr>
        <p:spPr bwMode="auto">
          <a:xfrm>
            <a:off x="6978650" y="3700463"/>
            <a:ext cx="139700" cy="138112"/>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nvGrpSpPr>
          <p:cNvPr id="63" name="Group 33"/>
          <p:cNvGrpSpPr>
            <a:grpSpLocks/>
          </p:cNvGrpSpPr>
          <p:nvPr/>
        </p:nvGrpSpPr>
        <p:grpSpPr bwMode="auto">
          <a:xfrm>
            <a:off x="5332413" y="3836985"/>
            <a:ext cx="1704975" cy="688974"/>
            <a:chOff x="3359" y="2417"/>
            <a:chExt cx="1074" cy="434"/>
          </a:xfrm>
        </p:grpSpPr>
        <p:sp>
          <p:nvSpPr>
            <p:cNvPr id="64" name="AutoShape 31"/>
            <p:cNvSpPr>
              <a:spLocks/>
            </p:cNvSpPr>
            <p:nvPr/>
          </p:nvSpPr>
          <p:spPr bwMode="auto">
            <a:xfrm rot="-5400000">
              <a:off x="3802" y="1974"/>
              <a:ext cx="188" cy="1074"/>
            </a:xfrm>
            <a:prstGeom prst="leftBrace">
              <a:avLst>
                <a:gd name="adj1" fmla="val 100185"/>
                <a:gd name="adj2" fmla="val 50000"/>
              </a:avLst>
            </a:prstGeom>
            <a:noFill/>
            <a:ln w="19050">
              <a:solidFill>
                <a:srgbClr val="0000FF"/>
              </a:solidFill>
              <a:round/>
              <a:headEnd/>
              <a:tailEnd/>
            </a:ln>
          </p:spPr>
          <p:txBody>
            <a:bodyPr wrap="none" anchor="ctr"/>
            <a:lstStyle/>
            <a:p>
              <a:endParaRPr lang="en-US">
                <a:latin typeface="Arial"/>
                <a:cs typeface="Arial"/>
              </a:endParaRPr>
            </a:p>
          </p:txBody>
        </p:sp>
        <p:sp>
          <p:nvSpPr>
            <p:cNvPr id="65" name="Text Box 32"/>
            <p:cNvSpPr txBox="1">
              <a:spLocks noChangeArrowheads="1"/>
            </p:cNvSpPr>
            <p:nvPr/>
          </p:nvSpPr>
          <p:spPr bwMode="auto">
            <a:xfrm>
              <a:off x="3508" y="2618"/>
              <a:ext cx="778" cy="233"/>
            </a:xfrm>
            <a:prstGeom prst="rect">
              <a:avLst/>
            </a:prstGeom>
            <a:solidFill>
              <a:srgbClr val="FFCCFF">
                <a:alpha val="70195"/>
              </a:srgbClr>
            </a:solidFill>
            <a:ln w="9525">
              <a:noFill/>
              <a:miter lim="800000"/>
              <a:headEnd/>
              <a:tailEnd/>
            </a:ln>
          </p:spPr>
          <p:txBody>
            <a:bodyPr lIns="0" tIns="0" rIns="0" bIns="0">
              <a:spAutoFit/>
            </a:bodyPr>
            <a:lstStyle/>
            <a:p>
              <a:pPr algn="ctr">
                <a:spcBef>
                  <a:spcPct val="50000"/>
                </a:spcBef>
              </a:pPr>
              <a:r>
                <a:rPr lang="en-US" sz="2400" i="1" dirty="0">
                  <a:solidFill>
                    <a:srgbClr val="0000FF"/>
                  </a:solidFill>
                  <a:latin typeface="Arial"/>
                  <a:cs typeface="Arial"/>
                </a:rPr>
                <a:t>shortage</a:t>
              </a:r>
            </a:p>
          </p:txBody>
        </p:sp>
      </p:grpSp>
    </p:spTree>
    <p:extLst>
      <p:ext uri="{BB962C8B-B14F-4D97-AF65-F5344CB8AC3E}">
        <p14:creationId xmlns:p14="http://schemas.microsoft.com/office/powerpoint/2010/main" val="2174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strips(downRight)">
                                      <p:cBhvr>
                                        <p:cTn id="7" dur="500"/>
                                        <p:tgtEl>
                                          <p:spTgt spid="6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Shortages and Rationing</a:t>
            </a:r>
          </a:p>
        </p:txBody>
      </p:sp>
      <p:sp>
        <p:nvSpPr>
          <p:cNvPr id="3" name="Content Placeholder 2"/>
          <p:cNvSpPr>
            <a:spLocks noGrp="1"/>
          </p:cNvSpPr>
          <p:nvPr>
            <p:ph idx="1"/>
          </p:nvPr>
        </p:nvSpPr>
        <p:spPr/>
        <p:txBody>
          <a:bodyPr/>
          <a:lstStyle/>
          <a:p>
            <a:r>
              <a:rPr lang="en-US" dirty="0"/>
              <a:t>Because of shortage</a:t>
            </a:r>
          </a:p>
          <a:p>
            <a:pPr lvl="1"/>
            <a:r>
              <a:rPr lang="en-US" dirty="0"/>
              <a:t>Sellers must ration the goods among buyers</a:t>
            </a:r>
          </a:p>
          <a:p>
            <a:r>
              <a:rPr lang="en-US" dirty="0"/>
              <a:t>Some rationing mechanisms:  </a:t>
            </a:r>
          </a:p>
          <a:p>
            <a:pPr lvl="2"/>
            <a:r>
              <a:rPr lang="en-US" dirty="0"/>
              <a:t>Long lines </a:t>
            </a:r>
          </a:p>
          <a:p>
            <a:pPr lvl="2"/>
            <a:r>
              <a:rPr lang="en-US" dirty="0"/>
              <a:t>Discrimination according to sellers’ biases</a:t>
            </a:r>
          </a:p>
          <a:p>
            <a:pPr lvl="1"/>
            <a:r>
              <a:rPr lang="en-US" dirty="0"/>
              <a:t>Are often unfair and inefficient</a:t>
            </a:r>
          </a:p>
          <a:p>
            <a:pPr lvl="2"/>
            <a:r>
              <a:rPr lang="en-US" dirty="0"/>
              <a:t>The goods do not necessarily go to the buyers who value them most highly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8</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40368927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EXAMPLE 2:  The Market for Unskilled Labor</a:t>
            </a:r>
          </a:p>
        </p:txBody>
      </p:sp>
      <p:sp>
        <p:nvSpPr>
          <p:cNvPr id="3" name="Text Placeholder 2"/>
          <p:cNvSpPr>
            <a:spLocks noGrp="1"/>
          </p:cNvSpPr>
          <p:nvPr>
            <p:ph type="body" sz="quarter" idx="12"/>
          </p:nvPr>
        </p:nvSpPr>
        <p:spPr>
          <a:xfrm>
            <a:off x="6172200" y="1892300"/>
            <a:ext cx="2717800" cy="1612900"/>
          </a:xfrm>
          <a:solidFill>
            <a:srgbClr val="FFCCFF"/>
          </a:solidFill>
        </p:spPr>
        <p:txBody>
          <a:bodyPr/>
          <a:lstStyle/>
          <a:p>
            <a:r>
              <a:rPr lang="en-US" sz="2800" dirty="0"/>
              <a:t>Equilibrium without price controls</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9</a:t>
            </a:fld>
            <a:endParaRPr lang="en-US" dirty="0"/>
          </a:p>
        </p:txBody>
      </p:sp>
      <p:sp>
        <p:nvSpPr>
          <p:cNvPr id="5" name="Footer Placeholder 4"/>
          <p:cNvSpPr>
            <a:spLocks noGrp="1"/>
          </p:cNvSpPr>
          <p:nvPr>
            <p:ph type="ftr" sz="quarter" idx="14"/>
          </p:nvPr>
        </p:nvSpPr>
        <p:spPr/>
        <p:txBody>
          <a:body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6" name="Group 26"/>
          <p:cNvGrpSpPr>
            <a:grpSpLocks/>
          </p:cNvGrpSpPr>
          <p:nvPr/>
        </p:nvGrpSpPr>
        <p:grpSpPr bwMode="auto">
          <a:xfrm>
            <a:off x="2655887" y="1039810"/>
            <a:ext cx="4456113" cy="3871913"/>
            <a:chOff x="2558" y="778"/>
            <a:chExt cx="2807" cy="2439"/>
          </a:xfrm>
        </p:grpSpPr>
        <p:grpSp>
          <p:nvGrpSpPr>
            <p:cNvPr id="7" name="Group 5"/>
            <p:cNvGrpSpPr>
              <a:grpSpLocks/>
            </p:cNvGrpSpPr>
            <p:nvPr/>
          </p:nvGrpSpPr>
          <p:grpSpPr bwMode="auto">
            <a:xfrm>
              <a:off x="2697" y="1030"/>
              <a:ext cx="2409" cy="2049"/>
              <a:chOff x="1098" y="1361"/>
              <a:chExt cx="2116" cy="2027"/>
            </a:xfrm>
          </p:grpSpPr>
          <p:sp>
            <p:nvSpPr>
              <p:cNvPr id="10"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11"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8" name="Text Box 8"/>
            <p:cNvSpPr txBox="1">
              <a:spLocks noChangeArrowheads="1"/>
            </p:cNvSpPr>
            <p:nvPr/>
          </p:nvSpPr>
          <p:spPr bwMode="auto">
            <a:xfrm>
              <a:off x="2558" y="778"/>
              <a:ext cx="26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W</a:t>
              </a:r>
            </a:p>
          </p:txBody>
        </p:sp>
        <p:sp>
          <p:nvSpPr>
            <p:cNvPr id="9" name="Text Box 9"/>
            <p:cNvSpPr txBox="1">
              <a:spLocks noChangeArrowheads="1"/>
            </p:cNvSpPr>
            <p:nvPr/>
          </p:nvSpPr>
          <p:spPr bwMode="auto">
            <a:xfrm>
              <a:off x="5075" y="2929"/>
              <a:ext cx="29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L</a:t>
              </a:r>
            </a:p>
          </p:txBody>
        </p:sp>
      </p:grpSp>
      <p:grpSp>
        <p:nvGrpSpPr>
          <p:cNvPr id="12" name="Group 10"/>
          <p:cNvGrpSpPr>
            <a:grpSpLocks/>
          </p:cNvGrpSpPr>
          <p:nvPr/>
        </p:nvGrpSpPr>
        <p:grpSpPr bwMode="auto">
          <a:xfrm>
            <a:off x="3738562" y="1493835"/>
            <a:ext cx="2617788" cy="3203575"/>
            <a:chOff x="3240" y="1064"/>
            <a:chExt cx="1649" cy="2018"/>
          </a:xfrm>
        </p:grpSpPr>
        <p:sp>
          <p:nvSpPr>
            <p:cNvPr id="13" name="Line 11"/>
            <p:cNvSpPr>
              <a:spLocks noChangeShapeType="1"/>
            </p:cNvSpPr>
            <p:nvPr/>
          </p:nvSpPr>
          <p:spPr bwMode="auto">
            <a:xfrm>
              <a:off x="3240" y="1064"/>
              <a:ext cx="1417" cy="1846"/>
            </a:xfrm>
            <a:prstGeom prst="line">
              <a:avLst/>
            </a:prstGeom>
            <a:noFill/>
            <a:ln w="38100">
              <a:solidFill>
                <a:srgbClr val="003399"/>
              </a:solidFill>
              <a:round/>
              <a:headEnd/>
              <a:tailEnd/>
            </a:ln>
          </p:spPr>
          <p:txBody>
            <a:bodyPr/>
            <a:lstStyle/>
            <a:p>
              <a:endParaRPr lang="en-US">
                <a:latin typeface="Arial"/>
                <a:cs typeface="Arial"/>
              </a:endParaRPr>
            </a:p>
          </p:txBody>
        </p:sp>
        <p:sp>
          <p:nvSpPr>
            <p:cNvPr id="14" name="Text Box 12"/>
            <p:cNvSpPr txBox="1">
              <a:spLocks noChangeArrowheads="1"/>
            </p:cNvSpPr>
            <p:nvPr/>
          </p:nvSpPr>
          <p:spPr bwMode="auto">
            <a:xfrm>
              <a:off x="4569" y="2794"/>
              <a:ext cx="32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grpSp>
      <p:grpSp>
        <p:nvGrpSpPr>
          <p:cNvPr id="15" name="Group 13"/>
          <p:cNvGrpSpPr>
            <a:grpSpLocks/>
          </p:cNvGrpSpPr>
          <p:nvPr/>
        </p:nvGrpSpPr>
        <p:grpSpPr bwMode="auto">
          <a:xfrm>
            <a:off x="3878262" y="1165223"/>
            <a:ext cx="1703388" cy="3362325"/>
            <a:chOff x="3328" y="857"/>
            <a:chExt cx="1073" cy="2118"/>
          </a:xfrm>
        </p:grpSpPr>
        <p:sp>
          <p:nvSpPr>
            <p:cNvPr id="16" name="Line 14"/>
            <p:cNvSpPr>
              <a:spLocks noChangeShapeType="1"/>
            </p:cNvSpPr>
            <p:nvPr/>
          </p:nvSpPr>
          <p:spPr bwMode="auto">
            <a:xfrm flipV="1">
              <a:off x="3328" y="1089"/>
              <a:ext cx="872" cy="1886"/>
            </a:xfrm>
            <a:prstGeom prst="line">
              <a:avLst/>
            </a:prstGeom>
            <a:noFill/>
            <a:ln w="38100">
              <a:solidFill>
                <a:srgbClr val="003399"/>
              </a:solidFill>
              <a:round/>
              <a:headEnd/>
              <a:tailEnd/>
            </a:ln>
          </p:spPr>
          <p:txBody>
            <a:bodyPr/>
            <a:lstStyle/>
            <a:p>
              <a:endParaRPr lang="en-US">
                <a:latin typeface="Arial"/>
                <a:cs typeface="Arial"/>
              </a:endParaRPr>
            </a:p>
          </p:txBody>
        </p:sp>
        <p:sp>
          <p:nvSpPr>
            <p:cNvPr id="17" name="Text Box 15"/>
            <p:cNvSpPr txBox="1">
              <a:spLocks noChangeArrowheads="1"/>
            </p:cNvSpPr>
            <p:nvPr/>
          </p:nvSpPr>
          <p:spPr bwMode="auto">
            <a:xfrm>
              <a:off x="4081" y="857"/>
              <a:ext cx="320" cy="288"/>
            </a:xfrm>
            <a:prstGeom prst="rect">
              <a:avLst/>
            </a:prstGeom>
            <a:noFill/>
            <a:ln w="9525">
              <a:noFill/>
              <a:miter lim="800000"/>
              <a:headEnd/>
              <a:tailEnd/>
            </a:ln>
          </p:spPr>
          <p:txBody>
            <a:bodyPr>
              <a:spAutoFit/>
            </a:bodyPr>
            <a:lstStyle/>
            <a:p>
              <a:pPr algn="ctr">
                <a:spcBef>
                  <a:spcPct val="50000"/>
                </a:spcBef>
              </a:pPr>
              <a:r>
                <a:rPr lang="en-US" sz="2400" b="1" i="1" dirty="0">
                  <a:latin typeface="Arial"/>
                  <a:cs typeface="Arial"/>
                </a:rPr>
                <a:t>S</a:t>
              </a:r>
            </a:p>
          </p:txBody>
        </p:sp>
      </p:grpSp>
      <p:grpSp>
        <p:nvGrpSpPr>
          <p:cNvPr id="18" name="Group 16"/>
          <p:cNvGrpSpPr>
            <a:grpSpLocks/>
          </p:cNvGrpSpPr>
          <p:nvPr/>
        </p:nvGrpSpPr>
        <p:grpSpPr bwMode="auto">
          <a:xfrm>
            <a:off x="533400" y="1182685"/>
            <a:ext cx="2173287" cy="1570038"/>
            <a:chOff x="1459" y="868"/>
            <a:chExt cx="1152" cy="989"/>
          </a:xfrm>
        </p:grpSpPr>
        <p:sp>
          <p:nvSpPr>
            <p:cNvPr id="19" name="Line 17"/>
            <p:cNvSpPr>
              <a:spLocks noChangeShapeType="1"/>
            </p:cNvSpPr>
            <p:nvPr/>
          </p:nvSpPr>
          <p:spPr bwMode="auto">
            <a:xfrm flipV="1">
              <a:off x="2199" y="965"/>
              <a:ext cx="412" cy="180"/>
            </a:xfrm>
            <a:prstGeom prst="line">
              <a:avLst/>
            </a:prstGeom>
            <a:noFill/>
            <a:ln w="9525">
              <a:solidFill>
                <a:schemeClr val="tx1"/>
              </a:solidFill>
              <a:round/>
              <a:headEnd/>
              <a:tailEnd/>
            </a:ln>
          </p:spPr>
          <p:txBody>
            <a:bodyPr/>
            <a:lstStyle/>
            <a:p>
              <a:endParaRPr lang="en-US">
                <a:latin typeface="Arial"/>
                <a:cs typeface="Arial"/>
              </a:endParaRPr>
            </a:p>
          </p:txBody>
        </p:sp>
        <p:sp>
          <p:nvSpPr>
            <p:cNvPr id="20" name="Text Box 18"/>
            <p:cNvSpPr txBox="1">
              <a:spLocks noChangeArrowheads="1"/>
            </p:cNvSpPr>
            <p:nvPr/>
          </p:nvSpPr>
          <p:spPr bwMode="auto">
            <a:xfrm>
              <a:off x="1459" y="868"/>
              <a:ext cx="763" cy="989"/>
            </a:xfrm>
            <a:prstGeom prst="rect">
              <a:avLst/>
            </a:prstGeom>
            <a:solidFill>
              <a:srgbClr val="FFCCFF"/>
            </a:solidFill>
            <a:ln w="9525">
              <a:noFill/>
              <a:miter lim="800000"/>
              <a:headEnd/>
              <a:tailEnd/>
            </a:ln>
          </p:spPr>
          <p:txBody>
            <a:bodyPr>
              <a:spAutoFit/>
            </a:bodyPr>
            <a:lstStyle/>
            <a:p>
              <a:pPr algn="ctr">
                <a:spcBef>
                  <a:spcPct val="50000"/>
                </a:spcBef>
              </a:pPr>
              <a:r>
                <a:rPr lang="en-US" sz="2400" dirty="0">
                  <a:latin typeface="Arial"/>
                  <a:cs typeface="Arial"/>
                </a:rPr>
                <a:t>Wage paid to unskilled workers</a:t>
              </a:r>
            </a:p>
          </p:txBody>
        </p:sp>
      </p:grpSp>
      <p:grpSp>
        <p:nvGrpSpPr>
          <p:cNvPr id="21" name="Group 19"/>
          <p:cNvGrpSpPr>
            <a:grpSpLocks/>
          </p:cNvGrpSpPr>
          <p:nvPr/>
        </p:nvGrpSpPr>
        <p:grpSpPr bwMode="auto">
          <a:xfrm>
            <a:off x="1851025" y="2570161"/>
            <a:ext cx="3295650" cy="2563813"/>
            <a:chOff x="2051" y="1742"/>
            <a:chExt cx="2076" cy="1615"/>
          </a:xfrm>
        </p:grpSpPr>
        <p:grpSp>
          <p:nvGrpSpPr>
            <p:cNvPr id="22" name="Group 20"/>
            <p:cNvGrpSpPr>
              <a:grpSpLocks/>
            </p:cNvGrpSpPr>
            <p:nvPr/>
          </p:nvGrpSpPr>
          <p:grpSpPr bwMode="auto">
            <a:xfrm>
              <a:off x="2702" y="1860"/>
              <a:ext cx="1146" cy="1225"/>
              <a:chOff x="357" y="2450"/>
              <a:chExt cx="795" cy="646"/>
            </a:xfrm>
          </p:grpSpPr>
          <p:sp>
            <p:nvSpPr>
              <p:cNvPr id="26" name="Line 21"/>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7" name="Line 22"/>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3" name="Oval 23"/>
            <p:cNvSpPr>
              <a:spLocks noChangeArrowheads="1"/>
            </p:cNvSpPr>
            <p:nvPr/>
          </p:nvSpPr>
          <p:spPr bwMode="auto">
            <a:xfrm>
              <a:off x="3803" y="1812"/>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4" name="Text Box 24"/>
            <p:cNvSpPr txBox="1">
              <a:spLocks noChangeArrowheads="1"/>
            </p:cNvSpPr>
            <p:nvPr/>
          </p:nvSpPr>
          <p:spPr bwMode="auto">
            <a:xfrm>
              <a:off x="2051" y="1742"/>
              <a:ext cx="589" cy="233"/>
            </a:xfrm>
            <a:prstGeom prst="rect">
              <a:avLst/>
            </a:prstGeom>
            <a:noFill/>
            <a:ln w="9525">
              <a:noFill/>
              <a:miter lim="800000"/>
              <a:headEnd/>
              <a:tailEnd/>
            </a:ln>
          </p:spPr>
          <p:txBody>
            <a:bodyPr lIns="0" tIns="0" rIns="0" bIns="0">
              <a:spAutoFit/>
            </a:bodyPr>
            <a:lstStyle/>
            <a:p>
              <a:pPr algn="r">
                <a:spcBef>
                  <a:spcPct val="50000"/>
                </a:spcBef>
              </a:pPr>
              <a:r>
                <a:rPr lang="en-US" sz="2400" dirty="0">
                  <a:latin typeface="Arial"/>
                  <a:cs typeface="Arial"/>
                </a:rPr>
                <a:t>$6.00</a:t>
              </a:r>
            </a:p>
          </p:txBody>
        </p:sp>
        <p:sp>
          <p:nvSpPr>
            <p:cNvPr id="25" name="Text Box 25"/>
            <p:cNvSpPr txBox="1">
              <a:spLocks noChangeArrowheads="1"/>
            </p:cNvSpPr>
            <p:nvPr/>
          </p:nvSpPr>
          <p:spPr bwMode="auto">
            <a:xfrm>
              <a:off x="3575" y="3124"/>
              <a:ext cx="552" cy="233"/>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500</a:t>
              </a:r>
            </a:p>
          </p:txBody>
        </p:sp>
      </p:grpSp>
      <p:grpSp>
        <p:nvGrpSpPr>
          <p:cNvPr id="28" name="Group 32"/>
          <p:cNvGrpSpPr>
            <a:grpSpLocks/>
          </p:cNvGrpSpPr>
          <p:nvPr/>
        </p:nvGrpSpPr>
        <p:grpSpPr bwMode="auto">
          <a:xfrm>
            <a:off x="4375150" y="4852987"/>
            <a:ext cx="2581275" cy="1166813"/>
            <a:chOff x="3641" y="3180"/>
            <a:chExt cx="1626" cy="735"/>
          </a:xfrm>
        </p:grpSpPr>
        <p:sp>
          <p:nvSpPr>
            <p:cNvPr id="29" name="Line 28"/>
            <p:cNvSpPr>
              <a:spLocks noChangeShapeType="1"/>
            </p:cNvSpPr>
            <p:nvPr/>
          </p:nvSpPr>
          <p:spPr bwMode="auto">
            <a:xfrm flipV="1">
              <a:off x="4947" y="3180"/>
              <a:ext cx="206" cy="368"/>
            </a:xfrm>
            <a:prstGeom prst="line">
              <a:avLst/>
            </a:prstGeom>
            <a:noFill/>
            <a:ln w="9525">
              <a:solidFill>
                <a:schemeClr val="tx1"/>
              </a:solidFill>
              <a:round/>
              <a:headEnd/>
              <a:tailEnd/>
            </a:ln>
          </p:spPr>
          <p:txBody>
            <a:bodyPr/>
            <a:lstStyle/>
            <a:p>
              <a:endParaRPr lang="en-US">
                <a:latin typeface="Arial"/>
                <a:cs typeface="Arial"/>
              </a:endParaRPr>
            </a:p>
          </p:txBody>
        </p:sp>
        <p:sp>
          <p:nvSpPr>
            <p:cNvPr id="30" name="Text Box 29"/>
            <p:cNvSpPr txBox="1">
              <a:spLocks noChangeArrowheads="1"/>
            </p:cNvSpPr>
            <p:nvPr/>
          </p:nvSpPr>
          <p:spPr bwMode="auto">
            <a:xfrm>
              <a:off x="3641" y="3392"/>
              <a:ext cx="1626" cy="523"/>
            </a:xfrm>
            <a:prstGeom prst="rect">
              <a:avLst/>
            </a:prstGeom>
            <a:solidFill>
              <a:srgbClr val="FFCCFF"/>
            </a:solidFill>
            <a:ln w="9525">
              <a:noFill/>
              <a:miter lim="800000"/>
              <a:headEnd/>
              <a:tailEnd/>
            </a:ln>
          </p:spPr>
          <p:txBody>
            <a:bodyPr>
              <a:spAutoFit/>
            </a:bodyPr>
            <a:lstStyle/>
            <a:p>
              <a:pPr algn="ctr">
                <a:spcBef>
                  <a:spcPct val="50000"/>
                </a:spcBef>
              </a:pPr>
              <a:r>
                <a:rPr lang="en-US" sz="2400" dirty="0">
                  <a:latin typeface="Arial"/>
                  <a:cs typeface="Arial"/>
                </a:rPr>
                <a:t>Quantity of  unskilled workers</a:t>
              </a:r>
            </a:p>
          </p:txBody>
        </p:sp>
      </p:grpSp>
    </p:spTree>
    <p:extLst>
      <p:ext uri="{BB962C8B-B14F-4D97-AF65-F5344CB8AC3E}">
        <p14:creationId xmlns:p14="http://schemas.microsoft.com/office/powerpoint/2010/main" val="18207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trips(downRight)">
                                      <p:cBhvr>
                                        <p:cTn id="20" dur="500"/>
                                        <p:tgtEl>
                                          <p:spTgt spid="12"/>
                                        </p:tgtEl>
                                      </p:cBhvr>
                                    </p:animEffect>
                                  </p:childTnLst>
                                </p:cTn>
                              </p:par>
                            </p:childTnLst>
                          </p:cTn>
                        </p:par>
                        <p:par>
                          <p:cTn id="21" fill="hold">
                            <p:stCondLst>
                              <p:cond delay="500"/>
                            </p:stCondLst>
                            <p:childTnLst>
                              <p:par>
                                <p:cTn id="22" presetID="18" presetClass="entr" presetSubtype="3"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strips(upRigh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strips(downRight)">
                                      <p:cBhvr>
                                        <p:cTn id="29" dur="500"/>
                                        <p:tgtEl>
                                          <p:spTgt spid="21"/>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3">
                                            <p:bg/>
                                          </p:spTgt>
                                        </p:tgtEl>
                                        <p:attrNameLst>
                                          <p:attrName>style.visibility</p:attrName>
                                        </p:attrNameLst>
                                      </p:cBhvr>
                                      <p:to>
                                        <p:strVal val="visible"/>
                                      </p:to>
                                    </p:set>
                                    <p:animEffect transition="in" filter="wipe(left)">
                                      <p:cBhvr>
                                        <p:cTn id="33" dur="500"/>
                                        <p:tgtEl>
                                          <p:spTgt spid="3">
                                            <p:bg/>
                                          </p:spTgt>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3">
                                            <p:txEl>
                                              <p:pRg st="0" end="0"/>
                                            </p:txEl>
                                          </p:spTgt>
                                        </p:tgtEl>
                                        <p:attrNameLst>
                                          <p:attrName>style.visibility</p:attrName>
                                        </p:attrNameLst>
                                      </p:cBhvr>
                                      <p:to>
                                        <p:strVal val="visible"/>
                                      </p:to>
                                    </p:set>
                                    <p:animEffect transition="in" filter="wipe(left)">
                                      <p:cBhvr>
                                        <p:cTn id="3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How Price Floors Affect Market Outcomes</a:t>
            </a:r>
          </a:p>
        </p:txBody>
      </p:sp>
      <p:sp>
        <p:nvSpPr>
          <p:cNvPr id="3" name="Text Placeholder 2"/>
          <p:cNvSpPr>
            <a:spLocks noGrp="1"/>
          </p:cNvSpPr>
          <p:nvPr>
            <p:ph type="body" sz="quarter" idx="12"/>
          </p:nvPr>
        </p:nvSpPr>
        <p:spPr>
          <a:xfrm>
            <a:off x="139700" y="1635124"/>
            <a:ext cx="2984500" cy="4029075"/>
          </a:xfrm>
        </p:spPr>
        <p:txBody>
          <a:bodyPr/>
          <a:lstStyle/>
          <a:p>
            <a:r>
              <a:rPr lang="en-US" sz="2800" dirty="0"/>
              <a:t>A price floor below the equilibrium price is </a:t>
            </a:r>
            <a:r>
              <a:rPr lang="en-US" sz="2800" b="1" dirty="0">
                <a:solidFill>
                  <a:srgbClr val="FF0000"/>
                </a:solidFill>
              </a:rPr>
              <a:t>not binding </a:t>
            </a:r>
            <a:r>
              <a:rPr lang="en-US" sz="2800" dirty="0"/>
              <a:t>– has no effect on the market outcome. </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10</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4"/>
          <p:cNvGrpSpPr>
            <a:grpSpLocks/>
          </p:cNvGrpSpPr>
          <p:nvPr/>
        </p:nvGrpSpPr>
        <p:grpSpPr bwMode="auto">
          <a:xfrm>
            <a:off x="4060825" y="1235075"/>
            <a:ext cx="4456113" cy="3871913"/>
            <a:chOff x="2558" y="778"/>
            <a:chExt cx="2807" cy="2439"/>
          </a:xfrm>
        </p:grpSpPr>
        <p:grpSp>
          <p:nvGrpSpPr>
            <p:cNvPr id="7" name="Group 5"/>
            <p:cNvGrpSpPr>
              <a:grpSpLocks/>
            </p:cNvGrpSpPr>
            <p:nvPr/>
          </p:nvGrpSpPr>
          <p:grpSpPr bwMode="auto">
            <a:xfrm>
              <a:off x="2697" y="1030"/>
              <a:ext cx="2409" cy="2049"/>
              <a:chOff x="1098" y="1361"/>
              <a:chExt cx="2116" cy="2027"/>
            </a:xfrm>
          </p:grpSpPr>
          <p:sp>
            <p:nvSpPr>
              <p:cNvPr id="10" name="Line 6"/>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11" name="Line 7"/>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8" name="Text Box 8"/>
            <p:cNvSpPr txBox="1">
              <a:spLocks noChangeArrowheads="1"/>
            </p:cNvSpPr>
            <p:nvPr/>
          </p:nvSpPr>
          <p:spPr bwMode="auto">
            <a:xfrm>
              <a:off x="2558" y="778"/>
              <a:ext cx="26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W</a:t>
              </a:r>
            </a:p>
          </p:txBody>
        </p:sp>
        <p:sp>
          <p:nvSpPr>
            <p:cNvPr id="9" name="Text Box 9"/>
            <p:cNvSpPr txBox="1">
              <a:spLocks noChangeArrowheads="1"/>
            </p:cNvSpPr>
            <p:nvPr/>
          </p:nvSpPr>
          <p:spPr bwMode="auto">
            <a:xfrm>
              <a:off x="5075" y="2929"/>
              <a:ext cx="29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L</a:t>
              </a:r>
            </a:p>
          </p:txBody>
        </p:sp>
      </p:grpSp>
      <p:grpSp>
        <p:nvGrpSpPr>
          <p:cNvPr id="12" name="Group 10"/>
          <p:cNvGrpSpPr>
            <a:grpSpLocks/>
          </p:cNvGrpSpPr>
          <p:nvPr/>
        </p:nvGrpSpPr>
        <p:grpSpPr bwMode="auto">
          <a:xfrm>
            <a:off x="5143500" y="1689100"/>
            <a:ext cx="2617788" cy="3203575"/>
            <a:chOff x="3240" y="1064"/>
            <a:chExt cx="1649" cy="2018"/>
          </a:xfrm>
        </p:grpSpPr>
        <p:sp>
          <p:nvSpPr>
            <p:cNvPr id="13" name="Line 11"/>
            <p:cNvSpPr>
              <a:spLocks noChangeShapeType="1"/>
            </p:cNvSpPr>
            <p:nvPr/>
          </p:nvSpPr>
          <p:spPr bwMode="auto">
            <a:xfrm>
              <a:off x="3240" y="1064"/>
              <a:ext cx="1417" cy="1846"/>
            </a:xfrm>
            <a:prstGeom prst="line">
              <a:avLst/>
            </a:prstGeom>
            <a:noFill/>
            <a:ln w="38100">
              <a:solidFill>
                <a:srgbClr val="003399"/>
              </a:solidFill>
              <a:round/>
              <a:headEnd/>
              <a:tailEnd/>
            </a:ln>
          </p:spPr>
          <p:txBody>
            <a:bodyPr/>
            <a:lstStyle/>
            <a:p>
              <a:endParaRPr lang="en-US">
                <a:latin typeface="Arial"/>
                <a:cs typeface="Arial"/>
              </a:endParaRPr>
            </a:p>
          </p:txBody>
        </p:sp>
        <p:sp>
          <p:nvSpPr>
            <p:cNvPr id="14" name="Text Box 12"/>
            <p:cNvSpPr txBox="1">
              <a:spLocks noChangeArrowheads="1"/>
            </p:cNvSpPr>
            <p:nvPr/>
          </p:nvSpPr>
          <p:spPr bwMode="auto">
            <a:xfrm>
              <a:off x="4569" y="2794"/>
              <a:ext cx="32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grpSp>
      <p:grpSp>
        <p:nvGrpSpPr>
          <p:cNvPr id="15" name="Group 13"/>
          <p:cNvGrpSpPr>
            <a:grpSpLocks/>
          </p:cNvGrpSpPr>
          <p:nvPr/>
        </p:nvGrpSpPr>
        <p:grpSpPr bwMode="auto">
          <a:xfrm>
            <a:off x="5283200" y="1360488"/>
            <a:ext cx="1703388" cy="3362325"/>
            <a:chOff x="3328" y="857"/>
            <a:chExt cx="1073" cy="2118"/>
          </a:xfrm>
        </p:grpSpPr>
        <p:sp>
          <p:nvSpPr>
            <p:cNvPr id="16" name="Line 14"/>
            <p:cNvSpPr>
              <a:spLocks noChangeShapeType="1"/>
            </p:cNvSpPr>
            <p:nvPr/>
          </p:nvSpPr>
          <p:spPr bwMode="auto">
            <a:xfrm flipV="1">
              <a:off x="3328" y="1089"/>
              <a:ext cx="872" cy="1886"/>
            </a:xfrm>
            <a:prstGeom prst="line">
              <a:avLst/>
            </a:prstGeom>
            <a:noFill/>
            <a:ln w="38100">
              <a:solidFill>
                <a:srgbClr val="003399"/>
              </a:solidFill>
              <a:round/>
              <a:headEnd/>
              <a:tailEnd/>
            </a:ln>
          </p:spPr>
          <p:txBody>
            <a:bodyPr/>
            <a:lstStyle/>
            <a:p>
              <a:endParaRPr lang="en-US">
                <a:latin typeface="Arial"/>
                <a:cs typeface="Arial"/>
              </a:endParaRPr>
            </a:p>
          </p:txBody>
        </p:sp>
        <p:sp>
          <p:nvSpPr>
            <p:cNvPr id="17" name="Text Box 15"/>
            <p:cNvSpPr txBox="1">
              <a:spLocks noChangeArrowheads="1"/>
            </p:cNvSpPr>
            <p:nvPr/>
          </p:nvSpPr>
          <p:spPr bwMode="auto">
            <a:xfrm>
              <a:off x="4081" y="857"/>
              <a:ext cx="32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p>
          </p:txBody>
        </p:sp>
      </p:grpSp>
      <p:grpSp>
        <p:nvGrpSpPr>
          <p:cNvPr id="18" name="Group 19"/>
          <p:cNvGrpSpPr>
            <a:grpSpLocks/>
          </p:cNvGrpSpPr>
          <p:nvPr/>
        </p:nvGrpSpPr>
        <p:grpSpPr bwMode="auto">
          <a:xfrm>
            <a:off x="3255963" y="2765426"/>
            <a:ext cx="3295650" cy="2563813"/>
            <a:chOff x="2051" y="1742"/>
            <a:chExt cx="2076" cy="1615"/>
          </a:xfrm>
        </p:grpSpPr>
        <p:grpSp>
          <p:nvGrpSpPr>
            <p:cNvPr id="19" name="Group 20"/>
            <p:cNvGrpSpPr>
              <a:grpSpLocks/>
            </p:cNvGrpSpPr>
            <p:nvPr/>
          </p:nvGrpSpPr>
          <p:grpSpPr bwMode="auto">
            <a:xfrm>
              <a:off x="2702" y="1860"/>
              <a:ext cx="1146" cy="1225"/>
              <a:chOff x="357" y="2450"/>
              <a:chExt cx="795" cy="646"/>
            </a:xfrm>
          </p:grpSpPr>
          <p:sp>
            <p:nvSpPr>
              <p:cNvPr id="23" name="Line 21"/>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4" name="Line 22"/>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0" name="Oval 23"/>
            <p:cNvSpPr>
              <a:spLocks noChangeArrowheads="1"/>
            </p:cNvSpPr>
            <p:nvPr/>
          </p:nvSpPr>
          <p:spPr bwMode="auto">
            <a:xfrm>
              <a:off x="3803" y="1812"/>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1" name="Text Box 24"/>
            <p:cNvSpPr txBox="1">
              <a:spLocks noChangeArrowheads="1"/>
            </p:cNvSpPr>
            <p:nvPr/>
          </p:nvSpPr>
          <p:spPr bwMode="auto">
            <a:xfrm>
              <a:off x="2051" y="1742"/>
              <a:ext cx="589" cy="233"/>
            </a:xfrm>
            <a:prstGeom prst="rect">
              <a:avLst/>
            </a:prstGeom>
            <a:noFill/>
            <a:ln w="9525">
              <a:noFill/>
              <a:miter lim="800000"/>
              <a:headEnd/>
              <a:tailEnd/>
            </a:ln>
          </p:spPr>
          <p:txBody>
            <a:bodyPr lIns="0" tIns="0" rIns="0" bIns="0">
              <a:spAutoFit/>
            </a:bodyPr>
            <a:lstStyle/>
            <a:p>
              <a:pPr algn="r">
                <a:spcBef>
                  <a:spcPct val="50000"/>
                </a:spcBef>
              </a:pPr>
              <a:r>
                <a:rPr lang="en-US" sz="2400" dirty="0">
                  <a:latin typeface="Arial"/>
                  <a:cs typeface="Arial"/>
                </a:rPr>
                <a:t>$6.00</a:t>
              </a:r>
            </a:p>
          </p:txBody>
        </p:sp>
        <p:sp>
          <p:nvSpPr>
            <p:cNvPr id="22" name="Text Box 25"/>
            <p:cNvSpPr txBox="1">
              <a:spLocks noChangeArrowheads="1"/>
            </p:cNvSpPr>
            <p:nvPr/>
          </p:nvSpPr>
          <p:spPr bwMode="auto">
            <a:xfrm>
              <a:off x="3575" y="3124"/>
              <a:ext cx="552" cy="233"/>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500</a:t>
              </a:r>
            </a:p>
          </p:txBody>
        </p:sp>
      </p:grpSp>
      <p:grpSp>
        <p:nvGrpSpPr>
          <p:cNvPr id="25" name="Group 30"/>
          <p:cNvGrpSpPr>
            <a:grpSpLocks/>
          </p:cNvGrpSpPr>
          <p:nvPr/>
        </p:nvGrpSpPr>
        <p:grpSpPr bwMode="auto">
          <a:xfrm>
            <a:off x="3263900" y="3349626"/>
            <a:ext cx="5407025" cy="830263"/>
            <a:chOff x="2056" y="1039"/>
            <a:chExt cx="3406" cy="523"/>
          </a:xfrm>
        </p:grpSpPr>
        <p:sp>
          <p:nvSpPr>
            <p:cNvPr id="26" name="Line 31"/>
            <p:cNvSpPr>
              <a:spLocks noChangeShapeType="1"/>
            </p:cNvSpPr>
            <p:nvPr/>
          </p:nvSpPr>
          <p:spPr bwMode="auto">
            <a:xfrm>
              <a:off x="2700" y="1304"/>
              <a:ext cx="1888" cy="0"/>
            </a:xfrm>
            <a:prstGeom prst="line">
              <a:avLst/>
            </a:prstGeom>
            <a:noFill/>
            <a:ln w="28575">
              <a:solidFill>
                <a:srgbClr val="FF0000"/>
              </a:solidFill>
              <a:round/>
              <a:headEnd/>
              <a:tailEnd/>
            </a:ln>
          </p:spPr>
          <p:txBody>
            <a:bodyPr/>
            <a:lstStyle/>
            <a:p>
              <a:endParaRPr lang="en-US">
                <a:latin typeface="Arial"/>
                <a:cs typeface="Arial"/>
              </a:endParaRPr>
            </a:p>
          </p:txBody>
        </p:sp>
        <p:sp>
          <p:nvSpPr>
            <p:cNvPr id="27" name="Text Box 32"/>
            <p:cNvSpPr txBox="1">
              <a:spLocks noChangeArrowheads="1"/>
            </p:cNvSpPr>
            <p:nvPr/>
          </p:nvSpPr>
          <p:spPr bwMode="auto">
            <a:xfrm>
              <a:off x="4757" y="1039"/>
              <a:ext cx="705" cy="523"/>
            </a:xfrm>
            <a:prstGeom prst="rect">
              <a:avLst/>
            </a:prstGeom>
            <a:noFill/>
            <a:ln w="9525">
              <a:noFill/>
              <a:miter lim="800000"/>
              <a:headEnd/>
              <a:tailEnd/>
            </a:ln>
          </p:spPr>
          <p:txBody>
            <a:bodyPr>
              <a:spAutoFit/>
            </a:bodyPr>
            <a:lstStyle/>
            <a:p>
              <a:pPr>
                <a:spcBef>
                  <a:spcPct val="50000"/>
                </a:spcBef>
              </a:pPr>
              <a:r>
                <a:rPr lang="en-US" sz="2400">
                  <a:latin typeface="Arial"/>
                  <a:cs typeface="Arial"/>
                </a:rPr>
                <a:t>Price </a:t>
              </a:r>
              <a:br>
                <a:rPr lang="en-US" sz="2400">
                  <a:latin typeface="Arial"/>
                  <a:cs typeface="Arial"/>
                </a:rPr>
              </a:br>
              <a:r>
                <a:rPr lang="en-US" sz="2400">
                  <a:latin typeface="Arial"/>
                  <a:cs typeface="Arial"/>
                </a:rPr>
                <a:t>floor</a:t>
              </a:r>
            </a:p>
          </p:txBody>
        </p:sp>
        <p:sp>
          <p:nvSpPr>
            <p:cNvPr id="28" name="AutoShape 33"/>
            <p:cNvSpPr>
              <a:spLocks/>
            </p:cNvSpPr>
            <p:nvPr/>
          </p:nvSpPr>
          <p:spPr bwMode="auto">
            <a:xfrm>
              <a:off x="4645" y="1076"/>
              <a:ext cx="156" cy="453"/>
            </a:xfrm>
            <a:prstGeom prst="leftBrace">
              <a:avLst>
                <a:gd name="adj1" fmla="val 38597"/>
                <a:gd name="adj2" fmla="val 50000"/>
              </a:avLst>
            </a:prstGeom>
            <a:noFill/>
            <a:ln w="19050">
              <a:solidFill>
                <a:schemeClr val="tx1"/>
              </a:solidFill>
              <a:round/>
              <a:headEnd/>
              <a:tailEnd/>
            </a:ln>
          </p:spPr>
          <p:txBody>
            <a:bodyPr wrap="none" anchor="ctr"/>
            <a:lstStyle/>
            <a:p>
              <a:endParaRPr lang="en-US">
                <a:latin typeface="Arial"/>
                <a:cs typeface="Arial"/>
              </a:endParaRPr>
            </a:p>
          </p:txBody>
        </p:sp>
        <p:sp>
          <p:nvSpPr>
            <p:cNvPr id="29" name="Text Box 34"/>
            <p:cNvSpPr txBox="1">
              <a:spLocks noChangeArrowheads="1"/>
            </p:cNvSpPr>
            <p:nvPr/>
          </p:nvSpPr>
          <p:spPr bwMode="auto">
            <a:xfrm>
              <a:off x="2056" y="1187"/>
              <a:ext cx="589" cy="233"/>
            </a:xfrm>
            <a:prstGeom prst="rect">
              <a:avLst/>
            </a:prstGeom>
            <a:noFill/>
            <a:ln w="9525">
              <a:noFill/>
              <a:miter lim="800000"/>
              <a:headEnd/>
              <a:tailEnd/>
            </a:ln>
          </p:spPr>
          <p:txBody>
            <a:bodyPr lIns="0" tIns="0" rIns="0" bIns="0">
              <a:spAutoFit/>
            </a:bodyPr>
            <a:lstStyle/>
            <a:p>
              <a:pPr algn="r">
                <a:spcBef>
                  <a:spcPct val="50000"/>
                </a:spcBef>
              </a:pPr>
              <a:r>
                <a:rPr lang="en-US" sz="2400" dirty="0">
                  <a:latin typeface="Arial"/>
                  <a:cs typeface="Arial"/>
                </a:rPr>
                <a:t>$5.00</a:t>
              </a:r>
            </a:p>
          </p:txBody>
        </p:sp>
      </p:grpSp>
    </p:spTree>
    <p:extLst>
      <p:ext uri="{BB962C8B-B14F-4D97-AF65-F5344CB8AC3E}">
        <p14:creationId xmlns:p14="http://schemas.microsoft.com/office/powerpoint/2010/main" val="2845172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How Price Floors Affect Market Outcomes</a:t>
            </a:r>
          </a:p>
        </p:txBody>
      </p:sp>
      <p:sp>
        <p:nvSpPr>
          <p:cNvPr id="3" name="Text Placeholder 2"/>
          <p:cNvSpPr>
            <a:spLocks noGrp="1"/>
          </p:cNvSpPr>
          <p:nvPr>
            <p:ph type="body" sz="quarter" idx="12"/>
          </p:nvPr>
        </p:nvSpPr>
        <p:spPr>
          <a:xfrm>
            <a:off x="187472" y="946150"/>
            <a:ext cx="3774927" cy="5474776"/>
          </a:xfrm>
        </p:spPr>
        <p:txBody>
          <a:bodyPr/>
          <a:lstStyle/>
          <a:p>
            <a:r>
              <a:rPr lang="en-US" sz="2400" dirty="0"/>
              <a:t>The equilibrium wage ($6) is below the floor and therefore illegal.</a:t>
            </a:r>
          </a:p>
          <a:p>
            <a:r>
              <a:rPr lang="en-US" sz="2400" dirty="0"/>
              <a:t>The price floor is </a:t>
            </a:r>
            <a:r>
              <a:rPr lang="en-US" sz="2400" b="1" dirty="0">
                <a:solidFill>
                  <a:srgbClr val="FF0000"/>
                </a:solidFill>
              </a:rPr>
              <a:t>binding</a:t>
            </a:r>
            <a:r>
              <a:rPr lang="en-US" sz="2400" dirty="0"/>
              <a:t>, causes a surplus (i.e., unemployment). </a:t>
            </a:r>
          </a:p>
          <a:p>
            <a:endParaRPr lang="en-US" sz="2400" dirty="0"/>
          </a:p>
          <a:p>
            <a:r>
              <a:rPr lang="en-US" sz="2400" dirty="0"/>
              <a:t>Minimum wage laws do not affect highly skilled workers.  They do affect teen workers. A 10% increase in the minimum wage raises teen unemployment by 1–3%. </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11</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3"/>
          <p:cNvGrpSpPr>
            <a:grpSpLocks/>
          </p:cNvGrpSpPr>
          <p:nvPr/>
        </p:nvGrpSpPr>
        <p:grpSpPr bwMode="auto">
          <a:xfrm>
            <a:off x="4533900" y="1250949"/>
            <a:ext cx="4456113" cy="3871913"/>
            <a:chOff x="2558" y="778"/>
            <a:chExt cx="2807" cy="2439"/>
          </a:xfrm>
        </p:grpSpPr>
        <p:grpSp>
          <p:nvGrpSpPr>
            <p:cNvPr id="7" name="Group 4"/>
            <p:cNvGrpSpPr>
              <a:grpSpLocks/>
            </p:cNvGrpSpPr>
            <p:nvPr/>
          </p:nvGrpSpPr>
          <p:grpSpPr bwMode="auto">
            <a:xfrm>
              <a:off x="2697" y="1030"/>
              <a:ext cx="2409" cy="2049"/>
              <a:chOff x="1098" y="1361"/>
              <a:chExt cx="2116" cy="2027"/>
            </a:xfrm>
          </p:grpSpPr>
          <p:sp>
            <p:nvSpPr>
              <p:cNvPr id="10" name="Line 5"/>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11" name="Line 6"/>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8" name="Text Box 7"/>
            <p:cNvSpPr txBox="1">
              <a:spLocks noChangeArrowheads="1"/>
            </p:cNvSpPr>
            <p:nvPr/>
          </p:nvSpPr>
          <p:spPr bwMode="auto">
            <a:xfrm>
              <a:off x="2558" y="778"/>
              <a:ext cx="26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W</a:t>
              </a:r>
            </a:p>
          </p:txBody>
        </p:sp>
        <p:sp>
          <p:nvSpPr>
            <p:cNvPr id="9" name="Text Box 8"/>
            <p:cNvSpPr txBox="1">
              <a:spLocks noChangeArrowheads="1"/>
            </p:cNvSpPr>
            <p:nvPr/>
          </p:nvSpPr>
          <p:spPr bwMode="auto">
            <a:xfrm>
              <a:off x="5075" y="2929"/>
              <a:ext cx="29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L</a:t>
              </a:r>
            </a:p>
          </p:txBody>
        </p:sp>
      </p:grpSp>
      <p:grpSp>
        <p:nvGrpSpPr>
          <p:cNvPr id="12" name="Group 9"/>
          <p:cNvGrpSpPr>
            <a:grpSpLocks/>
          </p:cNvGrpSpPr>
          <p:nvPr/>
        </p:nvGrpSpPr>
        <p:grpSpPr bwMode="auto">
          <a:xfrm>
            <a:off x="5616575" y="1704974"/>
            <a:ext cx="2617788" cy="3203575"/>
            <a:chOff x="3240" y="1064"/>
            <a:chExt cx="1649" cy="2018"/>
          </a:xfrm>
        </p:grpSpPr>
        <p:sp>
          <p:nvSpPr>
            <p:cNvPr id="13" name="Line 10"/>
            <p:cNvSpPr>
              <a:spLocks noChangeShapeType="1"/>
            </p:cNvSpPr>
            <p:nvPr/>
          </p:nvSpPr>
          <p:spPr bwMode="auto">
            <a:xfrm>
              <a:off x="3240" y="1064"/>
              <a:ext cx="1417" cy="1846"/>
            </a:xfrm>
            <a:prstGeom prst="line">
              <a:avLst/>
            </a:prstGeom>
            <a:noFill/>
            <a:ln w="38100">
              <a:solidFill>
                <a:srgbClr val="003399"/>
              </a:solidFill>
              <a:round/>
              <a:headEnd/>
              <a:tailEnd/>
            </a:ln>
          </p:spPr>
          <p:txBody>
            <a:bodyPr/>
            <a:lstStyle/>
            <a:p>
              <a:endParaRPr lang="en-US">
                <a:latin typeface="Arial"/>
                <a:cs typeface="Arial"/>
              </a:endParaRPr>
            </a:p>
          </p:txBody>
        </p:sp>
        <p:sp>
          <p:nvSpPr>
            <p:cNvPr id="14" name="Text Box 11"/>
            <p:cNvSpPr txBox="1">
              <a:spLocks noChangeArrowheads="1"/>
            </p:cNvSpPr>
            <p:nvPr/>
          </p:nvSpPr>
          <p:spPr bwMode="auto">
            <a:xfrm>
              <a:off x="4569" y="2794"/>
              <a:ext cx="32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p>
          </p:txBody>
        </p:sp>
      </p:grpSp>
      <p:grpSp>
        <p:nvGrpSpPr>
          <p:cNvPr id="15" name="Group 12"/>
          <p:cNvGrpSpPr>
            <a:grpSpLocks/>
          </p:cNvGrpSpPr>
          <p:nvPr/>
        </p:nvGrpSpPr>
        <p:grpSpPr bwMode="auto">
          <a:xfrm>
            <a:off x="5756275" y="1376362"/>
            <a:ext cx="1703388" cy="3362325"/>
            <a:chOff x="3328" y="857"/>
            <a:chExt cx="1073" cy="2118"/>
          </a:xfrm>
        </p:grpSpPr>
        <p:sp>
          <p:nvSpPr>
            <p:cNvPr id="16" name="Line 13"/>
            <p:cNvSpPr>
              <a:spLocks noChangeShapeType="1"/>
            </p:cNvSpPr>
            <p:nvPr/>
          </p:nvSpPr>
          <p:spPr bwMode="auto">
            <a:xfrm flipV="1">
              <a:off x="3328" y="1089"/>
              <a:ext cx="872" cy="1886"/>
            </a:xfrm>
            <a:prstGeom prst="line">
              <a:avLst/>
            </a:prstGeom>
            <a:noFill/>
            <a:ln w="38100">
              <a:solidFill>
                <a:srgbClr val="003399"/>
              </a:solidFill>
              <a:round/>
              <a:headEnd/>
              <a:tailEnd/>
            </a:ln>
          </p:spPr>
          <p:txBody>
            <a:bodyPr/>
            <a:lstStyle/>
            <a:p>
              <a:endParaRPr lang="en-US">
                <a:latin typeface="Arial"/>
                <a:cs typeface="Arial"/>
              </a:endParaRPr>
            </a:p>
          </p:txBody>
        </p:sp>
        <p:sp>
          <p:nvSpPr>
            <p:cNvPr id="17" name="Text Box 14"/>
            <p:cNvSpPr txBox="1">
              <a:spLocks noChangeArrowheads="1"/>
            </p:cNvSpPr>
            <p:nvPr/>
          </p:nvSpPr>
          <p:spPr bwMode="auto">
            <a:xfrm>
              <a:off x="4081" y="857"/>
              <a:ext cx="32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p>
          </p:txBody>
        </p:sp>
      </p:grpSp>
      <p:grpSp>
        <p:nvGrpSpPr>
          <p:cNvPr id="18" name="Group 38"/>
          <p:cNvGrpSpPr>
            <a:grpSpLocks/>
          </p:cNvGrpSpPr>
          <p:nvPr/>
        </p:nvGrpSpPr>
        <p:grpSpPr bwMode="auto">
          <a:xfrm>
            <a:off x="3729038" y="2781303"/>
            <a:ext cx="2921000" cy="369888"/>
            <a:chOff x="2051" y="1742"/>
            <a:chExt cx="1840" cy="233"/>
          </a:xfrm>
        </p:grpSpPr>
        <p:sp>
          <p:nvSpPr>
            <p:cNvPr id="19" name="Line 17"/>
            <p:cNvSpPr>
              <a:spLocks noChangeShapeType="1"/>
            </p:cNvSpPr>
            <p:nvPr/>
          </p:nvSpPr>
          <p:spPr bwMode="auto">
            <a:xfrm>
              <a:off x="2702" y="1860"/>
              <a:ext cx="1146"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0" name="Oval 19"/>
            <p:cNvSpPr>
              <a:spLocks noChangeArrowheads="1"/>
            </p:cNvSpPr>
            <p:nvPr/>
          </p:nvSpPr>
          <p:spPr bwMode="auto">
            <a:xfrm>
              <a:off x="3803" y="1812"/>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1" name="Text Box 20"/>
            <p:cNvSpPr txBox="1">
              <a:spLocks noChangeArrowheads="1"/>
            </p:cNvSpPr>
            <p:nvPr/>
          </p:nvSpPr>
          <p:spPr bwMode="auto">
            <a:xfrm>
              <a:off x="2051" y="1742"/>
              <a:ext cx="589" cy="233"/>
            </a:xfrm>
            <a:prstGeom prst="rect">
              <a:avLst/>
            </a:prstGeom>
            <a:noFill/>
            <a:ln w="9525">
              <a:noFill/>
              <a:miter lim="800000"/>
              <a:headEnd/>
              <a:tailEnd/>
            </a:ln>
          </p:spPr>
          <p:txBody>
            <a:bodyPr lIns="0" tIns="0" rIns="0" bIns="0">
              <a:spAutoFit/>
            </a:bodyPr>
            <a:lstStyle/>
            <a:p>
              <a:pPr algn="r">
                <a:spcBef>
                  <a:spcPct val="50000"/>
                </a:spcBef>
              </a:pPr>
              <a:r>
                <a:rPr lang="en-US" sz="2400" dirty="0">
                  <a:latin typeface="Arial"/>
                  <a:cs typeface="Arial"/>
                </a:rPr>
                <a:t>$6.00</a:t>
              </a:r>
            </a:p>
          </p:txBody>
        </p:sp>
      </p:grpSp>
      <p:grpSp>
        <p:nvGrpSpPr>
          <p:cNvPr id="22" name="Group 22"/>
          <p:cNvGrpSpPr>
            <a:grpSpLocks/>
          </p:cNvGrpSpPr>
          <p:nvPr/>
        </p:nvGrpSpPr>
        <p:grpSpPr bwMode="auto">
          <a:xfrm>
            <a:off x="3736975" y="1643063"/>
            <a:ext cx="5407025" cy="830263"/>
            <a:chOff x="2056" y="1039"/>
            <a:chExt cx="3406" cy="523"/>
          </a:xfrm>
        </p:grpSpPr>
        <p:sp>
          <p:nvSpPr>
            <p:cNvPr id="23" name="Line 23"/>
            <p:cNvSpPr>
              <a:spLocks noChangeShapeType="1"/>
            </p:cNvSpPr>
            <p:nvPr/>
          </p:nvSpPr>
          <p:spPr bwMode="auto">
            <a:xfrm>
              <a:off x="2700" y="1304"/>
              <a:ext cx="1888" cy="0"/>
            </a:xfrm>
            <a:prstGeom prst="line">
              <a:avLst/>
            </a:prstGeom>
            <a:noFill/>
            <a:ln w="28575">
              <a:solidFill>
                <a:srgbClr val="FF0000"/>
              </a:solidFill>
              <a:round/>
              <a:headEnd/>
              <a:tailEnd/>
            </a:ln>
          </p:spPr>
          <p:txBody>
            <a:bodyPr/>
            <a:lstStyle/>
            <a:p>
              <a:endParaRPr lang="en-US">
                <a:latin typeface="Arial"/>
                <a:cs typeface="Arial"/>
              </a:endParaRPr>
            </a:p>
          </p:txBody>
        </p:sp>
        <p:sp>
          <p:nvSpPr>
            <p:cNvPr id="24" name="Text Box 24"/>
            <p:cNvSpPr txBox="1">
              <a:spLocks noChangeArrowheads="1"/>
            </p:cNvSpPr>
            <p:nvPr/>
          </p:nvSpPr>
          <p:spPr bwMode="auto">
            <a:xfrm>
              <a:off x="4757" y="1039"/>
              <a:ext cx="705" cy="523"/>
            </a:xfrm>
            <a:prstGeom prst="rect">
              <a:avLst/>
            </a:prstGeom>
            <a:noFill/>
            <a:ln w="9525">
              <a:noFill/>
              <a:miter lim="800000"/>
              <a:headEnd/>
              <a:tailEnd/>
            </a:ln>
          </p:spPr>
          <p:txBody>
            <a:bodyPr>
              <a:spAutoFit/>
            </a:bodyPr>
            <a:lstStyle/>
            <a:p>
              <a:pPr>
                <a:spcBef>
                  <a:spcPct val="50000"/>
                </a:spcBef>
              </a:pPr>
              <a:r>
                <a:rPr lang="en-US" sz="2400">
                  <a:latin typeface="Arial"/>
                  <a:cs typeface="Arial"/>
                </a:rPr>
                <a:t>Price </a:t>
              </a:r>
              <a:br>
                <a:rPr lang="en-US" sz="2400">
                  <a:latin typeface="Arial"/>
                  <a:cs typeface="Arial"/>
                </a:rPr>
              </a:br>
              <a:r>
                <a:rPr lang="en-US" sz="2400">
                  <a:latin typeface="Arial"/>
                  <a:cs typeface="Arial"/>
                </a:rPr>
                <a:t>floor</a:t>
              </a:r>
            </a:p>
          </p:txBody>
        </p:sp>
        <p:sp>
          <p:nvSpPr>
            <p:cNvPr id="25" name="AutoShape 25"/>
            <p:cNvSpPr>
              <a:spLocks/>
            </p:cNvSpPr>
            <p:nvPr/>
          </p:nvSpPr>
          <p:spPr bwMode="auto">
            <a:xfrm>
              <a:off x="4645" y="1076"/>
              <a:ext cx="156" cy="453"/>
            </a:xfrm>
            <a:prstGeom prst="leftBrace">
              <a:avLst>
                <a:gd name="adj1" fmla="val 38597"/>
                <a:gd name="adj2" fmla="val 50000"/>
              </a:avLst>
            </a:prstGeom>
            <a:noFill/>
            <a:ln w="19050">
              <a:solidFill>
                <a:schemeClr val="tx1"/>
              </a:solidFill>
              <a:round/>
              <a:headEnd/>
              <a:tailEnd/>
            </a:ln>
          </p:spPr>
          <p:txBody>
            <a:bodyPr wrap="none" anchor="ctr"/>
            <a:lstStyle/>
            <a:p>
              <a:endParaRPr lang="en-US">
                <a:latin typeface="Arial"/>
                <a:cs typeface="Arial"/>
              </a:endParaRPr>
            </a:p>
          </p:txBody>
        </p:sp>
        <p:sp>
          <p:nvSpPr>
            <p:cNvPr id="26" name="Text Box 26"/>
            <p:cNvSpPr txBox="1">
              <a:spLocks noChangeArrowheads="1"/>
            </p:cNvSpPr>
            <p:nvPr/>
          </p:nvSpPr>
          <p:spPr bwMode="auto">
            <a:xfrm>
              <a:off x="2056" y="1187"/>
              <a:ext cx="589" cy="233"/>
            </a:xfrm>
            <a:prstGeom prst="rect">
              <a:avLst/>
            </a:prstGeom>
            <a:noFill/>
            <a:ln w="9525">
              <a:noFill/>
              <a:miter lim="800000"/>
              <a:headEnd/>
              <a:tailEnd/>
            </a:ln>
          </p:spPr>
          <p:txBody>
            <a:bodyPr lIns="0" tIns="0" rIns="0" bIns="0">
              <a:spAutoFit/>
            </a:bodyPr>
            <a:lstStyle/>
            <a:p>
              <a:pPr algn="r">
                <a:spcBef>
                  <a:spcPct val="50000"/>
                </a:spcBef>
              </a:pPr>
              <a:r>
                <a:rPr lang="en-US" sz="2400" dirty="0">
                  <a:latin typeface="Arial"/>
                  <a:cs typeface="Arial"/>
                </a:rPr>
                <a:t>$7.25</a:t>
              </a:r>
            </a:p>
          </p:txBody>
        </p:sp>
      </p:grpSp>
      <p:grpSp>
        <p:nvGrpSpPr>
          <p:cNvPr id="27" name="Group 36"/>
          <p:cNvGrpSpPr>
            <a:grpSpLocks/>
          </p:cNvGrpSpPr>
          <p:nvPr/>
        </p:nvGrpSpPr>
        <p:grpSpPr bwMode="auto">
          <a:xfrm>
            <a:off x="5540375" y="1989137"/>
            <a:ext cx="698500" cy="3344863"/>
            <a:chOff x="3192" y="1243"/>
            <a:chExt cx="440" cy="2107"/>
          </a:xfrm>
        </p:grpSpPr>
        <p:sp>
          <p:nvSpPr>
            <p:cNvPr id="28" name="Line 18"/>
            <p:cNvSpPr>
              <a:spLocks noChangeShapeType="1"/>
            </p:cNvSpPr>
            <p:nvPr/>
          </p:nvSpPr>
          <p:spPr bwMode="auto">
            <a:xfrm>
              <a:off x="3417" y="1288"/>
              <a:ext cx="0" cy="1789"/>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9" name="Text Box 32"/>
            <p:cNvSpPr txBox="1">
              <a:spLocks noChangeArrowheads="1"/>
            </p:cNvSpPr>
            <p:nvPr/>
          </p:nvSpPr>
          <p:spPr bwMode="auto">
            <a:xfrm>
              <a:off x="3192" y="3117"/>
              <a:ext cx="440" cy="233"/>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400</a:t>
              </a:r>
            </a:p>
          </p:txBody>
        </p:sp>
        <p:sp>
          <p:nvSpPr>
            <p:cNvPr id="30" name="Oval 33"/>
            <p:cNvSpPr>
              <a:spLocks noChangeArrowheads="1"/>
            </p:cNvSpPr>
            <p:nvPr/>
          </p:nvSpPr>
          <p:spPr bwMode="auto">
            <a:xfrm>
              <a:off x="3370" y="124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nvGrpSpPr>
          <p:cNvPr id="31" name="Group 37"/>
          <p:cNvGrpSpPr>
            <a:grpSpLocks/>
          </p:cNvGrpSpPr>
          <p:nvPr/>
        </p:nvGrpSpPr>
        <p:grpSpPr bwMode="auto">
          <a:xfrm>
            <a:off x="6645275" y="1992312"/>
            <a:ext cx="698500" cy="3341688"/>
            <a:chOff x="3888" y="1245"/>
            <a:chExt cx="440" cy="2105"/>
          </a:xfrm>
        </p:grpSpPr>
        <p:sp>
          <p:nvSpPr>
            <p:cNvPr id="32" name="Text Box 21"/>
            <p:cNvSpPr txBox="1">
              <a:spLocks noChangeArrowheads="1"/>
            </p:cNvSpPr>
            <p:nvPr/>
          </p:nvSpPr>
          <p:spPr bwMode="auto">
            <a:xfrm>
              <a:off x="3888" y="3117"/>
              <a:ext cx="440" cy="233"/>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550</a:t>
              </a:r>
            </a:p>
          </p:txBody>
        </p:sp>
        <p:sp>
          <p:nvSpPr>
            <p:cNvPr id="33" name="Oval 34"/>
            <p:cNvSpPr>
              <a:spLocks noChangeArrowheads="1"/>
            </p:cNvSpPr>
            <p:nvPr/>
          </p:nvSpPr>
          <p:spPr bwMode="auto">
            <a:xfrm>
              <a:off x="4060" y="1245"/>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4" name="Line 35"/>
            <p:cNvSpPr>
              <a:spLocks noChangeShapeType="1"/>
            </p:cNvSpPr>
            <p:nvPr/>
          </p:nvSpPr>
          <p:spPr bwMode="auto">
            <a:xfrm>
              <a:off x="4105" y="1286"/>
              <a:ext cx="0" cy="1789"/>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grpSp>
        <p:nvGrpSpPr>
          <p:cNvPr id="35" name="Group 41"/>
          <p:cNvGrpSpPr>
            <a:grpSpLocks/>
          </p:cNvGrpSpPr>
          <p:nvPr/>
        </p:nvGrpSpPr>
        <p:grpSpPr bwMode="auto">
          <a:xfrm>
            <a:off x="5768975" y="962024"/>
            <a:ext cx="1235075" cy="1068388"/>
            <a:chOff x="3336" y="596"/>
            <a:chExt cx="778" cy="673"/>
          </a:xfrm>
        </p:grpSpPr>
        <p:sp>
          <p:nvSpPr>
            <p:cNvPr id="36" name="AutoShape 39"/>
            <p:cNvSpPr>
              <a:spLocks/>
            </p:cNvSpPr>
            <p:nvPr/>
          </p:nvSpPr>
          <p:spPr bwMode="auto">
            <a:xfrm rot="5400000">
              <a:off x="3661" y="826"/>
              <a:ext cx="196" cy="689"/>
            </a:xfrm>
            <a:prstGeom prst="leftBrace">
              <a:avLst>
                <a:gd name="adj1" fmla="val 61648"/>
                <a:gd name="adj2" fmla="val 50000"/>
              </a:avLst>
            </a:prstGeom>
            <a:noFill/>
            <a:ln w="19050">
              <a:solidFill>
                <a:srgbClr val="0000FF"/>
              </a:solidFill>
              <a:round/>
              <a:headEnd/>
              <a:tailEnd/>
            </a:ln>
          </p:spPr>
          <p:txBody>
            <a:bodyPr wrap="none" anchor="ctr"/>
            <a:lstStyle/>
            <a:p>
              <a:endParaRPr lang="en-US">
                <a:latin typeface="Arial"/>
                <a:cs typeface="Arial"/>
              </a:endParaRPr>
            </a:p>
          </p:txBody>
        </p:sp>
        <p:sp>
          <p:nvSpPr>
            <p:cNvPr id="37" name="Text Box 40"/>
            <p:cNvSpPr txBox="1">
              <a:spLocks noChangeArrowheads="1"/>
            </p:cNvSpPr>
            <p:nvPr/>
          </p:nvSpPr>
          <p:spPr bwMode="auto">
            <a:xfrm>
              <a:off x="3336" y="596"/>
              <a:ext cx="778" cy="465"/>
            </a:xfrm>
            <a:prstGeom prst="rect">
              <a:avLst/>
            </a:prstGeom>
            <a:solidFill>
              <a:srgbClr val="FFCCFF"/>
            </a:solidFill>
            <a:ln w="9525">
              <a:noFill/>
              <a:miter lim="800000"/>
              <a:headEnd/>
              <a:tailEnd/>
            </a:ln>
          </p:spPr>
          <p:txBody>
            <a:bodyPr lIns="0" tIns="0" rIns="0" bIns="0">
              <a:spAutoFit/>
            </a:bodyPr>
            <a:lstStyle/>
            <a:p>
              <a:pPr algn="ctr">
                <a:spcBef>
                  <a:spcPct val="50000"/>
                </a:spcBef>
              </a:pPr>
              <a:r>
                <a:rPr lang="en-US" sz="2400" i="1" dirty="0">
                  <a:solidFill>
                    <a:srgbClr val="0000FF"/>
                  </a:solidFill>
                  <a:latin typeface="Arial"/>
                  <a:cs typeface="Arial"/>
                </a:rPr>
                <a:t>labor surplus</a:t>
              </a:r>
            </a:p>
          </p:txBody>
        </p:sp>
      </p:grpSp>
    </p:spTree>
    <p:extLst>
      <p:ext uri="{BB962C8B-B14F-4D97-AF65-F5344CB8AC3E}">
        <p14:creationId xmlns:p14="http://schemas.microsoft.com/office/powerpoint/2010/main" val="31625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up)">
                                      <p:cBhvr>
                                        <p:cTn id="16" dur="500"/>
                                        <p:tgtEl>
                                          <p:spTgt spid="27"/>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up)">
                                      <p:cBhvr>
                                        <p:cTn id="20" dur="500"/>
                                        <p:tgtEl>
                                          <p:spTgt spid="3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left)">
                                      <p:cBhvr>
                                        <p:cTn id="25" dur="500"/>
                                        <p:tgtEl>
                                          <p:spTgt spid="3">
                                            <p:txEl>
                                              <p:pRg st="1" end="1"/>
                                            </p:txEl>
                                          </p:spTgt>
                                        </p:tgtEl>
                                      </p:cBhvr>
                                    </p:animEffect>
                                  </p:childTnLst>
                                </p:cTn>
                              </p:par>
                            </p:childTnLst>
                          </p:cTn>
                        </p:par>
                        <p:par>
                          <p:cTn id="26" fill="hold">
                            <p:stCondLst>
                              <p:cond delay="500"/>
                            </p:stCondLst>
                            <p:childTnLst>
                              <p:par>
                                <p:cTn id="27" presetID="18" presetClass="entr" presetSubtype="3"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strips(upRight)">
                                      <p:cBhvr>
                                        <p:cTn id="29" dur="500"/>
                                        <p:tgtEl>
                                          <p:spTgt spid="3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wipe(left)">
                                      <p:cBhvr>
                                        <p:cTn id="3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6"/>
          <p:cNvGrpSpPr>
            <a:grpSpLocks/>
          </p:cNvGrpSpPr>
          <p:nvPr/>
        </p:nvGrpSpPr>
        <p:grpSpPr bwMode="auto">
          <a:xfrm>
            <a:off x="3522662" y="666750"/>
            <a:ext cx="5545138" cy="5810250"/>
            <a:chOff x="2185" y="225"/>
            <a:chExt cx="3493" cy="3660"/>
          </a:xfrm>
        </p:grpSpPr>
        <p:graphicFrame>
          <p:nvGraphicFramePr>
            <p:cNvPr id="7" name="Object 7"/>
            <p:cNvGraphicFramePr>
              <a:graphicFrameLocks noChangeAspect="1"/>
            </p:cNvGraphicFramePr>
            <p:nvPr/>
          </p:nvGraphicFramePr>
          <p:xfrm>
            <a:off x="2185" y="429"/>
            <a:ext cx="3493" cy="3456"/>
          </p:xfrm>
          <a:graphic>
            <a:graphicData uri="http://schemas.openxmlformats.org/presentationml/2006/ole">
              <mc:AlternateContent xmlns:mc="http://schemas.openxmlformats.org/markup-compatibility/2006">
                <mc:Choice xmlns:v="urn:schemas-microsoft-com:vml" Requires="v">
                  <p:oleObj name="Worksheet" r:id="rId3" imgW="3943410" imgH="3495854" progId="Excel.Sheet.8">
                    <p:embed/>
                  </p:oleObj>
                </mc:Choice>
                <mc:Fallback>
                  <p:oleObj name="Worksheet" r:id="rId3" imgW="3943410" imgH="3495854" progId="Excel.Sheet.8">
                    <p:embed/>
                    <p:pic>
                      <p:nvPicPr>
                        <p:cNvPr id="7"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5" y="429"/>
                          <a:ext cx="3493" cy="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8" name="Group 25"/>
            <p:cNvGrpSpPr>
              <a:grpSpLocks/>
            </p:cNvGrpSpPr>
            <p:nvPr/>
          </p:nvGrpSpPr>
          <p:grpSpPr bwMode="auto">
            <a:xfrm>
              <a:off x="2285" y="225"/>
              <a:ext cx="3341" cy="3550"/>
              <a:chOff x="2285" y="225"/>
              <a:chExt cx="3341" cy="3550"/>
            </a:xfrm>
          </p:grpSpPr>
          <p:sp useBgFill="1">
            <p:nvSpPr>
              <p:cNvPr id="9" name="Text Box 8" descr="Wide upward diagonal"/>
              <p:cNvSpPr txBox="1">
                <a:spLocks noChangeArrowheads="1"/>
              </p:cNvSpPr>
              <p:nvPr/>
            </p:nvSpPr>
            <p:spPr bwMode="auto">
              <a:xfrm>
                <a:off x="5289" y="3472"/>
                <a:ext cx="337" cy="279"/>
              </a:xfrm>
              <a:prstGeom prst="rect">
                <a:avLst/>
              </a:prstGeom>
              <a:ln w="9525">
                <a:noFill/>
                <a:miter lim="800000"/>
                <a:headEnd/>
                <a:tailEnd/>
              </a:ln>
            </p:spPr>
            <p:txBody>
              <a:bodyPr tIns="0">
                <a:spAutoFit/>
              </a:bodyPr>
              <a:lstStyle/>
              <a:p>
                <a:pPr algn="ctr">
                  <a:spcBef>
                    <a:spcPct val="50000"/>
                  </a:spcBef>
                </a:pPr>
                <a:r>
                  <a:rPr lang="en-US" sz="2600" b="1" i="1" dirty="0">
                    <a:latin typeface="Arial"/>
                    <a:cs typeface="Arial"/>
                  </a:rPr>
                  <a:t>Q</a:t>
                </a:r>
              </a:p>
            </p:txBody>
          </p:sp>
          <p:sp useBgFill="1">
            <p:nvSpPr>
              <p:cNvPr id="10" name="Text Box 9" descr="Wide upward diagonal"/>
              <p:cNvSpPr txBox="1">
                <a:spLocks noChangeArrowheads="1"/>
              </p:cNvSpPr>
              <p:nvPr/>
            </p:nvSpPr>
            <p:spPr bwMode="auto">
              <a:xfrm>
                <a:off x="2285" y="466"/>
                <a:ext cx="328" cy="279"/>
              </a:xfrm>
              <a:prstGeom prst="rect">
                <a:avLst/>
              </a:prstGeom>
              <a:ln w="9525">
                <a:noFill/>
                <a:miter lim="800000"/>
                <a:headEnd/>
                <a:tailEnd/>
              </a:ln>
            </p:spPr>
            <p:txBody>
              <a:bodyPr wrap="none" tIns="0"/>
              <a:lstStyle/>
              <a:p>
                <a:pPr algn="r">
                  <a:spcBef>
                    <a:spcPct val="50000"/>
                  </a:spcBef>
                </a:pPr>
                <a:r>
                  <a:rPr lang="en-US" sz="2600" b="1" i="1">
                    <a:latin typeface="Arial"/>
                    <a:cs typeface="Arial"/>
                  </a:rPr>
                  <a:t>P</a:t>
                </a:r>
              </a:p>
            </p:txBody>
          </p:sp>
          <p:sp>
            <p:nvSpPr>
              <p:cNvPr id="11" name="Text Box 10"/>
              <p:cNvSpPr txBox="1">
                <a:spLocks noChangeArrowheads="1"/>
              </p:cNvSpPr>
              <p:nvPr/>
            </p:nvSpPr>
            <p:spPr bwMode="auto">
              <a:xfrm>
                <a:off x="5250" y="657"/>
                <a:ext cx="225" cy="250"/>
              </a:xfrm>
              <a:prstGeom prst="rect">
                <a:avLst/>
              </a:prstGeom>
              <a:no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sp useBgFill="1">
            <p:nvSpPr>
              <p:cNvPr id="12" name="Rectangle 11" descr="Wide upward diagonal"/>
              <p:cNvSpPr>
                <a:spLocks noChangeArrowheads="1"/>
              </p:cNvSpPr>
              <p:nvPr/>
            </p:nvSpPr>
            <p:spPr bwMode="auto">
              <a:xfrm>
                <a:off x="2302" y="3271"/>
                <a:ext cx="307" cy="247"/>
              </a:xfrm>
              <a:prstGeom prst="rect">
                <a:avLst/>
              </a:prstGeom>
              <a:ln w="9525">
                <a:noFill/>
                <a:miter lim="800000"/>
                <a:headEnd/>
                <a:tailEnd/>
              </a:ln>
            </p:spPr>
            <p:txBody>
              <a:bodyPr wrap="none" anchor="ctr"/>
              <a:lstStyle/>
              <a:p>
                <a:endParaRPr lang="en-US">
                  <a:latin typeface="Arial"/>
                  <a:cs typeface="Arial"/>
                </a:endParaRPr>
              </a:p>
            </p:txBody>
          </p:sp>
          <p:sp useBgFill="1">
            <p:nvSpPr>
              <p:cNvPr id="13" name="Rectangle 12" descr="Wide upward diagonal"/>
              <p:cNvSpPr>
                <a:spLocks noChangeArrowheads="1"/>
              </p:cNvSpPr>
              <p:nvPr/>
            </p:nvSpPr>
            <p:spPr bwMode="auto">
              <a:xfrm>
                <a:off x="2518" y="3431"/>
                <a:ext cx="277" cy="344"/>
              </a:xfrm>
              <a:prstGeom prst="rect">
                <a:avLst/>
              </a:prstGeom>
              <a:ln w="9525">
                <a:noFill/>
                <a:miter lim="800000"/>
                <a:headEnd/>
                <a:tailEnd/>
              </a:ln>
            </p:spPr>
            <p:txBody>
              <a:bodyPr wrap="none" anchor="ctr"/>
              <a:lstStyle/>
              <a:p>
                <a:endParaRPr lang="en-US">
                  <a:latin typeface="Arial"/>
                  <a:cs typeface="Arial"/>
                </a:endParaRPr>
              </a:p>
            </p:txBody>
          </p:sp>
          <p:grpSp>
            <p:nvGrpSpPr>
              <p:cNvPr id="14" name="Group 13"/>
              <p:cNvGrpSpPr>
                <a:grpSpLocks/>
              </p:cNvGrpSpPr>
              <p:nvPr/>
            </p:nvGrpSpPr>
            <p:grpSpPr bwMode="auto">
              <a:xfrm>
                <a:off x="2738" y="3367"/>
                <a:ext cx="222" cy="123"/>
                <a:chOff x="2757" y="3291"/>
                <a:chExt cx="222" cy="123"/>
              </a:xfrm>
            </p:grpSpPr>
            <p:sp>
              <p:nvSpPr>
                <p:cNvPr id="22" name="Line 14"/>
                <p:cNvSpPr>
                  <a:spLocks noChangeShapeType="1"/>
                </p:cNvSpPr>
                <p:nvPr/>
              </p:nvSpPr>
              <p:spPr bwMode="auto">
                <a:xfrm flipH="1">
                  <a:off x="2763" y="3309"/>
                  <a:ext cx="171" cy="105"/>
                </a:xfrm>
                <a:prstGeom prst="line">
                  <a:avLst/>
                </a:prstGeom>
                <a:noFill/>
                <a:ln w="38100">
                  <a:solidFill>
                    <a:schemeClr val="bg1"/>
                  </a:solidFill>
                  <a:round/>
                  <a:headEnd/>
                  <a:tailEnd/>
                </a:ln>
              </p:spPr>
              <p:txBody>
                <a:bodyPr/>
                <a:lstStyle/>
                <a:p>
                  <a:endParaRPr lang="en-US">
                    <a:latin typeface="Arial"/>
                    <a:cs typeface="Arial"/>
                  </a:endParaRPr>
                </a:p>
              </p:txBody>
            </p:sp>
            <p:sp>
              <p:nvSpPr>
                <p:cNvPr id="23" name="Line 15"/>
                <p:cNvSpPr>
                  <a:spLocks noChangeShapeType="1"/>
                </p:cNvSpPr>
                <p:nvPr/>
              </p:nvSpPr>
              <p:spPr bwMode="auto">
                <a:xfrm flipH="1">
                  <a:off x="2808" y="3300"/>
                  <a:ext cx="171" cy="105"/>
                </a:xfrm>
                <a:prstGeom prst="line">
                  <a:avLst/>
                </a:prstGeom>
                <a:noFill/>
                <a:ln w="19050">
                  <a:solidFill>
                    <a:schemeClr val="tx1"/>
                  </a:solidFill>
                  <a:round/>
                  <a:headEnd/>
                  <a:tailEnd/>
                </a:ln>
              </p:spPr>
              <p:txBody>
                <a:bodyPr/>
                <a:lstStyle/>
                <a:p>
                  <a:endParaRPr lang="en-US">
                    <a:latin typeface="Arial"/>
                    <a:cs typeface="Arial"/>
                  </a:endParaRPr>
                </a:p>
              </p:txBody>
            </p:sp>
            <p:sp>
              <p:nvSpPr>
                <p:cNvPr id="24" name="Line 16"/>
                <p:cNvSpPr>
                  <a:spLocks noChangeShapeType="1"/>
                </p:cNvSpPr>
                <p:nvPr/>
              </p:nvSpPr>
              <p:spPr bwMode="auto">
                <a:xfrm flipH="1">
                  <a:off x="2757" y="3291"/>
                  <a:ext cx="171" cy="105"/>
                </a:xfrm>
                <a:prstGeom prst="line">
                  <a:avLst/>
                </a:prstGeom>
                <a:noFill/>
                <a:ln w="19050">
                  <a:solidFill>
                    <a:schemeClr val="tx1"/>
                  </a:solidFill>
                  <a:round/>
                  <a:headEnd/>
                  <a:tailEnd/>
                </a:ln>
              </p:spPr>
              <p:txBody>
                <a:bodyPr/>
                <a:lstStyle/>
                <a:p>
                  <a:endParaRPr lang="en-US">
                    <a:latin typeface="Arial"/>
                    <a:cs typeface="Arial"/>
                  </a:endParaRPr>
                </a:p>
              </p:txBody>
            </p:sp>
          </p:grpSp>
          <p:grpSp>
            <p:nvGrpSpPr>
              <p:cNvPr id="15" name="Group 14"/>
              <p:cNvGrpSpPr>
                <a:grpSpLocks/>
              </p:cNvGrpSpPr>
              <p:nvPr/>
            </p:nvGrpSpPr>
            <p:grpSpPr bwMode="auto">
              <a:xfrm>
                <a:off x="2579" y="3211"/>
                <a:ext cx="186" cy="141"/>
                <a:chOff x="2586" y="3138"/>
                <a:chExt cx="186" cy="141"/>
              </a:xfrm>
            </p:grpSpPr>
            <p:sp>
              <p:nvSpPr>
                <p:cNvPr id="19" name="Line 18"/>
                <p:cNvSpPr>
                  <a:spLocks noChangeShapeType="1"/>
                </p:cNvSpPr>
                <p:nvPr/>
              </p:nvSpPr>
              <p:spPr bwMode="auto">
                <a:xfrm flipH="1">
                  <a:off x="2586" y="3162"/>
                  <a:ext cx="171" cy="105"/>
                </a:xfrm>
                <a:prstGeom prst="line">
                  <a:avLst/>
                </a:prstGeom>
                <a:noFill/>
                <a:ln w="38100">
                  <a:solidFill>
                    <a:schemeClr val="bg1"/>
                  </a:solidFill>
                  <a:round/>
                  <a:headEnd/>
                  <a:tailEnd/>
                </a:ln>
              </p:spPr>
              <p:txBody>
                <a:bodyPr/>
                <a:lstStyle/>
                <a:p>
                  <a:endParaRPr lang="en-US">
                    <a:latin typeface="Arial"/>
                    <a:cs typeface="Arial"/>
                  </a:endParaRPr>
                </a:p>
              </p:txBody>
            </p:sp>
            <p:sp>
              <p:nvSpPr>
                <p:cNvPr id="20" name="Line 19"/>
                <p:cNvSpPr>
                  <a:spLocks noChangeShapeType="1"/>
                </p:cNvSpPr>
                <p:nvPr/>
              </p:nvSpPr>
              <p:spPr bwMode="auto">
                <a:xfrm flipH="1">
                  <a:off x="2601" y="3174"/>
                  <a:ext cx="171" cy="105"/>
                </a:xfrm>
                <a:prstGeom prst="line">
                  <a:avLst/>
                </a:prstGeom>
                <a:noFill/>
                <a:ln w="19050">
                  <a:solidFill>
                    <a:schemeClr val="tx1"/>
                  </a:solidFill>
                  <a:round/>
                  <a:headEnd/>
                  <a:tailEnd/>
                </a:ln>
              </p:spPr>
              <p:txBody>
                <a:bodyPr/>
                <a:lstStyle/>
                <a:p>
                  <a:endParaRPr lang="en-US">
                    <a:latin typeface="Arial"/>
                    <a:cs typeface="Arial"/>
                  </a:endParaRPr>
                </a:p>
              </p:txBody>
            </p:sp>
            <p:sp>
              <p:nvSpPr>
                <p:cNvPr id="21" name="Line 20"/>
                <p:cNvSpPr>
                  <a:spLocks noChangeShapeType="1"/>
                </p:cNvSpPr>
                <p:nvPr/>
              </p:nvSpPr>
              <p:spPr bwMode="auto">
                <a:xfrm flipH="1">
                  <a:off x="2592" y="3138"/>
                  <a:ext cx="171" cy="105"/>
                </a:xfrm>
                <a:prstGeom prst="line">
                  <a:avLst/>
                </a:prstGeom>
                <a:noFill/>
                <a:ln w="19050">
                  <a:solidFill>
                    <a:schemeClr val="tx1"/>
                  </a:solidFill>
                  <a:round/>
                  <a:headEnd/>
                  <a:tailEnd/>
                </a:ln>
              </p:spPr>
              <p:txBody>
                <a:bodyPr/>
                <a:lstStyle/>
                <a:p>
                  <a:endParaRPr lang="en-US">
                    <a:latin typeface="Arial"/>
                    <a:cs typeface="Arial"/>
                  </a:endParaRPr>
                </a:p>
              </p:txBody>
            </p:sp>
          </p:grpSp>
          <p:sp>
            <p:nvSpPr>
              <p:cNvPr id="16" name="Text Box 21"/>
              <p:cNvSpPr txBox="1">
                <a:spLocks noChangeArrowheads="1"/>
              </p:cNvSpPr>
              <p:nvPr/>
            </p:nvSpPr>
            <p:spPr bwMode="auto">
              <a:xfrm>
                <a:off x="2474" y="3436"/>
                <a:ext cx="189" cy="269"/>
              </a:xfrm>
              <a:prstGeom prst="rect">
                <a:avLst/>
              </a:prstGeom>
              <a:noFill/>
              <a:ln w="9525">
                <a:noFill/>
                <a:miter lim="800000"/>
                <a:headEnd/>
                <a:tailEnd/>
              </a:ln>
            </p:spPr>
            <p:txBody>
              <a:bodyPr>
                <a:spAutoFit/>
              </a:bodyPr>
              <a:lstStyle/>
              <a:p>
                <a:pPr algn="ctr">
                  <a:spcBef>
                    <a:spcPct val="50000"/>
                  </a:spcBef>
                </a:pPr>
                <a:r>
                  <a:rPr lang="en-US" sz="2200" dirty="0">
                    <a:latin typeface="Arial"/>
                    <a:cs typeface="Arial"/>
                  </a:rPr>
                  <a:t>0</a:t>
                </a:r>
              </a:p>
            </p:txBody>
          </p:sp>
          <p:sp>
            <p:nvSpPr>
              <p:cNvPr id="17" name="Text Box 22"/>
              <p:cNvSpPr txBox="1">
                <a:spLocks noChangeArrowheads="1"/>
              </p:cNvSpPr>
              <p:nvPr/>
            </p:nvSpPr>
            <p:spPr bwMode="auto">
              <a:xfrm>
                <a:off x="3225" y="225"/>
                <a:ext cx="1693" cy="544"/>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2500">
                    <a:latin typeface="Arial"/>
                    <a:cs typeface="Arial"/>
                  </a:rPr>
                  <a:t>The market for </a:t>
                </a:r>
                <a:br>
                  <a:rPr lang="en-US" sz="2500">
                    <a:latin typeface="Arial"/>
                    <a:cs typeface="Arial"/>
                  </a:rPr>
                </a:br>
                <a:r>
                  <a:rPr lang="en-US" sz="2500">
                    <a:latin typeface="Arial"/>
                    <a:cs typeface="Arial"/>
                  </a:rPr>
                  <a:t>hotel rooms</a:t>
                </a:r>
              </a:p>
            </p:txBody>
          </p:sp>
          <p:sp>
            <p:nvSpPr>
              <p:cNvPr id="18" name="Text Box 23"/>
              <p:cNvSpPr txBox="1">
                <a:spLocks noChangeArrowheads="1"/>
              </p:cNvSpPr>
              <p:nvPr/>
            </p:nvSpPr>
            <p:spPr bwMode="auto">
              <a:xfrm>
                <a:off x="5220" y="2165"/>
                <a:ext cx="210"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sp>
        <p:nvSpPr>
          <p:cNvPr id="2" name="Title 1"/>
          <p:cNvSpPr>
            <a:spLocks noGrp="1"/>
          </p:cNvSpPr>
          <p:nvPr>
            <p:ph type="title"/>
          </p:nvPr>
        </p:nvSpPr>
        <p:spPr>
          <a:xfrm>
            <a:off x="152400" y="100939"/>
            <a:ext cx="8839200" cy="661061"/>
          </a:xfrm>
        </p:spPr>
        <p:txBody>
          <a:bodyPr/>
          <a:lstStyle/>
          <a:p>
            <a:r>
              <a:rPr lang="en-US" dirty="0">
                <a:solidFill>
                  <a:schemeClr val="accent6">
                    <a:lumMod val="50000"/>
                  </a:schemeClr>
                </a:solidFill>
              </a:rPr>
              <a:t>Active Learning 1 			</a:t>
            </a:r>
            <a:r>
              <a:rPr lang="en-US" dirty="0">
                <a:solidFill>
                  <a:srgbClr val="AE1221"/>
                </a:solidFill>
              </a:rPr>
              <a:t>Price controls</a:t>
            </a:r>
            <a:endParaRPr lang="en-US" dirty="0"/>
          </a:p>
        </p:txBody>
      </p:sp>
      <p:sp>
        <p:nvSpPr>
          <p:cNvPr id="3" name="Content Placeholder 2"/>
          <p:cNvSpPr>
            <a:spLocks noGrp="1"/>
          </p:cNvSpPr>
          <p:nvPr>
            <p:ph idx="1"/>
          </p:nvPr>
        </p:nvSpPr>
        <p:spPr>
          <a:xfrm>
            <a:off x="347241" y="762000"/>
            <a:ext cx="3634209" cy="5610225"/>
          </a:xfrm>
        </p:spPr>
        <p:txBody>
          <a:bodyPr>
            <a:normAutofit/>
          </a:bodyPr>
          <a:lstStyle/>
          <a:p>
            <a:pPr marL="0" indent="0">
              <a:spcBef>
                <a:spcPct val="45000"/>
              </a:spcBef>
              <a:buClr>
                <a:srgbClr val="003399"/>
              </a:buClr>
              <a:buSzPct val="120000"/>
              <a:buNone/>
            </a:pPr>
            <a:r>
              <a:rPr lang="en-US" sz="2700" dirty="0">
                <a:solidFill>
                  <a:schemeClr val="accent6">
                    <a:lumMod val="50000"/>
                  </a:schemeClr>
                </a:solidFill>
                <a:cs typeface="Arial"/>
              </a:rPr>
              <a:t>The market for hotel rooms is in equilibrium as in the graph.</a:t>
            </a:r>
          </a:p>
          <a:p>
            <a:pPr>
              <a:spcBef>
                <a:spcPct val="45000"/>
              </a:spcBef>
              <a:buClr>
                <a:srgbClr val="003399"/>
              </a:buClr>
              <a:buSzPct val="120000"/>
            </a:pPr>
            <a:r>
              <a:rPr lang="en-US" sz="2700" dirty="0">
                <a:cs typeface="Arial"/>
              </a:rPr>
              <a:t>Determine the effects of:</a:t>
            </a:r>
          </a:p>
          <a:p>
            <a:pPr marL="628650" lvl="1" indent="-514350">
              <a:spcBef>
                <a:spcPct val="45000"/>
              </a:spcBef>
              <a:buClr>
                <a:srgbClr val="FF0000"/>
              </a:buClr>
              <a:buSzPct val="120000"/>
              <a:buFont typeface="+mj-lt"/>
              <a:buAutoNum type="alphaUcPeriod"/>
            </a:pPr>
            <a:r>
              <a:rPr lang="en-US" sz="2700" dirty="0">
                <a:cs typeface="Arial"/>
              </a:rPr>
              <a:t>$90 price ceiling</a:t>
            </a:r>
          </a:p>
          <a:p>
            <a:pPr marL="628650" lvl="1" indent="-514350">
              <a:spcBef>
                <a:spcPct val="45000"/>
              </a:spcBef>
              <a:buClr>
                <a:srgbClr val="FF0000"/>
              </a:buClr>
              <a:buSzPct val="120000"/>
              <a:buFont typeface="+mj-lt"/>
              <a:buAutoNum type="alphaUcPeriod"/>
            </a:pPr>
            <a:r>
              <a:rPr lang="en-US" sz="2700" dirty="0">
                <a:cs typeface="Arial"/>
              </a:rPr>
              <a:t>$90 price floor</a:t>
            </a:r>
          </a:p>
          <a:p>
            <a:pPr marL="628650" lvl="1" indent="-514350">
              <a:spcBef>
                <a:spcPct val="45000"/>
              </a:spcBef>
              <a:buClr>
                <a:srgbClr val="FF0000"/>
              </a:buClr>
              <a:buSzPct val="120000"/>
              <a:buFont typeface="+mj-lt"/>
              <a:buAutoNum type="alphaUcPeriod"/>
            </a:pPr>
            <a:r>
              <a:rPr lang="en-US" sz="2700" dirty="0">
                <a:cs typeface="Arial"/>
              </a:rPr>
              <a:t>$120 price floor</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12</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29279191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6"/>
          <p:cNvGrpSpPr>
            <a:grpSpLocks/>
          </p:cNvGrpSpPr>
          <p:nvPr/>
        </p:nvGrpSpPr>
        <p:grpSpPr bwMode="auto">
          <a:xfrm>
            <a:off x="3522662" y="533400"/>
            <a:ext cx="5545138" cy="5810250"/>
            <a:chOff x="2185" y="225"/>
            <a:chExt cx="3493" cy="3660"/>
          </a:xfrm>
        </p:grpSpPr>
        <p:graphicFrame>
          <p:nvGraphicFramePr>
            <p:cNvPr id="7" name="Object 7"/>
            <p:cNvGraphicFramePr>
              <a:graphicFrameLocks noChangeAspect="1"/>
            </p:cNvGraphicFramePr>
            <p:nvPr/>
          </p:nvGraphicFramePr>
          <p:xfrm>
            <a:off x="2185" y="429"/>
            <a:ext cx="3493" cy="3456"/>
          </p:xfrm>
          <a:graphic>
            <a:graphicData uri="http://schemas.openxmlformats.org/presentationml/2006/ole">
              <mc:AlternateContent xmlns:mc="http://schemas.openxmlformats.org/markup-compatibility/2006">
                <mc:Choice xmlns:v="urn:schemas-microsoft-com:vml" Requires="v">
                  <p:oleObj name="Worksheet" r:id="rId3" imgW="3943410" imgH="3495854" progId="Excel.Sheet.8">
                    <p:embed/>
                  </p:oleObj>
                </mc:Choice>
                <mc:Fallback>
                  <p:oleObj name="Worksheet" r:id="rId3" imgW="3943410" imgH="3495854" progId="Excel.Sheet.8">
                    <p:embed/>
                    <p:pic>
                      <p:nvPicPr>
                        <p:cNvPr id="7"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5" y="429"/>
                          <a:ext cx="3493" cy="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8" name="Group 25"/>
            <p:cNvGrpSpPr>
              <a:grpSpLocks/>
            </p:cNvGrpSpPr>
            <p:nvPr/>
          </p:nvGrpSpPr>
          <p:grpSpPr bwMode="auto">
            <a:xfrm>
              <a:off x="2285" y="225"/>
              <a:ext cx="3341" cy="3550"/>
              <a:chOff x="2285" y="225"/>
              <a:chExt cx="3341" cy="3550"/>
            </a:xfrm>
          </p:grpSpPr>
          <p:sp useBgFill="1">
            <p:nvSpPr>
              <p:cNvPr id="9" name="Text Box 8" descr="Wide upward diagonal"/>
              <p:cNvSpPr txBox="1">
                <a:spLocks noChangeArrowheads="1"/>
              </p:cNvSpPr>
              <p:nvPr/>
            </p:nvSpPr>
            <p:spPr bwMode="auto">
              <a:xfrm>
                <a:off x="5289" y="3472"/>
                <a:ext cx="337" cy="279"/>
              </a:xfrm>
              <a:prstGeom prst="rect">
                <a:avLst/>
              </a:prstGeom>
              <a:ln w="9525">
                <a:noFill/>
                <a:miter lim="800000"/>
                <a:headEnd/>
                <a:tailEnd/>
              </a:ln>
            </p:spPr>
            <p:txBody>
              <a:bodyPr tIns="0">
                <a:spAutoFit/>
              </a:bodyPr>
              <a:lstStyle/>
              <a:p>
                <a:pPr algn="ctr">
                  <a:spcBef>
                    <a:spcPct val="50000"/>
                  </a:spcBef>
                </a:pPr>
                <a:r>
                  <a:rPr lang="en-US" sz="2600" b="1" i="1" dirty="0">
                    <a:latin typeface="Arial"/>
                    <a:cs typeface="Arial"/>
                  </a:rPr>
                  <a:t>Q</a:t>
                </a:r>
              </a:p>
            </p:txBody>
          </p:sp>
          <p:sp useBgFill="1">
            <p:nvSpPr>
              <p:cNvPr id="10" name="Text Box 9" descr="Wide upward diagonal"/>
              <p:cNvSpPr txBox="1">
                <a:spLocks noChangeArrowheads="1"/>
              </p:cNvSpPr>
              <p:nvPr/>
            </p:nvSpPr>
            <p:spPr bwMode="auto">
              <a:xfrm>
                <a:off x="2285" y="466"/>
                <a:ext cx="328" cy="279"/>
              </a:xfrm>
              <a:prstGeom prst="rect">
                <a:avLst/>
              </a:prstGeom>
              <a:ln w="9525">
                <a:noFill/>
                <a:miter lim="800000"/>
                <a:headEnd/>
                <a:tailEnd/>
              </a:ln>
            </p:spPr>
            <p:txBody>
              <a:bodyPr wrap="none" tIns="0"/>
              <a:lstStyle/>
              <a:p>
                <a:pPr algn="r">
                  <a:spcBef>
                    <a:spcPct val="50000"/>
                  </a:spcBef>
                </a:pPr>
                <a:r>
                  <a:rPr lang="en-US" sz="2600" b="1" i="1">
                    <a:latin typeface="Arial"/>
                    <a:cs typeface="Arial"/>
                  </a:rPr>
                  <a:t>P</a:t>
                </a:r>
              </a:p>
            </p:txBody>
          </p:sp>
          <p:sp>
            <p:nvSpPr>
              <p:cNvPr id="11" name="Text Box 10"/>
              <p:cNvSpPr txBox="1">
                <a:spLocks noChangeArrowheads="1"/>
              </p:cNvSpPr>
              <p:nvPr/>
            </p:nvSpPr>
            <p:spPr bwMode="auto">
              <a:xfrm>
                <a:off x="5250" y="657"/>
                <a:ext cx="225" cy="250"/>
              </a:xfrm>
              <a:prstGeom prst="rect">
                <a:avLst/>
              </a:prstGeom>
              <a:no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sp useBgFill="1">
            <p:nvSpPr>
              <p:cNvPr id="12" name="Rectangle 11" descr="Wide upward diagonal"/>
              <p:cNvSpPr>
                <a:spLocks noChangeArrowheads="1"/>
              </p:cNvSpPr>
              <p:nvPr/>
            </p:nvSpPr>
            <p:spPr bwMode="auto">
              <a:xfrm>
                <a:off x="2302" y="3271"/>
                <a:ext cx="307" cy="247"/>
              </a:xfrm>
              <a:prstGeom prst="rect">
                <a:avLst/>
              </a:prstGeom>
              <a:ln w="9525">
                <a:noFill/>
                <a:miter lim="800000"/>
                <a:headEnd/>
                <a:tailEnd/>
              </a:ln>
            </p:spPr>
            <p:txBody>
              <a:bodyPr wrap="none" anchor="ctr"/>
              <a:lstStyle/>
              <a:p>
                <a:endParaRPr lang="en-US">
                  <a:latin typeface="Arial"/>
                  <a:cs typeface="Arial"/>
                </a:endParaRPr>
              </a:p>
            </p:txBody>
          </p:sp>
          <p:sp useBgFill="1">
            <p:nvSpPr>
              <p:cNvPr id="13" name="Rectangle 12" descr="Wide upward diagonal"/>
              <p:cNvSpPr>
                <a:spLocks noChangeArrowheads="1"/>
              </p:cNvSpPr>
              <p:nvPr/>
            </p:nvSpPr>
            <p:spPr bwMode="auto">
              <a:xfrm>
                <a:off x="2518" y="3431"/>
                <a:ext cx="277" cy="344"/>
              </a:xfrm>
              <a:prstGeom prst="rect">
                <a:avLst/>
              </a:prstGeom>
              <a:ln w="9525">
                <a:noFill/>
                <a:miter lim="800000"/>
                <a:headEnd/>
                <a:tailEnd/>
              </a:ln>
            </p:spPr>
            <p:txBody>
              <a:bodyPr wrap="none" anchor="ctr"/>
              <a:lstStyle/>
              <a:p>
                <a:endParaRPr lang="en-US">
                  <a:latin typeface="Arial"/>
                  <a:cs typeface="Arial"/>
                </a:endParaRPr>
              </a:p>
            </p:txBody>
          </p:sp>
          <p:grpSp>
            <p:nvGrpSpPr>
              <p:cNvPr id="14" name="Group 13"/>
              <p:cNvGrpSpPr>
                <a:grpSpLocks/>
              </p:cNvGrpSpPr>
              <p:nvPr/>
            </p:nvGrpSpPr>
            <p:grpSpPr bwMode="auto">
              <a:xfrm>
                <a:off x="2738" y="3367"/>
                <a:ext cx="222" cy="123"/>
                <a:chOff x="2757" y="3291"/>
                <a:chExt cx="222" cy="123"/>
              </a:xfrm>
            </p:grpSpPr>
            <p:sp>
              <p:nvSpPr>
                <p:cNvPr id="22" name="Line 14"/>
                <p:cNvSpPr>
                  <a:spLocks noChangeShapeType="1"/>
                </p:cNvSpPr>
                <p:nvPr/>
              </p:nvSpPr>
              <p:spPr bwMode="auto">
                <a:xfrm flipH="1">
                  <a:off x="2763" y="3309"/>
                  <a:ext cx="171" cy="105"/>
                </a:xfrm>
                <a:prstGeom prst="line">
                  <a:avLst/>
                </a:prstGeom>
                <a:noFill/>
                <a:ln w="38100">
                  <a:solidFill>
                    <a:schemeClr val="bg1"/>
                  </a:solidFill>
                  <a:round/>
                  <a:headEnd/>
                  <a:tailEnd/>
                </a:ln>
              </p:spPr>
              <p:txBody>
                <a:bodyPr/>
                <a:lstStyle/>
                <a:p>
                  <a:endParaRPr lang="en-US">
                    <a:latin typeface="Arial"/>
                    <a:cs typeface="Arial"/>
                  </a:endParaRPr>
                </a:p>
              </p:txBody>
            </p:sp>
            <p:sp>
              <p:nvSpPr>
                <p:cNvPr id="23" name="Line 15"/>
                <p:cNvSpPr>
                  <a:spLocks noChangeShapeType="1"/>
                </p:cNvSpPr>
                <p:nvPr/>
              </p:nvSpPr>
              <p:spPr bwMode="auto">
                <a:xfrm flipH="1">
                  <a:off x="2808" y="3300"/>
                  <a:ext cx="171" cy="105"/>
                </a:xfrm>
                <a:prstGeom prst="line">
                  <a:avLst/>
                </a:prstGeom>
                <a:noFill/>
                <a:ln w="19050">
                  <a:solidFill>
                    <a:schemeClr val="tx1"/>
                  </a:solidFill>
                  <a:round/>
                  <a:headEnd/>
                  <a:tailEnd/>
                </a:ln>
              </p:spPr>
              <p:txBody>
                <a:bodyPr/>
                <a:lstStyle/>
                <a:p>
                  <a:endParaRPr lang="en-US">
                    <a:latin typeface="Arial"/>
                    <a:cs typeface="Arial"/>
                  </a:endParaRPr>
                </a:p>
              </p:txBody>
            </p:sp>
            <p:sp>
              <p:nvSpPr>
                <p:cNvPr id="24" name="Line 16"/>
                <p:cNvSpPr>
                  <a:spLocks noChangeShapeType="1"/>
                </p:cNvSpPr>
                <p:nvPr/>
              </p:nvSpPr>
              <p:spPr bwMode="auto">
                <a:xfrm flipH="1">
                  <a:off x="2757" y="3291"/>
                  <a:ext cx="171" cy="105"/>
                </a:xfrm>
                <a:prstGeom prst="line">
                  <a:avLst/>
                </a:prstGeom>
                <a:noFill/>
                <a:ln w="19050">
                  <a:solidFill>
                    <a:schemeClr val="tx1"/>
                  </a:solidFill>
                  <a:round/>
                  <a:headEnd/>
                  <a:tailEnd/>
                </a:ln>
              </p:spPr>
              <p:txBody>
                <a:bodyPr/>
                <a:lstStyle/>
                <a:p>
                  <a:endParaRPr lang="en-US">
                    <a:latin typeface="Arial"/>
                    <a:cs typeface="Arial"/>
                  </a:endParaRPr>
                </a:p>
              </p:txBody>
            </p:sp>
          </p:grpSp>
          <p:grpSp>
            <p:nvGrpSpPr>
              <p:cNvPr id="15" name="Group 14"/>
              <p:cNvGrpSpPr>
                <a:grpSpLocks/>
              </p:cNvGrpSpPr>
              <p:nvPr/>
            </p:nvGrpSpPr>
            <p:grpSpPr bwMode="auto">
              <a:xfrm>
                <a:off x="2579" y="3211"/>
                <a:ext cx="186" cy="141"/>
                <a:chOff x="2586" y="3138"/>
                <a:chExt cx="186" cy="141"/>
              </a:xfrm>
            </p:grpSpPr>
            <p:sp>
              <p:nvSpPr>
                <p:cNvPr id="19" name="Line 18"/>
                <p:cNvSpPr>
                  <a:spLocks noChangeShapeType="1"/>
                </p:cNvSpPr>
                <p:nvPr/>
              </p:nvSpPr>
              <p:spPr bwMode="auto">
                <a:xfrm flipH="1">
                  <a:off x="2586" y="3162"/>
                  <a:ext cx="171" cy="105"/>
                </a:xfrm>
                <a:prstGeom prst="line">
                  <a:avLst/>
                </a:prstGeom>
                <a:noFill/>
                <a:ln w="38100">
                  <a:solidFill>
                    <a:schemeClr val="bg1"/>
                  </a:solidFill>
                  <a:round/>
                  <a:headEnd/>
                  <a:tailEnd/>
                </a:ln>
              </p:spPr>
              <p:txBody>
                <a:bodyPr/>
                <a:lstStyle/>
                <a:p>
                  <a:endParaRPr lang="en-US">
                    <a:latin typeface="Arial"/>
                    <a:cs typeface="Arial"/>
                  </a:endParaRPr>
                </a:p>
              </p:txBody>
            </p:sp>
            <p:sp>
              <p:nvSpPr>
                <p:cNvPr id="20" name="Line 19"/>
                <p:cNvSpPr>
                  <a:spLocks noChangeShapeType="1"/>
                </p:cNvSpPr>
                <p:nvPr/>
              </p:nvSpPr>
              <p:spPr bwMode="auto">
                <a:xfrm flipH="1">
                  <a:off x="2601" y="3174"/>
                  <a:ext cx="171" cy="105"/>
                </a:xfrm>
                <a:prstGeom prst="line">
                  <a:avLst/>
                </a:prstGeom>
                <a:noFill/>
                <a:ln w="19050">
                  <a:solidFill>
                    <a:schemeClr val="tx1"/>
                  </a:solidFill>
                  <a:round/>
                  <a:headEnd/>
                  <a:tailEnd/>
                </a:ln>
              </p:spPr>
              <p:txBody>
                <a:bodyPr/>
                <a:lstStyle/>
                <a:p>
                  <a:endParaRPr lang="en-US">
                    <a:latin typeface="Arial"/>
                    <a:cs typeface="Arial"/>
                  </a:endParaRPr>
                </a:p>
              </p:txBody>
            </p:sp>
            <p:sp>
              <p:nvSpPr>
                <p:cNvPr id="21" name="Line 20"/>
                <p:cNvSpPr>
                  <a:spLocks noChangeShapeType="1"/>
                </p:cNvSpPr>
                <p:nvPr/>
              </p:nvSpPr>
              <p:spPr bwMode="auto">
                <a:xfrm flipH="1">
                  <a:off x="2592" y="3138"/>
                  <a:ext cx="171" cy="105"/>
                </a:xfrm>
                <a:prstGeom prst="line">
                  <a:avLst/>
                </a:prstGeom>
                <a:noFill/>
                <a:ln w="19050">
                  <a:solidFill>
                    <a:schemeClr val="tx1"/>
                  </a:solidFill>
                  <a:round/>
                  <a:headEnd/>
                  <a:tailEnd/>
                </a:ln>
              </p:spPr>
              <p:txBody>
                <a:bodyPr/>
                <a:lstStyle/>
                <a:p>
                  <a:endParaRPr lang="en-US">
                    <a:latin typeface="Arial"/>
                    <a:cs typeface="Arial"/>
                  </a:endParaRPr>
                </a:p>
              </p:txBody>
            </p:sp>
          </p:grpSp>
          <p:sp>
            <p:nvSpPr>
              <p:cNvPr id="16" name="Text Box 21"/>
              <p:cNvSpPr txBox="1">
                <a:spLocks noChangeArrowheads="1"/>
              </p:cNvSpPr>
              <p:nvPr/>
            </p:nvSpPr>
            <p:spPr bwMode="auto">
              <a:xfrm>
                <a:off x="2474" y="3436"/>
                <a:ext cx="189" cy="269"/>
              </a:xfrm>
              <a:prstGeom prst="rect">
                <a:avLst/>
              </a:prstGeom>
              <a:noFill/>
              <a:ln w="9525">
                <a:noFill/>
                <a:miter lim="800000"/>
                <a:headEnd/>
                <a:tailEnd/>
              </a:ln>
            </p:spPr>
            <p:txBody>
              <a:bodyPr>
                <a:spAutoFit/>
              </a:bodyPr>
              <a:lstStyle/>
              <a:p>
                <a:pPr algn="ctr">
                  <a:spcBef>
                    <a:spcPct val="50000"/>
                  </a:spcBef>
                </a:pPr>
                <a:r>
                  <a:rPr lang="en-US" sz="2200" dirty="0">
                    <a:latin typeface="Arial"/>
                    <a:cs typeface="Arial"/>
                  </a:rPr>
                  <a:t>0</a:t>
                </a:r>
              </a:p>
            </p:txBody>
          </p:sp>
          <p:sp>
            <p:nvSpPr>
              <p:cNvPr id="17" name="Text Box 22"/>
              <p:cNvSpPr txBox="1">
                <a:spLocks noChangeArrowheads="1"/>
              </p:cNvSpPr>
              <p:nvPr/>
            </p:nvSpPr>
            <p:spPr bwMode="auto">
              <a:xfrm>
                <a:off x="3225" y="225"/>
                <a:ext cx="1693" cy="544"/>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2500">
                    <a:latin typeface="Arial"/>
                    <a:cs typeface="Arial"/>
                  </a:rPr>
                  <a:t>The market for </a:t>
                </a:r>
                <a:br>
                  <a:rPr lang="en-US" sz="2500">
                    <a:latin typeface="Arial"/>
                    <a:cs typeface="Arial"/>
                  </a:rPr>
                </a:br>
                <a:r>
                  <a:rPr lang="en-US" sz="2500">
                    <a:latin typeface="Arial"/>
                    <a:cs typeface="Arial"/>
                  </a:rPr>
                  <a:t>hotel rooms</a:t>
                </a:r>
              </a:p>
            </p:txBody>
          </p:sp>
          <p:sp>
            <p:nvSpPr>
              <p:cNvPr id="18" name="Text Box 23"/>
              <p:cNvSpPr txBox="1">
                <a:spLocks noChangeArrowheads="1"/>
              </p:cNvSpPr>
              <p:nvPr/>
            </p:nvSpPr>
            <p:spPr bwMode="auto">
              <a:xfrm>
                <a:off x="5220" y="2165"/>
                <a:ext cx="210"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sp>
        <p:nvSpPr>
          <p:cNvPr id="2" name="Title 1"/>
          <p:cNvSpPr>
            <a:spLocks noGrp="1"/>
          </p:cNvSpPr>
          <p:nvPr>
            <p:ph type="title"/>
          </p:nvPr>
        </p:nvSpPr>
        <p:spPr/>
        <p:txBody>
          <a:bodyPr/>
          <a:lstStyle/>
          <a:p>
            <a:r>
              <a:rPr lang="en-US" dirty="0">
                <a:solidFill>
                  <a:schemeClr val="accent6">
                    <a:lumMod val="50000"/>
                  </a:schemeClr>
                </a:solidFill>
              </a:rPr>
              <a:t>Active Learning 1 		</a:t>
            </a:r>
            <a:r>
              <a:rPr lang="en-US" dirty="0">
                <a:solidFill>
                  <a:srgbClr val="AE1221"/>
                </a:solidFill>
              </a:rPr>
              <a:t>A. $90 price ceiling</a:t>
            </a:r>
          </a:p>
        </p:txBody>
      </p:sp>
      <p:sp>
        <p:nvSpPr>
          <p:cNvPr id="3" name="Content Placeholder 2"/>
          <p:cNvSpPr>
            <a:spLocks noGrp="1"/>
          </p:cNvSpPr>
          <p:nvPr>
            <p:ph type="body" sz="quarter" idx="12"/>
          </p:nvPr>
        </p:nvSpPr>
        <p:spPr>
          <a:xfrm>
            <a:off x="0" y="1054410"/>
            <a:ext cx="3365500" cy="4375150"/>
          </a:xfrm>
        </p:spPr>
        <p:txBody>
          <a:bodyPr>
            <a:normAutofit/>
          </a:bodyPr>
          <a:lstStyle/>
          <a:p>
            <a:pPr marL="0" indent="0">
              <a:spcBef>
                <a:spcPct val="45000"/>
              </a:spcBef>
              <a:buClr>
                <a:srgbClr val="003399"/>
              </a:buClr>
              <a:buSzPct val="120000"/>
              <a:buNone/>
            </a:pPr>
            <a:r>
              <a:rPr lang="en-US" sz="2700" dirty="0">
                <a:solidFill>
                  <a:schemeClr val="accent6">
                    <a:lumMod val="50000"/>
                  </a:schemeClr>
                </a:solidFill>
                <a:cs typeface="Arial"/>
              </a:rPr>
              <a:t>The price falls to $90. (binding price ceiling below the equilibrium)</a:t>
            </a:r>
          </a:p>
          <a:p>
            <a:pPr marL="0" indent="0">
              <a:spcBef>
                <a:spcPct val="45000"/>
              </a:spcBef>
              <a:buClr>
                <a:srgbClr val="003399"/>
              </a:buClr>
              <a:buSzPct val="120000"/>
              <a:buNone/>
            </a:pPr>
            <a:r>
              <a:rPr lang="en-US" sz="2700" dirty="0">
                <a:solidFill>
                  <a:schemeClr val="accent6">
                    <a:lumMod val="50000"/>
                  </a:schemeClr>
                </a:solidFill>
                <a:cs typeface="Arial"/>
              </a:rPr>
              <a:t>Buyers demand </a:t>
            </a:r>
            <a:br>
              <a:rPr lang="en-US" sz="2700" dirty="0">
                <a:solidFill>
                  <a:schemeClr val="accent6">
                    <a:lumMod val="50000"/>
                  </a:schemeClr>
                </a:solidFill>
                <a:cs typeface="Arial"/>
              </a:rPr>
            </a:br>
            <a:r>
              <a:rPr lang="en-US" sz="2700" dirty="0">
                <a:solidFill>
                  <a:schemeClr val="accent6">
                    <a:lumMod val="50000"/>
                  </a:schemeClr>
                </a:solidFill>
                <a:cs typeface="Arial"/>
              </a:rPr>
              <a:t>120 rooms, sellers supply 90, leaving a shortage. </a:t>
            </a:r>
          </a:p>
        </p:txBody>
      </p:sp>
      <p:sp>
        <p:nvSpPr>
          <p:cNvPr id="4" name="Slide Number Placeholder 3"/>
          <p:cNvSpPr>
            <a:spLocks noGrp="1"/>
          </p:cNvSpPr>
          <p:nvPr>
            <p:ph type="sldNum" sz="quarter" idx="13"/>
          </p:nvPr>
        </p:nvSpPr>
        <p:spPr/>
        <p:txBody>
          <a:bodyPr/>
          <a:lstStyle/>
          <a:p>
            <a:pPr>
              <a:defRPr/>
            </a:pPr>
            <a:fld id="{073C29DC-2178-4274-9150-45F8EBD31C2D}" type="slidenum">
              <a:rPr lang="en-US" smtClean="0"/>
              <a:pPr>
                <a:defRPr/>
              </a:pPr>
              <a:t>13</a:t>
            </a:fld>
            <a:endParaRPr lang="en-US"/>
          </a:p>
        </p:txBody>
      </p:sp>
      <p:sp>
        <p:nvSpPr>
          <p:cNvPr id="5" name="Footer Placeholder 4"/>
          <p:cNvSpPr>
            <a:spLocks noGrp="1"/>
          </p:cNvSpPr>
          <p:nvPr>
            <p:ph type="ftr" sz="quarter" idx="14"/>
          </p:nvPr>
        </p:nvSpPr>
        <p:spPr/>
        <p:txBody>
          <a:body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25" name="Group 28"/>
          <p:cNvGrpSpPr>
            <a:grpSpLocks/>
          </p:cNvGrpSpPr>
          <p:nvPr/>
        </p:nvGrpSpPr>
        <p:grpSpPr bwMode="auto">
          <a:xfrm>
            <a:off x="6443663" y="3494091"/>
            <a:ext cx="1987550" cy="714767"/>
            <a:chOff x="3554" y="2417"/>
            <a:chExt cx="778" cy="416"/>
          </a:xfrm>
        </p:grpSpPr>
        <p:sp>
          <p:nvSpPr>
            <p:cNvPr id="26" name="AutoShape 29"/>
            <p:cNvSpPr>
              <a:spLocks/>
            </p:cNvSpPr>
            <p:nvPr/>
          </p:nvSpPr>
          <p:spPr bwMode="auto">
            <a:xfrm rot="-5400000">
              <a:off x="3831" y="2192"/>
              <a:ext cx="188" cy="637"/>
            </a:xfrm>
            <a:prstGeom prst="leftBrace">
              <a:avLst>
                <a:gd name="adj1" fmla="val 59421"/>
                <a:gd name="adj2" fmla="val 50000"/>
              </a:avLst>
            </a:prstGeom>
            <a:noFill/>
            <a:ln w="19050">
              <a:solidFill>
                <a:srgbClr val="0000FF"/>
              </a:solidFill>
              <a:round/>
              <a:headEnd/>
              <a:tailEnd/>
            </a:ln>
          </p:spPr>
          <p:txBody>
            <a:bodyPr vert="eaVert" wrap="none" anchor="ctr"/>
            <a:lstStyle/>
            <a:p>
              <a:endParaRPr lang="en-US">
                <a:latin typeface="Arial"/>
                <a:cs typeface="Arial"/>
              </a:endParaRPr>
            </a:p>
          </p:txBody>
        </p:sp>
        <p:sp>
          <p:nvSpPr>
            <p:cNvPr id="27" name="Text Box 30"/>
            <p:cNvSpPr txBox="1">
              <a:spLocks noChangeArrowheads="1"/>
            </p:cNvSpPr>
            <p:nvPr/>
          </p:nvSpPr>
          <p:spPr bwMode="auto">
            <a:xfrm>
              <a:off x="3554" y="2618"/>
              <a:ext cx="778" cy="215"/>
            </a:xfrm>
            <a:prstGeom prst="rect">
              <a:avLst/>
            </a:prstGeom>
            <a:solidFill>
              <a:srgbClr val="FFCCFF"/>
            </a:solidFill>
            <a:ln w="9525">
              <a:noFill/>
              <a:miter lim="800000"/>
              <a:headEnd/>
              <a:tailEnd/>
            </a:ln>
          </p:spPr>
          <p:txBody>
            <a:bodyPr lIns="0" tIns="0" rIns="0" bIns="0">
              <a:spAutoFit/>
            </a:bodyPr>
            <a:lstStyle/>
            <a:p>
              <a:pPr algn="ctr">
                <a:spcBef>
                  <a:spcPct val="50000"/>
                </a:spcBef>
              </a:pPr>
              <a:r>
                <a:rPr lang="en-US" sz="2400" b="1" i="1" dirty="0">
                  <a:solidFill>
                    <a:srgbClr val="0000FF"/>
                  </a:solidFill>
                  <a:latin typeface="Arial"/>
                  <a:cs typeface="Arial"/>
                </a:rPr>
                <a:t>shortage </a:t>
              </a:r>
              <a:r>
                <a:rPr lang="en-US" sz="2400" dirty="0">
                  <a:solidFill>
                    <a:srgbClr val="0000FF"/>
                  </a:solidFill>
                  <a:latin typeface="Arial"/>
                  <a:cs typeface="Arial"/>
                </a:rPr>
                <a:t>= 30</a:t>
              </a:r>
            </a:p>
          </p:txBody>
        </p:sp>
      </p:grpSp>
      <p:grpSp>
        <p:nvGrpSpPr>
          <p:cNvPr id="28" name="Group 31"/>
          <p:cNvGrpSpPr>
            <a:grpSpLocks/>
          </p:cNvGrpSpPr>
          <p:nvPr/>
        </p:nvGrpSpPr>
        <p:grpSpPr bwMode="auto">
          <a:xfrm>
            <a:off x="4305300" y="2990850"/>
            <a:ext cx="4457700" cy="492125"/>
            <a:chOff x="2643" y="1748"/>
            <a:chExt cx="2808" cy="310"/>
          </a:xfrm>
        </p:grpSpPr>
        <p:grpSp>
          <p:nvGrpSpPr>
            <p:cNvPr id="29" name="Group 32"/>
            <p:cNvGrpSpPr>
              <a:grpSpLocks/>
            </p:cNvGrpSpPr>
            <p:nvPr/>
          </p:nvGrpSpPr>
          <p:grpSpPr bwMode="auto">
            <a:xfrm>
              <a:off x="2643" y="1748"/>
              <a:ext cx="2808" cy="288"/>
              <a:chOff x="2643" y="1748"/>
              <a:chExt cx="2808" cy="288"/>
            </a:xfrm>
          </p:grpSpPr>
          <p:sp>
            <p:nvSpPr>
              <p:cNvPr id="32" name="Line 33"/>
              <p:cNvSpPr>
                <a:spLocks noChangeShapeType="1"/>
              </p:cNvSpPr>
              <p:nvPr/>
            </p:nvSpPr>
            <p:spPr bwMode="auto">
              <a:xfrm>
                <a:off x="2643" y="2017"/>
                <a:ext cx="2808" cy="0"/>
              </a:xfrm>
              <a:prstGeom prst="line">
                <a:avLst/>
              </a:prstGeom>
              <a:noFill/>
              <a:ln w="38100">
                <a:solidFill>
                  <a:srgbClr val="FF0000"/>
                </a:solidFill>
                <a:round/>
                <a:headEnd/>
                <a:tailEnd/>
              </a:ln>
            </p:spPr>
            <p:txBody>
              <a:bodyPr/>
              <a:lstStyle/>
              <a:p>
                <a:endParaRPr lang="en-US">
                  <a:latin typeface="Arial"/>
                  <a:cs typeface="Arial"/>
                </a:endParaRPr>
              </a:p>
            </p:txBody>
          </p:sp>
          <p:sp>
            <p:nvSpPr>
              <p:cNvPr id="33" name="Text Box 34"/>
              <p:cNvSpPr txBox="1">
                <a:spLocks noChangeArrowheads="1"/>
              </p:cNvSpPr>
              <p:nvPr/>
            </p:nvSpPr>
            <p:spPr bwMode="auto">
              <a:xfrm>
                <a:off x="2677" y="1748"/>
                <a:ext cx="1160" cy="288"/>
              </a:xfrm>
              <a:prstGeom prst="rect">
                <a:avLst/>
              </a:prstGeom>
              <a:noFill/>
              <a:ln w="9525">
                <a:noFill/>
                <a:miter lim="800000"/>
                <a:headEnd/>
                <a:tailEnd/>
              </a:ln>
            </p:spPr>
            <p:txBody>
              <a:bodyPr>
                <a:spAutoFit/>
              </a:bodyPr>
              <a:lstStyle/>
              <a:p>
                <a:pPr>
                  <a:spcBef>
                    <a:spcPct val="50000"/>
                  </a:spcBef>
                </a:pPr>
                <a:r>
                  <a:rPr lang="en-US" sz="2400" i="1" dirty="0">
                    <a:solidFill>
                      <a:srgbClr val="FF0000"/>
                    </a:solidFill>
                    <a:latin typeface="Arial"/>
                    <a:cs typeface="Arial"/>
                  </a:rPr>
                  <a:t>Price ceiling</a:t>
                </a:r>
              </a:p>
            </p:txBody>
          </p:sp>
        </p:grpSp>
        <p:sp>
          <p:nvSpPr>
            <p:cNvPr id="30" name="Oval 35"/>
            <p:cNvSpPr>
              <a:spLocks noChangeArrowheads="1"/>
            </p:cNvSpPr>
            <p:nvPr/>
          </p:nvSpPr>
          <p:spPr bwMode="auto">
            <a:xfrm>
              <a:off x="5069" y="1971"/>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1" name="Oval 36"/>
            <p:cNvSpPr>
              <a:spLocks noChangeArrowheads="1"/>
            </p:cNvSpPr>
            <p:nvPr/>
          </p:nvSpPr>
          <p:spPr bwMode="auto">
            <a:xfrm>
              <a:off x="4027" y="1971"/>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Tree>
    <p:extLst>
      <p:ext uri="{BB962C8B-B14F-4D97-AF65-F5344CB8AC3E}">
        <p14:creationId xmlns:p14="http://schemas.microsoft.com/office/powerpoint/2010/main" val="212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trips(downRight)">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6"/>
          <p:cNvGrpSpPr>
            <a:grpSpLocks/>
          </p:cNvGrpSpPr>
          <p:nvPr/>
        </p:nvGrpSpPr>
        <p:grpSpPr bwMode="auto">
          <a:xfrm>
            <a:off x="3522662" y="533400"/>
            <a:ext cx="5545138" cy="5810250"/>
            <a:chOff x="2185" y="225"/>
            <a:chExt cx="3493" cy="3660"/>
          </a:xfrm>
        </p:grpSpPr>
        <p:graphicFrame>
          <p:nvGraphicFramePr>
            <p:cNvPr id="7" name="Object 7"/>
            <p:cNvGraphicFramePr>
              <a:graphicFrameLocks noChangeAspect="1"/>
            </p:cNvGraphicFramePr>
            <p:nvPr/>
          </p:nvGraphicFramePr>
          <p:xfrm>
            <a:off x="2185" y="429"/>
            <a:ext cx="3493" cy="3456"/>
          </p:xfrm>
          <a:graphic>
            <a:graphicData uri="http://schemas.openxmlformats.org/presentationml/2006/ole">
              <mc:AlternateContent xmlns:mc="http://schemas.openxmlformats.org/markup-compatibility/2006">
                <mc:Choice xmlns:v="urn:schemas-microsoft-com:vml" Requires="v">
                  <p:oleObj name="Worksheet" r:id="rId3" imgW="3943410" imgH="3495854" progId="Excel.Sheet.8">
                    <p:embed/>
                  </p:oleObj>
                </mc:Choice>
                <mc:Fallback>
                  <p:oleObj name="Worksheet" r:id="rId3" imgW="3943410" imgH="3495854" progId="Excel.Sheet.8">
                    <p:embed/>
                    <p:pic>
                      <p:nvPicPr>
                        <p:cNvPr id="7"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5" y="429"/>
                          <a:ext cx="3493" cy="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8" name="Group 25"/>
            <p:cNvGrpSpPr>
              <a:grpSpLocks/>
            </p:cNvGrpSpPr>
            <p:nvPr/>
          </p:nvGrpSpPr>
          <p:grpSpPr bwMode="auto">
            <a:xfrm>
              <a:off x="2285" y="225"/>
              <a:ext cx="3341" cy="3550"/>
              <a:chOff x="2285" y="225"/>
              <a:chExt cx="3341" cy="3550"/>
            </a:xfrm>
          </p:grpSpPr>
          <p:sp useBgFill="1">
            <p:nvSpPr>
              <p:cNvPr id="9" name="Text Box 8" descr="Wide upward diagonal"/>
              <p:cNvSpPr txBox="1">
                <a:spLocks noChangeArrowheads="1"/>
              </p:cNvSpPr>
              <p:nvPr/>
            </p:nvSpPr>
            <p:spPr bwMode="auto">
              <a:xfrm>
                <a:off x="5289" y="3472"/>
                <a:ext cx="337" cy="279"/>
              </a:xfrm>
              <a:prstGeom prst="rect">
                <a:avLst/>
              </a:prstGeom>
              <a:ln w="9525">
                <a:noFill/>
                <a:miter lim="800000"/>
                <a:headEnd/>
                <a:tailEnd/>
              </a:ln>
            </p:spPr>
            <p:txBody>
              <a:bodyPr tIns="0">
                <a:spAutoFit/>
              </a:bodyPr>
              <a:lstStyle/>
              <a:p>
                <a:pPr algn="ctr">
                  <a:spcBef>
                    <a:spcPct val="50000"/>
                  </a:spcBef>
                </a:pPr>
                <a:r>
                  <a:rPr lang="en-US" sz="2600" b="1" i="1" dirty="0">
                    <a:latin typeface="Arial"/>
                    <a:cs typeface="Arial"/>
                  </a:rPr>
                  <a:t>Q</a:t>
                </a:r>
              </a:p>
            </p:txBody>
          </p:sp>
          <p:sp useBgFill="1">
            <p:nvSpPr>
              <p:cNvPr id="10" name="Text Box 9" descr="Wide upward diagonal"/>
              <p:cNvSpPr txBox="1">
                <a:spLocks noChangeArrowheads="1"/>
              </p:cNvSpPr>
              <p:nvPr/>
            </p:nvSpPr>
            <p:spPr bwMode="auto">
              <a:xfrm>
                <a:off x="2285" y="466"/>
                <a:ext cx="328" cy="279"/>
              </a:xfrm>
              <a:prstGeom prst="rect">
                <a:avLst/>
              </a:prstGeom>
              <a:ln w="9525">
                <a:noFill/>
                <a:miter lim="800000"/>
                <a:headEnd/>
                <a:tailEnd/>
              </a:ln>
            </p:spPr>
            <p:txBody>
              <a:bodyPr wrap="none" tIns="0"/>
              <a:lstStyle/>
              <a:p>
                <a:pPr algn="r">
                  <a:spcBef>
                    <a:spcPct val="50000"/>
                  </a:spcBef>
                </a:pPr>
                <a:r>
                  <a:rPr lang="en-US" sz="2600" b="1" i="1">
                    <a:latin typeface="Arial"/>
                    <a:cs typeface="Arial"/>
                  </a:rPr>
                  <a:t>P</a:t>
                </a:r>
              </a:p>
            </p:txBody>
          </p:sp>
          <p:sp>
            <p:nvSpPr>
              <p:cNvPr id="11" name="Text Box 10"/>
              <p:cNvSpPr txBox="1">
                <a:spLocks noChangeArrowheads="1"/>
              </p:cNvSpPr>
              <p:nvPr/>
            </p:nvSpPr>
            <p:spPr bwMode="auto">
              <a:xfrm>
                <a:off x="5250" y="657"/>
                <a:ext cx="225" cy="250"/>
              </a:xfrm>
              <a:prstGeom prst="rect">
                <a:avLst/>
              </a:prstGeom>
              <a:no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sp useBgFill="1">
            <p:nvSpPr>
              <p:cNvPr id="12" name="Rectangle 11" descr="Wide upward diagonal"/>
              <p:cNvSpPr>
                <a:spLocks noChangeArrowheads="1"/>
              </p:cNvSpPr>
              <p:nvPr/>
            </p:nvSpPr>
            <p:spPr bwMode="auto">
              <a:xfrm>
                <a:off x="2302" y="3271"/>
                <a:ext cx="307" cy="247"/>
              </a:xfrm>
              <a:prstGeom prst="rect">
                <a:avLst/>
              </a:prstGeom>
              <a:ln w="9525">
                <a:noFill/>
                <a:miter lim="800000"/>
                <a:headEnd/>
                <a:tailEnd/>
              </a:ln>
            </p:spPr>
            <p:txBody>
              <a:bodyPr wrap="none" anchor="ctr"/>
              <a:lstStyle/>
              <a:p>
                <a:endParaRPr lang="en-US">
                  <a:latin typeface="Arial"/>
                  <a:cs typeface="Arial"/>
                </a:endParaRPr>
              </a:p>
            </p:txBody>
          </p:sp>
          <p:sp useBgFill="1">
            <p:nvSpPr>
              <p:cNvPr id="13" name="Rectangle 12" descr="Wide upward diagonal"/>
              <p:cNvSpPr>
                <a:spLocks noChangeArrowheads="1"/>
              </p:cNvSpPr>
              <p:nvPr/>
            </p:nvSpPr>
            <p:spPr bwMode="auto">
              <a:xfrm>
                <a:off x="2518" y="3431"/>
                <a:ext cx="277" cy="344"/>
              </a:xfrm>
              <a:prstGeom prst="rect">
                <a:avLst/>
              </a:prstGeom>
              <a:ln w="9525">
                <a:noFill/>
                <a:miter lim="800000"/>
                <a:headEnd/>
                <a:tailEnd/>
              </a:ln>
            </p:spPr>
            <p:txBody>
              <a:bodyPr wrap="none" anchor="ctr"/>
              <a:lstStyle/>
              <a:p>
                <a:endParaRPr lang="en-US">
                  <a:latin typeface="Arial"/>
                  <a:cs typeface="Arial"/>
                </a:endParaRPr>
              </a:p>
            </p:txBody>
          </p:sp>
          <p:grpSp>
            <p:nvGrpSpPr>
              <p:cNvPr id="14" name="Group 13"/>
              <p:cNvGrpSpPr>
                <a:grpSpLocks/>
              </p:cNvGrpSpPr>
              <p:nvPr/>
            </p:nvGrpSpPr>
            <p:grpSpPr bwMode="auto">
              <a:xfrm>
                <a:off x="2738" y="3367"/>
                <a:ext cx="222" cy="123"/>
                <a:chOff x="2757" y="3291"/>
                <a:chExt cx="222" cy="123"/>
              </a:xfrm>
            </p:grpSpPr>
            <p:sp>
              <p:nvSpPr>
                <p:cNvPr id="22" name="Line 14"/>
                <p:cNvSpPr>
                  <a:spLocks noChangeShapeType="1"/>
                </p:cNvSpPr>
                <p:nvPr/>
              </p:nvSpPr>
              <p:spPr bwMode="auto">
                <a:xfrm flipH="1">
                  <a:off x="2763" y="3309"/>
                  <a:ext cx="171" cy="105"/>
                </a:xfrm>
                <a:prstGeom prst="line">
                  <a:avLst/>
                </a:prstGeom>
                <a:noFill/>
                <a:ln w="38100">
                  <a:solidFill>
                    <a:schemeClr val="bg1"/>
                  </a:solidFill>
                  <a:round/>
                  <a:headEnd/>
                  <a:tailEnd/>
                </a:ln>
              </p:spPr>
              <p:txBody>
                <a:bodyPr/>
                <a:lstStyle/>
                <a:p>
                  <a:endParaRPr lang="en-US">
                    <a:latin typeface="Arial"/>
                    <a:cs typeface="Arial"/>
                  </a:endParaRPr>
                </a:p>
              </p:txBody>
            </p:sp>
            <p:sp>
              <p:nvSpPr>
                <p:cNvPr id="23" name="Line 15"/>
                <p:cNvSpPr>
                  <a:spLocks noChangeShapeType="1"/>
                </p:cNvSpPr>
                <p:nvPr/>
              </p:nvSpPr>
              <p:spPr bwMode="auto">
                <a:xfrm flipH="1">
                  <a:off x="2808" y="3300"/>
                  <a:ext cx="171" cy="105"/>
                </a:xfrm>
                <a:prstGeom prst="line">
                  <a:avLst/>
                </a:prstGeom>
                <a:noFill/>
                <a:ln w="19050">
                  <a:solidFill>
                    <a:schemeClr val="tx1"/>
                  </a:solidFill>
                  <a:round/>
                  <a:headEnd/>
                  <a:tailEnd/>
                </a:ln>
              </p:spPr>
              <p:txBody>
                <a:bodyPr/>
                <a:lstStyle/>
                <a:p>
                  <a:endParaRPr lang="en-US">
                    <a:latin typeface="Arial"/>
                    <a:cs typeface="Arial"/>
                  </a:endParaRPr>
                </a:p>
              </p:txBody>
            </p:sp>
            <p:sp>
              <p:nvSpPr>
                <p:cNvPr id="24" name="Line 16"/>
                <p:cNvSpPr>
                  <a:spLocks noChangeShapeType="1"/>
                </p:cNvSpPr>
                <p:nvPr/>
              </p:nvSpPr>
              <p:spPr bwMode="auto">
                <a:xfrm flipH="1">
                  <a:off x="2757" y="3291"/>
                  <a:ext cx="171" cy="105"/>
                </a:xfrm>
                <a:prstGeom prst="line">
                  <a:avLst/>
                </a:prstGeom>
                <a:noFill/>
                <a:ln w="19050">
                  <a:solidFill>
                    <a:schemeClr val="tx1"/>
                  </a:solidFill>
                  <a:round/>
                  <a:headEnd/>
                  <a:tailEnd/>
                </a:ln>
              </p:spPr>
              <p:txBody>
                <a:bodyPr/>
                <a:lstStyle/>
                <a:p>
                  <a:endParaRPr lang="en-US">
                    <a:latin typeface="Arial"/>
                    <a:cs typeface="Arial"/>
                  </a:endParaRPr>
                </a:p>
              </p:txBody>
            </p:sp>
          </p:grpSp>
          <p:grpSp>
            <p:nvGrpSpPr>
              <p:cNvPr id="15" name="Group 14"/>
              <p:cNvGrpSpPr>
                <a:grpSpLocks/>
              </p:cNvGrpSpPr>
              <p:nvPr/>
            </p:nvGrpSpPr>
            <p:grpSpPr bwMode="auto">
              <a:xfrm>
                <a:off x="2579" y="3211"/>
                <a:ext cx="186" cy="141"/>
                <a:chOff x="2586" y="3138"/>
                <a:chExt cx="186" cy="141"/>
              </a:xfrm>
            </p:grpSpPr>
            <p:sp>
              <p:nvSpPr>
                <p:cNvPr id="19" name="Line 18"/>
                <p:cNvSpPr>
                  <a:spLocks noChangeShapeType="1"/>
                </p:cNvSpPr>
                <p:nvPr/>
              </p:nvSpPr>
              <p:spPr bwMode="auto">
                <a:xfrm flipH="1">
                  <a:off x="2586" y="3162"/>
                  <a:ext cx="171" cy="105"/>
                </a:xfrm>
                <a:prstGeom prst="line">
                  <a:avLst/>
                </a:prstGeom>
                <a:noFill/>
                <a:ln w="38100">
                  <a:solidFill>
                    <a:schemeClr val="bg1"/>
                  </a:solidFill>
                  <a:round/>
                  <a:headEnd/>
                  <a:tailEnd/>
                </a:ln>
              </p:spPr>
              <p:txBody>
                <a:bodyPr/>
                <a:lstStyle/>
                <a:p>
                  <a:endParaRPr lang="en-US">
                    <a:latin typeface="Arial"/>
                    <a:cs typeface="Arial"/>
                  </a:endParaRPr>
                </a:p>
              </p:txBody>
            </p:sp>
            <p:sp>
              <p:nvSpPr>
                <p:cNvPr id="20" name="Line 19"/>
                <p:cNvSpPr>
                  <a:spLocks noChangeShapeType="1"/>
                </p:cNvSpPr>
                <p:nvPr/>
              </p:nvSpPr>
              <p:spPr bwMode="auto">
                <a:xfrm flipH="1">
                  <a:off x="2601" y="3174"/>
                  <a:ext cx="171" cy="105"/>
                </a:xfrm>
                <a:prstGeom prst="line">
                  <a:avLst/>
                </a:prstGeom>
                <a:noFill/>
                <a:ln w="19050">
                  <a:solidFill>
                    <a:schemeClr val="tx1"/>
                  </a:solidFill>
                  <a:round/>
                  <a:headEnd/>
                  <a:tailEnd/>
                </a:ln>
              </p:spPr>
              <p:txBody>
                <a:bodyPr/>
                <a:lstStyle/>
                <a:p>
                  <a:endParaRPr lang="en-US">
                    <a:latin typeface="Arial"/>
                    <a:cs typeface="Arial"/>
                  </a:endParaRPr>
                </a:p>
              </p:txBody>
            </p:sp>
            <p:sp>
              <p:nvSpPr>
                <p:cNvPr id="21" name="Line 20"/>
                <p:cNvSpPr>
                  <a:spLocks noChangeShapeType="1"/>
                </p:cNvSpPr>
                <p:nvPr/>
              </p:nvSpPr>
              <p:spPr bwMode="auto">
                <a:xfrm flipH="1">
                  <a:off x="2592" y="3138"/>
                  <a:ext cx="171" cy="105"/>
                </a:xfrm>
                <a:prstGeom prst="line">
                  <a:avLst/>
                </a:prstGeom>
                <a:noFill/>
                <a:ln w="19050">
                  <a:solidFill>
                    <a:schemeClr val="tx1"/>
                  </a:solidFill>
                  <a:round/>
                  <a:headEnd/>
                  <a:tailEnd/>
                </a:ln>
              </p:spPr>
              <p:txBody>
                <a:bodyPr/>
                <a:lstStyle/>
                <a:p>
                  <a:endParaRPr lang="en-US">
                    <a:latin typeface="Arial"/>
                    <a:cs typeface="Arial"/>
                  </a:endParaRPr>
                </a:p>
              </p:txBody>
            </p:sp>
          </p:grpSp>
          <p:sp>
            <p:nvSpPr>
              <p:cNvPr id="16" name="Text Box 21"/>
              <p:cNvSpPr txBox="1">
                <a:spLocks noChangeArrowheads="1"/>
              </p:cNvSpPr>
              <p:nvPr/>
            </p:nvSpPr>
            <p:spPr bwMode="auto">
              <a:xfrm>
                <a:off x="2474" y="3436"/>
                <a:ext cx="189" cy="269"/>
              </a:xfrm>
              <a:prstGeom prst="rect">
                <a:avLst/>
              </a:prstGeom>
              <a:noFill/>
              <a:ln w="9525">
                <a:noFill/>
                <a:miter lim="800000"/>
                <a:headEnd/>
                <a:tailEnd/>
              </a:ln>
            </p:spPr>
            <p:txBody>
              <a:bodyPr>
                <a:spAutoFit/>
              </a:bodyPr>
              <a:lstStyle/>
              <a:p>
                <a:pPr algn="ctr">
                  <a:spcBef>
                    <a:spcPct val="50000"/>
                  </a:spcBef>
                </a:pPr>
                <a:r>
                  <a:rPr lang="en-US" sz="2200" dirty="0">
                    <a:latin typeface="Arial"/>
                    <a:cs typeface="Arial"/>
                  </a:rPr>
                  <a:t>0</a:t>
                </a:r>
              </a:p>
            </p:txBody>
          </p:sp>
          <p:sp>
            <p:nvSpPr>
              <p:cNvPr id="17" name="Text Box 22"/>
              <p:cNvSpPr txBox="1">
                <a:spLocks noChangeArrowheads="1"/>
              </p:cNvSpPr>
              <p:nvPr/>
            </p:nvSpPr>
            <p:spPr bwMode="auto">
              <a:xfrm>
                <a:off x="3225" y="225"/>
                <a:ext cx="1693" cy="544"/>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2500">
                    <a:latin typeface="Arial"/>
                    <a:cs typeface="Arial"/>
                  </a:rPr>
                  <a:t>The market for </a:t>
                </a:r>
                <a:br>
                  <a:rPr lang="en-US" sz="2500">
                    <a:latin typeface="Arial"/>
                    <a:cs typeface="Arial"/>
                  </a:rPr>
                </a:br>
                <a:r>
                  <a:rPr lang="en-US" sz="2500">
                    <a:latin typeface="Arial"/>
                    <a:cs typeface="Arial"/>
                  </a:rPr>
                  <a:t>hotel rooms</a:t>
                </a:r>
              </a:p>
            </p:txBody>
          </p:sp>
          <p:sp>
            <p:nvSpPr>
              <p:cNvPr id="18" name="Text Box 23"/>
              <p:cNvSpPr txBox="1">
                <a:spLocks noChangeArrowheads="1"/>
              </p:cNvSpPr>
              <p:nvPr/>
            </p:nvSpPr>
            <p:spPr bwMode="auto">
              <a:xfrm>
                <a:off x="5220" y="2165"/>
                <a:ext cx="210"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sp>
        <p:nvSpPr>
          <p:cNvPr id="2" name="Title 1"/>
          <p:cNvSpPr>
            <a:spLocks noGrp="1"/>
          </p:cNvSpPr>
          <p:nvPr>
            <p:ph type="title"/>
          </p:nvPr>
        </p:nvSpPr>
        <p:spPr/>
        <p:txBody>
          <a:bodyPr/>
          <a:lstStyle/>
          <a:p>
            <a:r>
              <a:rPr lang="en-US" dirty="0">
                <a:solidFill>
                  <a:schemeClr val="accent6">
                    <a:lumMod val="50000"/>
                  </a:schemeClr>
                </a:solidFill>
              </a:rPr>
              <a:t>Active Learning 1 		</a:t>
            </a:r>
            <a:r>
              <a:rPr lang="en-US" dirty="0">
                <a:solidFill>
                  <a:srgbClr val="AE1221"/>
                </a:solidFill>
              </a:rPr>
              <a:t>B. $90 price floor</a:t>
            </a:r>
          </a:p>
        </p:txBody>
      </p:sp>
      <p:sp>
        <p:nvSpPr>
          <p:cNvPr id="3" name="Content Placeholder 2"/>
          <p:cNvSpPr>
            <a:spLocks noGrp="1"/>
          </p:cNvSpPr>
          <p:nvPr>
            <p:ph type="body" sz="quarter" idx="12"/>
          </p:nvPr>
        </p:nvSpPr>
        <p:spPr>
          <a:xfrm>
            <a:off x="139700" y="1339850"/>
            <a:ext cx="3365500" cy="4375150"/>
          </a:xfrm>
        </p:spPr>
        <p:txBody>
          <a:bodyPr>
            <a:normAutofit/>
          </a:bodyPr>
          <a:lstStyle/>
          <a:p>
            <a:pPr>
              <a:spcBef>
                <a:spcPct val="45000"/>
              </a:spcBef>
              <a:buClr>
                <a:srgbClr val="003399"/>
              </a:buClr>
              <a:buSzPct val="120000"/>
            </a:pPr>
            <a:r>
              <a:rPr lang="en-US" sz="2700" dirty="0">
                <a:solidFill>
                  <a:schemeClr val="accent6">
                    <a:lumMod val="50000"/>
                  </a:schemeClr>
                </a:solidFill>
                <a:cs typeface="Arial"/>
              </a:rPr>
              <a:t>Equilibrium price is above the $90 price floor, so the price floor is not binding.  </a:t>
            </a:r>
          </a:p>
          <a:p>
            <a:pPr>
              <a:spcBef>
                <a:spcPct val="45000"/>
              </a:spcBef>
              <a:buClr>
                <a:srgbClr val="003399"/>
              </a:buClr>
              <a:buSzPct val="120000"/>
            </a:pPr>
            <a:r>
              <a:rPr lang="en-US" sz="2700" dirty="0">
                <a:solidFill>
                  <a:schemeClr val="accent6">
                    <a:lumMod val="50000"/>
                  </a:schemeClr>
                </a:solidFill>
                <a:cs typeface="Arial"/>
              </a:rPr>
              <a:t>P = $100, </a:t>
            </a:r>
            <a:br>
              <a:rPr lang="en-US" sz="2700" dirty="0">
                <a:solidFill>
                  <a:schemeClr val="accent6">
                    <a:lumMod val="50000"/>
                  </a:schemeClr>
                </a:solidFill>
                <a:cs typeface="Arial"/>
              </a:rPr>
            </a:br>
            <a:r>
              <a:rPr lang="en-US" sz="2700" dirty="0">
                <a:solidFill>
                  <a:schemeClr val="accent6">
                    <a:lumMod val="50000"/>
                  </a:schemeClr>
                </a:solidFill>
                <a:cs typeface="Arial"/>
              </a:rPr>
              <a:t>Q = 100 rooms. </a:t>
            </a:r>
          </a:p>
        </p:txBody>
      </p:sp>
      <p:sp>
        <p:nvSpPr>
          <p:cNvPr id="4" name="Slide Number Placeholder 3"/>
          <p:cNvSpPr>
            <a:spLocks noGrp="1"/>
          </p:cNvSpPr>
          <p:nvPr>
            <p:ph type="sldNum" sz="quarter" idx="13"/>
          </p:nvPr>
        </p:nvSpPr>
        <p:spPr/>
        <p:txBody>
          <a:bodyPr/>
          <a:lstStyle/>
          <a:p>
            <a:pPr>
              <a:defRPr/>
            </a:pPr>
            <a:fld id="{073C29DC-2178-4274-9150-45F8EBD31C2D}" type="slidenum">
              <a:rPr lang="en-US" smtClean="0"/>
              <a:pPr>
                <a:defRPr/>
              </a:pPr>
              <a:t>14</a:t>
            </a:fld>
            <a:endParaRPr lang="en-US"/>
          </a:p>
        </p:txBody>
      </p:sp>
      <p:sp>
        <p:nvSpPr>
          <p:cNvPr id="5" name="Footer Placeholder 4"/>
          <p:cNvSpPr>
            <a:spLocks noGrp="1"/>
          </p:cNvSpPr>
          <p:nvPr>
            <p:ph type="ftr" sz="quarter" idx="14"/>
          </p:nvPr>
        </p:nvSpPr>
        <p:spPr/>
        <p:txBody>
          <a:body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34" name="Line 52"/>
          <p:cNvSpPr>
            <a:spLocks noChangeShapeType="1"/>
          </p:cNvSpPr>
          <p:nvPr/>
        </p:nvSpPr>
        <p:spPr bwMode="auto">
          <a:xfrm>
            <a:off x="4305300" y="3386138"/>
            <a:ext cx="4457700" cy="0"/>
          </a:xfrm>
          <a:prstGeom prst="line">
            <a:avLst/>
          </a:prstGeom>
          <a:noFill/>
          <a:ln w="38100">
            <a:solidFill>
              <a:srgbClr val="FF0000"/>
            </a:solidFill>
            <a:round/>
            <a:headEnd/>
            <a:tailEnd/>
          </a:ln>
        </p:spPr>
        <p:txBody>
          <a:bodyPr/>
          <a:lstStyle/>
          <a:p>
            <a:endParaRPr lang="en-US">
              <a:latin typeface="Arial"/>
              <a:cs typeface="Arial"/>
            </a:endParaRPr>
          </a:p>
        </p:txBody>
      </p:sp>
      <p:sp>
        <p:nvSpPr>
          <p:cNvPr id="35" name="Text Box 53"/>
          <p:cNvSpPr txBox="1">
            <a:spLocks noChangeArrowheads="1"/>
          </p:cNvSpPr>
          <p:nvPr/>
        </p:nvSpPr>
        <p:spPr bwMode="auto">
          <a:xfrm>
            <a:off x="4516437" y="2895600"/>
            <a:ext cx="1747838" cy="457200"/>
          </a:xfrm>
          <a:prstGeom prst="rect">
            <a:avLst/>
          </a:prstGeom>
          <a:noFill/>
          <a:ln w="9525">
            <a:noFill/>
            <a:miter lim="800000"/>
            <a:headEnd/>
            <a:tailEnd/>
          </a:ln>
        </p:spPr>
        <p:txBody>
          <a:bodyPr>
            <a:spAutoFit/>
          </a:bodyPr>
          <a:lstStyle/>
          <a:p>
            <a:pPr>
              <a:spcBef>
                <a:spcPct val="50000"/>
              </a:spcBef>
            </a:pPr>
            <a:r>
              <a:rPr lang="en-US" sz="2400" i="1" dirty="0">
                <a:solidFill>
                  <a:srgbClr val="FF0000"/>
                </a:solidFill>
                <a:latin typeface="Arial"/>
                <a:cs typeface="Arial"/>
              </a:rPr>
              <a:t>Price floor</a:t>
            </a:r>
          </a:p>
        </p:txBody>
      </p:sp>
    </p:spTree>
    <p:extLst>
      <p:ext uri="{BB962C8B-B14F-4D97-AF65-F5344CB8AC3E}">
        <p14:creationId xmlns:p14="http://schemas.microsoft.com/office/powerpoint/2010/main" val="290193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6"/>
          <p:cNvGrpSpPr>
            <a:grpSpLocks/>
          </p:cNvGrpSpPr>
          <p:nvPr/>
        </p:nvGrpSpPr>
        <p:grpSpPr bwMode="auto">
          <a:xfrm>
            <a:off x="3522662" y="533400"/>
            <a:ext cx="5545138" cy="5810250"/>
            <a:chOff x="2185" y="225"/>
            <a:chExt cx="3493" cy="3660"/>
          </a:xfrm>
        </p:grpSpPr>
        <p:graphicFrame>
          <p:nvGraphicFramePr>
            <p:cNvPr id="7" name="Object 7"/>
            <p:cNvGraphicFramePr>
              <a:graphicFrameLocks noChangeAspect="1"/>
            </p:cNvGraphicFramePr>
            <p:nvPr/>
          </p:nvGraphicFramePr>
          <p:xfrm>
            <a:off x="2185" y="429"/>
            <a:ext cx="3493" cy="3456"/>
          </p:xfrm>
          <a:graphic>
            <a:graphicData uri="http://schemas.openxmlformats.org/presentationml/2006/ole">
              <mc:AlternateContent xmlns:mc="http://schemas.openxmlformats.org/markup-compatibility/2006">
                <mc:Choice xmlns:v="urn:schemas-microsoft-com:vml" Requires="v">
                  <p:oleObj name="Worksheet" r:id="rId3" imgW="3943410" imgH="3495854" progId="Excel.Sheet.8">
                    <p:embed/>
                  </p:oleObj>
                </mc:Choice>
                <mc:Fallback>
                  <p:oleObj name="Worksheet" r:id="rId3" imgW="3943410" imgH="3495854" progId="Excel.Sheet.8">
                    <p:embed/>
                    <p:pic>
                      <p:nvPicPr>
                        <p:cNvPr id="7"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5" y="429"/>
                          <a:ext cx="3493" cy="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8" name="Group 25"/>
            <p:cNvGrpSpPr>
              <a:grpSpLocks/>
            </p:cNvGrpSpPr>
            <p:nvPr/>
          </p:nvGrpSpPr>
          <p:grpSpPr bwMode="auto">
            <a:xfrm>
              <a:off x="2285" y="225"/>
              <a:ext cx="3341" cy="3550"/>
              <a:chOff x="2285" y="225"/>
              <a:chExt cx="3341" cy="3550"/>
            </a:xfrm>
          </p:grpSpPr>
          <p:sp useBgFill="1">
            <p:nvSpPr>
              <p:cNvPr id="9" name="Text Box 8" descr="Wide upward diagonal"/>
              <p:cNvSpPr txBox="1">
                <a:spLocks noChangeArrowheads="1"/>
              </p:cNvSpPr>
              <p:nvPr/>
            </p:nvSpPr>
            <p:spPr bwMode="auto">
              <a:xfrm>
                <a:off x="5289" y="3472"/>
                <a:ext cx="337" cy="279"/>
              </a:xfrm>
              <a:prstGeom prst="rect">
                <a:avLst/>
              </a:prstGeom>
              <a:ln w="9525">
                <a:noFill/>
                <a:miter lim="800000"/>
                <a:headEnd/>
                <a:tailEnd/>
              </a:ln>
            </p:spPr>
            <p:txBody>
              <a:bodyPr tIns="0">
                <a:spAutoFit/>
              </a:bodyPr>
              <a:lstStyle/>
              <a:p>
                <a:pPr algn="ctr">
                  <a:spcBef>
                    <a:spcPct val="50000"/>
                  </a:spcBef>
                </a:pPr>
                <a:r>
                  <a:rPr lang="en-US" sz="2600" b="1" i="1" dirty="0">
                    <a:latin typeface="Arial"/>
                    <a:cs typeface="Arial"/>
                  </a:rPr>
                  <a:t>Q</a:t>
                </a:r>
              </a:p>
            </p:txBody>
          </p:sp>
          <p:sp useBgFill="1">
            <p:nvSpPr>
              <p:cNvPr id="10" name="Text Box 9" descr="Wide upward diagonal"/>
              <p:cNvSpPr txBox="1">
                <a:spLocks noChangeArrowheads="1"/>
              </p:cNvSpPr>
              <p:nvPr/>
            </p:nvSpPr>
            <p:spPr bwMode="auto">
              <a:xfrm>
                <a:off x="2285" y="466"/>
                <a:ext cx="328" cy="279"/>
              </a:xfrm>
              <a:prstGeom prst="rect">
                <a:avLst/>
              </a:prstGeom>
              <a:ln w="9525">
                <a:noFill/>
                <a:miter lim="800000"/>
                <a:headEnd/>
                <a:tailEnd/>
              </a:ln>
            </p:spPr>
            <p:txBody>
              <a:bodyPr wrap="none" tIns="0"/>
              <a:lstStyle/>
              <a:p>
                <a:pPr algn="r">
                  <a:spcBef>
                    <a:spcPct val="50000"/>
                  </a:spcBef>
                </a:pPr>
                <a:r>
                  <a:rPr lang="en-US" sz="2600" b="1" i="1">
                    <a:latin typeface="Arial"/>
                    <a:cs typeface="Arial"/>
                  </a:rPr>
                  <a:t>P</a:t>
                </a:r>
              </a:p>
            </p:txBody>
          </p:sp>
          <p:sp>
            <p:nvSpPr>
              <p:cNvPr id="11" name="Text Box 10"/>
              <p:cNvSpPr txBox="1">
                <a:spLocks noChangeArrowheads="1"/>
              </p:cNvSpPr>
              <p:nvPr/>
            </p:nvSpPr>
            <p:spPr bwMode="auto">
              <a:xfrm>
                <a:off x="5250" y="657"/>
                <a:ext cx="225" cy="250"/>
              </a:xfrm>
              <a:prstGeom prst="rect">
                <a:avLst/>
              </a:prstGeom>
              <a:no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sp useBgFill="1">
            <p:nvSpPr>
              <p:cNvPr id="12" name="Rectangle 11" descr="Wide upward diagonal"/>
              <p:cNvSpPr>
                <a:spLocks noChangeArrowheads="1"/>
              </p:cNvSpPr>
              <p:nvPr/>
            </p:nvSpPr>
            <p:spPr bwMode="auto">
              <a:xfrm>
                <a:off x="2302" y="3271"/>
                <a:ext cx="307" cy="247"/>
              </a:xfrm>
              <a:prstGeom prst="rect">
                <a:avLst/>
              </a:prstGeom>
              <a:ln w="9525">
                <a:noFill/>
                <a:miter lim="800000"/>
                <a:headEnd/>
                <a:tailEnd/>
              </a:ln>
            </p:spPr>
            <p:txBody>
              <a:bodyPr wrap="none" anchor="ctr"/>
              <a:lstStyle/>
              <a:p>
                <a:endParaRPr lang="en-US">
                  <a:latin typeface="Arial"/>
                  <a:cs typeface="Arial"/>
                </a:endParaRPr>
              </a:p>
            </p:txBody>
          </p:sp>
          <p:sp useBgFill="1">
            <p:nvSpPr>
              <p:cNvPr id="13" name="Rectangle 12" descr="Wide upward diagonal"/>
              <p:cNvSpPr>
                <a:spLocks noChangeArrowheads="1"/>
              </p:cNvSpPr>
              <p:nvPr/>
            </p:nvSpPr>
            <p:spPr bwMode="auto">
              <a:xfrm>
                <a:off x="2518" y="3431"/>
                <a:ext cx="277" cy="344"/>
              </a:xfrm>
              <a:prstGeom prst="rect">
                <a:avLst/>
              </a:prstGeom>
              <a:ln w="9525">
                <a:noFill/>
                <a:miter lim="800000"/>
                <a:headEnd/>
                <a:tailEnd/>
              </a:ln>
            </p:spPr>
            <p:txBody>
              <a:bodyPr wrap="none" anchor="ctr"/>
              <a:lstStyle/>
              <a:p>
                <a:endParaRPr lang="en-US">
                  <a:latin typeface="Arial"/>
                  <a:cs typeface="Arial"/>
                </a:endParaRPr>
              </a:p>
            </p:txBody>
          </p:sp>
          <p:grpSp>
            <p:nvGrpSpPr>
              <p:cNvPr id="14" name="Group 13"/>
              <p:cNvGrpSpPr>
                <a:grpSpLocks/>
              </p:cNvGrpSpPr>
              <p:nvPr/>
            </p:nvGrpSpPr>
            <p:grpSpPr bwMode="auto">
              <a:xfrm>
                <a:off x="2738" y="3367"/>
                <a:ext cx="222" cy="123"/>
                <a:chOff x="2757" y="3291"/>
                <a:chExt cx="222" cy="123"/>
              </a:xfrm>
            </p:grpSpPr>
            <p:sp>
              <p:nvSpPr>
                <p:cNvPr id="22" name="Line 14"/>
                <p:cNvSpPr>
                  <a:spLocks noChangeShapeType="1"/>
                </p:cNvSpPr>
                <p:nvPr/>
              </p:nvSpPr>
              <p:spPr bwMode="auto">
                <a:xfrm flipH="1">
                  <a:off x="2763" y="3309"/>
                  <a:ext cx="171" cy="105"/>
                </a:xfrm>
                <a:prstGeom prst="line">
                  <a:avLst/>
                </a:prstGeom>
                <a:noFill/>
                <a:ln w="38100">
                  <a:solidFill>
                    <a:schemeClr val="bg1"/>
                  </a:solidFill>
                  <a:round/>
                  <a:headEnd/>
                  <a:tailEnd/>
                </a:ln>
              </p:spPr>
              <p:txBody>
                <a:bodyPr/>
                <a:lstStyle/>
                <a:p>
                  <a:endParaRPr lang="en-US">
                    <a:latin typeface="Arial"/>
                    <a:cs typeface="Arial"/>
                  </a:endParaRPr>
                </a:p>
              </p:txBody>
            </p:sp>
            <p:sp>
              <p:nvSpPr>
                <p:cNvPr id="23" name="Line 15"/>
                <p:cNvSpPr>
                  <a:spLocks noChangeShapeType="1"/>
                </p:cNvSpPr>
                <p:nvPr/>
              </p:nvSpPr>
              <p:spPr bwMode="auto">
                <a:xfrm flipH="1">
                  <a:off x="2808" y="3300"/>
                  <a:ext cx="171" cy="105"/>
                </a:xfrm>
                <a:prstGeom prst="line">
                  <a:avLst/>
                </a:prstGeom>
                <a:noFill/>
                <a:ln w="19050">
                  <a:solidFill>
                    <a:schemeClr val="tx1"/>
                  </a:solidFill>
                  <a:round/>
                  <a:headEnd/>
                  <a:tailEnd/>
                </a:ln>
              </p:spPr>
              <p:txBody>
                <a:bodyPr/>
                <a:lstStyle/>
                <a:p>
                  <a:endParaRPr lang="en-US">
                    <a:latin typeface="Arial"/>
                    <a:cs typeface="Arial"/>
                  </a:endParaRPr>
                </a:p>
              </p:txBody>
            </p:sp>
            <p:sp>
              <p:nvSpPr>
                <p:cNvPr id="24" name="Line 16"/>
                <p:cNvSpPr>
                  <a:spLocks noChangeShapeType="1"/>
                </p:cNvSpPr>
                <p:nvPr/>
              </p:nvSpPr>
              <p:spPr bwMode="auto">
                <a:xfrm flipH="1">
                  <a:off x="2757" y="3291"/>
                  <a:ext cx="171" cy="105"/>
                </a:xfrm>
                <a:prstGeom prst="line">
                  <a:avLst/>
                </a:prstGeom>
                <a:noFill/>
                <a:ln w="19050">
                  <a:solidFill>
                    <a:schemeClr val="tx1"/>
                  </a:solidFill>
                  <a:round/>
                  <a:headEnd/>
                  <a:tailEnd/>
                </a:ln>
              </p:spPr>
              <p:txBody>
                <a:bodyPr/>
                <a:lstStyle/>
                <a:p>
                  <a:endParaRPr lang="en-US">
                    <a:latin typeface="Arial"/>
                    <a:cs typeface="Arial"/>
                  </a:endParaRPr>
                </a:p>
              </p:txBody>
            </p:sp>
          </p:grpSp>
          <p:grpSp>
            <p:nvGrpSpPr>
              <p:cNvPr id="15" name="Group 14"/>
              <p:cNvGrpSpPr>
                <a:grpSpLocks/>
              </p:cNvGrpSpPr>
              <p:nvPr/>
            </p:nvGrpSpPr>
            <p:grpSpPr bwMode="auto">
              <a:xfrm>
                <a:off x="2579" y="3211"/>
                <a:ext cx="186" cy="141"/>
                <a:chOff x="2586" y="3138"/>
                <a:chExt cx="186" cy="141"/>
              </a:xfrm>
            </p:grpSpPr>
            <p:sp>
              <p:nvSpPr>
                <p:cNvPr id="19" name="Line 18"/>
                <p:cNvSpPr>
                  <a:spLocks noChangeShapeType="1"/>
                </p:cNvSpPr>
                <p:nvPr/>
              </p:nvSpPr>
              <p:spPr bwMode="auto">
                <a:xfrm flipH="1">
                  <a:off x="2586" y="3162"/>
                  <a:ext cx="171" cy="105"/>
                </a:xfrm>
                <a:prstGeom prst="line">
                  <a:avLst/>
                </a:prstGeom>
                <a:noFill/>
                <a:ln w="38100">
                  <a:solidFill>
                    <a:schemeClr val="bg1"/>
                  </a:solidFill>
                  <a:round/>
                  <a:headEnd/>
                  <a:tailEnd/>
                </a:ln>
              </p:spPr>
              <p:txBody>
                <a:bodyPr/>
                <a:lstStyle/>
                <a:p>
                  <a:endParaRPr lang="en-US">
                    <a:latin typeface="Arial"/>
                    <a:cs typeface="Arial"/>
                  </a:endParaRPr>
                </a:p>
              </p:txBody>
            </p:sp>
            <p:sp>
              <p:nvSpPr>
                <p:cNvPr id="20" name="Line 19"/>
                <p:cNvSpPr>
                  <a:spLocks noChangeShapeType="1"/>
                </p:cNvSpPr>
                <p:nvPr/>
              </p:nvSpPr>
              <p:spPr bwMode="auto">
                <a:xfrm flipH="1">
                  <a:off x="2601" y="3174"/>
                  <a:ext cx="171" cy="105"/>
                </a:xfrm>
                <a:prstGeom prst="line">
                  <a:avLst/>
                </a:prstGeom>
                <a:noFill/>
                <a:ln w="19050">
                  <a:solidFill>
                    <a:schemeClr val="tx1"/>
                  </a:solidFill>
                  <a:round/>
                  <a:headEnd/>
                  <a:tailEnd/>
                </a:ln>
              </p:spPr>
              <p:txBody>
                <a:bodyPr/>
                <a:lstStyle/>
                <a:p>
                  <a:endParaRPr lang="en-US">
                    <a:latin typeface="Arial"/>
                    <a:cs typeface="Arial"/>
                  </a:endParaRPr>
                </a:p>
              </p:txBody>
            </p:sp>
            <p:sp>
              <p:nvSpPr>
                <p:cNvPr id="21" name="Line 20"/>
                <p:cNvSpPr>
                  <a:spLocks noChangeShapeType="1"/>
                </p:cNvSpPr>
                <p:nvPr/>
              </p:nvSpPr>
              <p:spPr bwMode="auto">
                <a:xfrm flipH="1">
                  <a:off x="2592" y="3138"/>
                  <a:ext cx="171" cy="105"/>
                </a:xfrm>
                <a:prstGeom prst="line">
                  <a:avLst/>
                </a:prstGeom>
                <a:noFill/>
                <a:ln w="19050">
                  <a:solidFill>
                    <a:schemeClr val="tx1"/>
                  </a:solidFill>
                  <a:round/>
                  <a:headEnd/>
                  <a:tailEnd/>
                </a:ln>
              </p:spPr>
              <p:txBody>
                <a:bodyPr/>
                <a:lstStyle/>
                <a:p>
                  <a:endParaRPr lang="en-US">
                    <a:latin typeface="Arial"/>
                    <a:cs typeface="Arial"/>
                  </a:endParaRPr>
                </a:p>
              </p:txBody>
            </p:sp>
          </p:grpSp>
          <p:sp>
            <p:nvSpPr>
              <p:cNvPr id="16" name="Text Box 21"/>
              <p:cNvSpPr txBox="1">
                <a:spLocks noChangeArrowheads="1"/>
              </p:cNvSpPr>
              <p:nvPr/>
            </p:nvSpPr>
            <p:spPr bwMode="auto">
              <a:xfrm>
                <a:off x="2474" y="3436"/>
                <a:ext cx="189" cy="269"/>
              </a:xfrm>
              <a:prstGeom prst="rect">
                <a:avLst/>
              </a:prstGeom>
              <a:noFill/>
              <a:ln w="9525">
                <a:noFill/>
                <a:miter lim="800000"/>
                <a:headEnd/>
                <a:tailEnd/>
              </a:ln>
            </p:spPr>
            <p:txBody>
              <a:bodyPr>
                <a:spAutoFit/>
              </a:bodyPr>
              <a:lstStyle/>
              <a:p>
                <a:pPr algn="ctr">
                  <a:spcBef>
                    <a:spcPct val="50000"/>
                  </a:spcBef>
                </a:pPr>
                <a:r>
                  <a:rPr lang="en-US" sz="2200" dirty="0">
                    <a:latin typeface="Arial"/>
                    <a:cs typeface="Arial"/>
                  </a:rPr>
                  <a:t>0</a:t>
                </a:r>
              </a:p>
            </p:txBody>
          </p:sp>
          <p:sp>
            <p:nvSpPr>
              <p:cNvPr id="17" name="Text Box 22"/>
              <p:cNvSpPr txBox="1">
                <a:spLocks noChangeArrowheads="1"/>
              </p:cNvSpPr>
              <p:nvPr/>
            </p:nvSpPr>
            <p:spPr bwMode="auto">
              <a:xfrm>
                <a:off x="3225" y="225"/>
                <a:ext cx="1693" cy="544"/>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2500">
                    <a:latin typeface="Arial"/>
                    <a:cs typeface="Arial"/>
                  </a:rPr>
                  <a:t>The market for </a:t>
                </a:r>
                <a:br>
                  <a:rPr lang="en-US" sz="2500">
                    <a:latin typeface="Arial"/>
                    <a:cs typeface="Arial"/>
                  </a:rPr>
                </a:br>
                <a:r>
                  <a:rPr lang="en-US" sz="2500">
                    <a:latin typeface="Arial"/>
                    <a:cs typeface="Arial"/>
                  </a:rPr>
                  <a:t>hotel rooms</a:t>
                </a:r>
              </a:p>
            </p:txBody>
          </p:sp>
          <p:sp>
            <p:nvSpPr>
              <p:cNvPr id="18" name="Text Box 23"/>
              <p:cNvSpPr txBox="1">
                <a:spLocks noChangeArrowheads="1"/>
              </p:cNvSpPr>
              <p:nvPr/>
            </p:nvSpPr>
            <p:spPr bwMode="auto">
              <a:xfrm>
                <a:off x="5220" y="2165"/>
                <a:ext cx="210"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sp>
        <p:nvSpPr>
          <p:cNvPr id="2" name="Title 1"/>
          <p:cNvSpPr>
            <a:spLocks noGrp="1"/>
          </p:cNvSpPr>
          <p:nvPr>
            <p:ph type="title"/>
          </p:nvPr>
        </p:nvSpPr>
        <p:spPr/>
        <p:txBody>
          <a:bodyPr/>
          <a:lstStyle/>
          <a:p>
            <a:r>
              <a:rPr lang="en-US" dirty="0">
                <a:solidFill>
                  <a:schemeClr val="accent6">
                    <a:lumMod val="50000"/>
                  </a:schemeClr>
                </a:solidFill>
              </a:rPr>
              <a:t>Active Learning 1 		</a:t>
            </a:r>
            <a:r>
              <a:rPr lang="en-US" dirty="0">
                <a:solidFill>
                  <a:srgbClr val="AE1221"/>
                </a:solidFill>
              </a:rPr>
              <a:t>C. $120 price floor</a:t>
            </a:r>
          </a:p>
        </p:txBody>
      </p:sp>
      <p:sp>
        <p:nvSpPr>
          <p:cNvPr id="3" name="Content Placeholder 2"/>
          <p:cNvSpPr>
            <a:spLocks noGrp="1"/>
          </p:cNvSpPr>
          <p:nvPr>
            <p:ph type="body" sz="quarter" idx="12"/>
          </p:nvPr>
        </p:nvSpPr>
        <p:spPr>
          <a:xfrm>
            <a:off x="139700" y="1339850"/>
            <a:ext cx="3365500" cy="4375150"/>
          </a:xfrm>
        </p:spPr>
        <p:txBody>
          <a:bodyPr>
            <a:normAutofit/>
          </a:bodyPr>
          <a:lstStyle/>
          <a:p>
            <a:pPr>
              <a:spcBef>
                <a:spcPct val="45000"/>
              </a:spcBef>
              <a:buClr>
                <a:srgbClr val="003399"/>
              </a:buClr>
              <a:buSzPct val="120000"/>
            </a:pPr>
            <a:r>
              <a:rPr lang="en-US" sz="2700" dirty="0">
                <a:solidFill>
                  <a:schemeClr val="accent6">
                    <a:lumMod val="50000"/>
                  </a:schemeClr>
                </a:solidFill>
                <a:cs typeface="Arial"/>
              </a:rPr>
              <a:t>The price rises to $120. (binding price floor above the equilibrium)</a:t>
            </a:r>
          </a:p>
          <a:p>
            <a:pPr>
              <a:spcBef>
                <a:spcPct val="45000"/>
              </a:spcBef>
              <a:buClr>
                <a:srgbClr val="003399"/>
              </a:buClr>
              <a:buSzPct val="120000"/>
            </a:pPr>
            <a:r>
              <a:rPr lang="en-US" sz="2700" dirty="0">
                <a:solidFill>
                  <a:schemeClr val="accent6">
                    <a:lumMod val="50000"/>
                  </a:schemeClr>
                </a:solidFill>
                <a:cs typeface="Arial"/>
              </a:rPr>
              <a:t>Buyers demand </a:t>
            </a:r>
            <a:br>
              <a:rPr lang="en-US" sz="2700" dirty="0">
                <a:solidFill>
                  <a:schemeClr val="accent6">
                    <a:lumMod val="50000"/>
                  </a:schemeClr>
                </a:solidFill>
                <a:cs typeface="Arial"/>
              </a:rPr>
            </a:br>
            <a:r>
              <a:rPr lang="en-US" sz="2700" dirty="0">
                <a:solidFill>
                  <a:schemeClr val="accent6">
                    <a:lumMod val="50000"/>
                  </a:schemeClr>
                </a:solidFill>
                <a:cs typeface="Arial"/>
              </a:rPr>
              <a:t>60 rooms, sellers supply 120, causing a surplus. </a:t>
            </a:r>
          </a:p>
        </p:txBody>
      </p:sp>
      <p:sp>
        <p:nvSpPr>
          <p:cNvPr id="4" name="Slide Number Placeholder 3"/>
          <p:cNvSpPr>
            <a:spLocks noGrp="1"/>
          </p:cNvSpPr>
          <p:nvPr>
            <p:ph type="sldNum" sz="quarter" idx="13"/>
          </p:nvPr>
        </p:nvSpPr>
        <p:spPr/>
        <p:txBody>
          <a:bodyPr/>
          <a:lstStyle/>
          <a:p>
            <a:pPr>
              <a:defRPr/>
            </a:pPr>
            <a:fld id="{073C29DC-2178-4274-9150-45F8EBD31C2D}" type="slidenum">
              <a:rPr lang="en-US" smtClean="0"/>
              <a:pPr>
                <a:defRPr/>
              </a:pPr>
              <a:t>15</a:t>
            </a:fld>
            <a:endParaRPr lang="en-US"/>
          </a:p>
        </p:txBody>
      </p:sp>
      <p:sp>
        <p:nvSpPr>
          <p:cNvPr id="5" name="Footer Placeholder 4"/>
          <p:cNvSpPr>
            <a:spLocks noGrp="1"/>
          </p:cNvSpPr>
          <p:nvPr>
            <p:ph type="ftr" sz="quarter" idx="14"/>
          </p:nvPr>
        </p:nvSpPr>
        <p:spPr/>
        <p:txBody>
          <a:body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27" name="Group 55"/>
          <p:cNvGrpSpPr>
            <a:grpSpLocks/>
          </p:cNvGrpSpPr>
          <p:nvPr/>
        </p:nvGrpSpPr>
        <p:grpSpPr bwMode="auto">
          <a:xfrm>
            <a:off x="4902200" y="1371600"/>
            <a:ext cx="3292475" cy="630237"/>
            <a:chOff x="3031" y="758"/>
            <a:chExt cx="2074" cy="397"/>
          </a:xfrm>
        </p:grpSpPr>
        <p:sp>
          <p:nvSpPr>
            <p:cNvPr id="28" name="AutoShape 56"/>
            <p:cNvSpPr>
              <a:spLocks/>
            </p:cNvSpPr>
            <p:nvPr/>
          </p:nvSpPr>
          <p:spPr bwMode="auto">
            <a:xfrm rot="5400000">
              <a:off x="3973" y="24"/>
              <a:ext cx="189" cy="2074"/>
            </a:xfrm>
            <a:prstGeom prst="leftBrace">
              <a:avLst>
                <a:gd name="adj1" fmla="val 192443"/>
                <a:gd name="adj2" fmla="val 50000"/>
              </a:avLst>
            </a:prstGeom>
            <a:noFill/>
            <a:ln w="19050">
              <a:solidFill>
                <a:srgbClr val="0000FF"/>
              </a:solidFill>
              <a:round/>
              <a:headEnd/>
              <a:tailEnd/>
            </a:ln>
          </p:spPr>
          <p:txBody>
            <a:bodyPr rot="10800000" vert="eaVert" wrap="none" anchor="ctr"/>
            <a:lstStyle/>
            <a:p>
              <a:endParaRPr lang="en-US">
                <a:latin typeface="Arial"/>
                <a:cs typeface="Arial"/>
              </a:endParaRPr>
            </a:p>
          </p:txBody>
        </p:sp>
        <p:sp>
          <p:nvSpPr>
            <p:cNvPr id="29" name="Text Box 57"/>
            <p:cNvSpPr txBox="1">
              <a:spLocks noChangeArrowheads="1"/>
            </p:cNvSpPr>
            <p:nvPr/>
          </p:nvSpPr>
          <p:spPr bwMode="auto">
            <a:xfrm>
              <a:off x="3470" y="758"/>
              <a:ext cx="1220" cy="233"/>
            </a:xfrm>
            <a:prstGeom prst="rect">
              <a:avLst/>
            </a:prstGeom>
            <a:solidFill>
              <a:srgbClr val="FFCCFF"/>
            </a:solidFill>
            <a:ln w="9525">
              <a:noFill/>
              <a:miter lim="800000"/>
              <a:headEnd/>
              <a:tailEnd/>
            </a:ln>
          </p:spPr>
          <p:txBody>
            <a:bodyPr lIns="0" tIns="0" rIns="0" bIns="0">
              <a:spAutoFit/>
            </a:bodyPr>
            <a:lstStyle/>
            <a:p>
              <a:pPr algn="ctr">
                <a:spcBef>
                  <a:spcPct val="50000"/>
                </a:spcBef>
              </a:pPr>
              <a:r>
                <a:rPr lang="en-US" sz="2400" b="1" i="1" dirty="0">
                  <a:solidFill>
                    <a:srgbClr val="0000FF"/>
                  </a:solidFill>
                  <a:latin typeface="Arial"/>
                  <a:cs typeface="Arial"/>
                </a:rPr>
                <a:t>surplus</a:t>
              </a:r>
              <a:r>
                <a:rPr lang="en-US" sz="2400" dirty="0">
                  <a:solidFill>
                    <a:srgbClr val="0000FF"/>
                  </a:solidFill>
                  <a:latin typeface="Arial"/>
                  <a:cs typeface="Arial"/>
                </a:rPr>
                <a:t> = 60</a:t>
              </a:r>
            </a:p>
          </p:txBody>
        </p:sp>
      </p:grpSp>
      <p:grpSp>
        <p:nvGrpSpPr>
          <p:cNvPr id="30" name="Group 58"/>
          <p:cNvGrpSpPr>
            <a:grpSpLocks/>
          </p:cNvGrpSpPr>
          <p:nvPr/>
        </p:nvGrpSpPr>
        <p:grpSpPr bwMode="auto">
          <a:xfrm>
            <a:off x="4305300" y="2020887"/>
            <a:ext cx="4457700" cy="493713"/>
            <a:chOff x="2650" y="1138"/>
            <a:chExt cx="2808" cy="311"/>
          </a:xfrm>
        </p:grpSpPr>
        <p:sp>
          <p:nvSpPr>
            <p:cNvPr id="31" name="Line 59"/>
            <p:cNvSpPr>
              <a:spLocks noChangeShapeType="1"/>
            </p:cNvSpPr>
            <p:nvPr/>
          </p:nvSpPr>
          <p:spPr bwMode="auto">
            <a:xfrm>
              <a:off x="2650" y="1184"/>
              <a:ext cx="2808" cy="0"/>
            </a:xfrm>
            <a:prstGeom prst="line">
              <a:avLst/>
            </a:prstGeom>
            <a:noFill/>
            <a:ln w="38100">
              <a:solidFill>
                <a:srgbClr val="FF0000"/>
              </a:solidFill>
              <a:round/>
              <a:headEnd/>
              <a:tailEnd/>
            </a:ln>
          </p:spPr>
          <p:txBody>
            <a:bodyPr/>
            <a:lstStyle/>
            <a:p>
              <a:endParaRPr lang="en-US">
                <a:latin typeface="Arial"/>
                <a:cs typeface="Arial"/>
              </a:endParaRPr>
            </a:p>
          </p:txBody>
        </p:sp>
        <p:sp>
          <p:nvSpPr>
            <p:cNvPr id="32" name="Text Box 60"/>
            <p:cNvSpPr txBox="1">
              <a:spLocks noChangeArrowheads="1"/>
            </p:cNvSpPr>
            <p:nvPr/>
          </p:nvSpPr>
          <p:spPr bwMode="auto">
            <a:xfrm>
              <a:off x="3767" y="1161"/>
              <a:ext cx="1101" cy="288"/>
            </a:xfrm>
            <a:prstGeom prst="rect">
              <a:avLst/>
            </a:prstGeom>
            <a:noFill/>
            <a:ln w="9525">
              <a:noFill/>
              <a:miter lim="800000"/>
              <a:headEnd/>
              <a:tailEnd/>
            </a:ln>
          </p:spPr>
          <p:txBody>
            <a:bodyPr>
              <a:spAutoFit/>
            </a:bodyPr>
            <a:lstStyle/>
            <a:p>
              <a:pPr>
                <a:spcBef>
                  <a:spcPct val="50000"/>
                </a:spcBef>
              </a:pPr>
              <a:r>
                <a:rPr lang="en-US" sz="2400" i="1" dirty="0">
                  <a:solidFill>
                    <a:srgbClr val="FF0000"/>
                  </a:solidFill>
                  <a:latin typeface="Arial"/>
                  <a:cs typeface="Arial"/>
                </a:rPr>
                <a:t>Price floor</a:t>
              </a:r>
            </a:p>
          </p:txBody>
        </p:sp>
        <p:sp>
          <p:nvSpPr>
            <p:cNvPr id="33" name="Oval 61"/>
            <p:cNvSpPr>
              <a:spLocks noChangeArrowheads="1"/>
            </p:cNvSpPr>
            <p:nvPr/>
          </p:nvSpPr>
          <p:spPr bwMode="auto">
            <a:xfrm>
              <a:off x="2979" y="1138"/>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6" name="Oval 62"/>
            <p:cNvSpPr>
              <a:spLocks noChangeArrowheads="1"/>
            </p:cNvSpPr>
            <p:nvPr/>
          </p:nvSpPr>
          <p:spPr bwMode="auto">
            <a:xfrm>
              <a:off x="5066" y="1138"/>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spTree>
    <p:extLst>
      <p:ext uri="{BB962C8B-B14F-4D97-AF65-F5344CB8AC3E}">
        <p14:creationId xmlns:p14="http://schemas.microsoft.com/office/powerpoint/2010/main" val="263788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wrap="square" anchor="t"/>
          <a:lstStyle/>
          <a:p>
            <a:r>
              <a:rPr lang="en-US" altLang="en-US"/>
              <a:t>Evaluating Price Controls</a:t>
            </a:r>
          </a:p>
        </p:txBody>
      </p:sp>
      <p:sp>
        <p:nvSpPr>
          <p:cNvPr id="31747" name="Content Placeholder 2"/>
          <p:cNvSpPr>
            <a:spLocks noGrp="1"/>
          </p:cNvSpPr>
          <p:nvPr>
            <p:ph idx="1"/>
          </p:nvPr>
        </p:nvSpPr>
        <p:spPr/>
        <p:txBody>
          <a:bodyPr/>
          <a:lstStyle/>
          <a:p>
            <a:r>
              <a:rPr lang="en-US" altLang="en-US"/>
              <a:t>Markets are usually a good way to organize economic activity</a:t>
            </a:r>
          </a:p>
          <a:p>
            <a:pPr lvl="1"/>
            <a:r>
              <a:rPr lang="en-US" altLang="en-US"/>
              <a:t>Economists usually oppose price ceilings and price floors</a:t>
            </a:r>
          </a:p>
          <a:p>
            <a:pPr lvl="1"/>
            <a:r>
              <a:rPr lang="en-US" altLang="en-US"/>
              <a:t>Prices are not the outcome of some haphazard process</a:t>
            </a:r>
          </a:p>
          <a:p>
            <a:pPr lvl="1"/>
            <a:r>
              <a:rPr lang="en-US" altLang="en-US"/>
              <a:t>Prices have the crucial job of balancing supply and demand</a:t>
            </a:r>
          </a:p>
          <a:p>
            <a:pPr lvl="2"/>
            <a:r>
              <a:rPr lang="en-US" altLang="en-US"/>
              <a:t>Coordinating economic activity</a:t>
            </a:r>
          </a:p>
          <a:p>
            <a:endParaRPr lang="en-US" altLang="en-US"/>
          </a:p>
          <a:p>
            <a:pPr lvl="1"/>
            <a:endParaRPr lang="en-US" altLang="en-US"/>
          </a:p>
        </p:txBody>
      </p:sp>
      <p:sp>
        <p:nvSpPr>
          <p:cNvPr id="31749"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A2FADB26-2715-4AE8-866B-58E97F809E8C}" type="slidenum">
              <a:rPr lang="en-US" altLang="en-US" sz="1200" smtClean="0">
                <a:solidFill>
                  <a:srgbClr val="002060"/>
                </a:solidFill>
              </a:rPr>
              <a:pPr algn="ctr" eaLnBrk="1" hangingPunct="1"/>
              <a:t>16</a:t>
            </a:fld>
            <a:endParaRPr lang="en-US" altLang="en-US" sz="1200">
              <a:solidFill>
                <a:srgbClr val="002060"/>
              </a:solidFill>
            </a:endParaRPr>
          </a:p>
        </p:txBody>
      </p:sp>
      <p:sp>
        <p:nvSpPr>
          <p:cNvPr id="3174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451125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wrap="square" anchor="t"/>
          <a:lstStyle/>
          <a:p>
            <a:r>
              <a:rPr lang="en-US" altLang="en-US"/>
              <a:t>Evaluating Price Controls</a:t>
            </a:r>
          </a:p>
        </p:txBody>
      </p:sp>
      <p:sp>
        <p:nvSpPr>
          <p:cNvPr id="32771" name="Content Placeholder 2"/>
          <p:cNvSpPr>
            <a:spLocks noGrp="1"/>
          </p:cNvSpPr>
          <p:nvPr>
            <p:ph idx="1"/>
          </p:nvPr>
        </p:nvSpPr>
        <p:spPr/>
        <p:txBody>
          <a:bodyPr/>
          <a:lstStyle/>
          <a:p>
            <a:r>
              <a:rPr lang="en-US" altLang="en-US" dirty="0"/>
              <a:t>Governments can sometimes improve market outcomes</a:t>
            </a:r>
          </a:p>
          <a:p>
            <a:pPr lvl="1"/>
            <a:r>
              <a:rPr lang="en-US" altLang="en-US" dirty="0"/>
              <a:t>Want to use price controls</a:t>
            </a:r>
          </a:p>
          <a:p>
            <a:pPr lvl="2"/>
            <a:r>
              <a:rPr lang="en-US" altLang="en-US" dirty="0"/>
              <a:t>Because of unfair market outcome</a:t>
            </a:r>
          </a:p>
          <a:p>
            <a:pPr lvl="2"/>
            <a:r>
              <a:rPr lang="en-US" altLang="en-US" dirty="0"/>
              <a:t>Aimed at helping the poor</a:t>
            </a:r>
          </a:p>
          <a:p>
            <a:pPr lvl="1"/>
            <a:r>
              <a:rPr lang="en-US" altLang="en-US" dirty="0"/>
              <a:t>Often hurt those they are trying to help</a:t>
            </a:r>
          </a:p>
          <a:p>
            <a:pPr lvl="1"/>
            <a:r>
              <a:rPr lang="en-US" altLang="en-US" dirty="0"/>
              <a:t>Other ways of helping those in need</a:t>
            </a:r>
          </a:p>
          <a:p>
            <a:pPr lvl="2"/>
            <a:r>
              <a:rPr lang="en-US" altLang="en-US" dirty="0"/>
              <a:t>Rent subsidies</a:t>
            </a:r>
          </a:p>
          <a:p>
            <a:pPr lvl="2"/>
            <a:r>
              <a:rPr lang="en-US" altLang="en-US" dirty="0"/>
              <a:t>Wage subsidies (earned income tax credit)</a:t>
            </a:r>
          </a:p>
        </p:txBody>
      </p:sp>
      <p:sp>
        <p:nvSpPr>
          <p:cNvPr id="3277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BD30BE74-48FE-4CAF-B66C-31DEEA1205CC}" type="slidenum">
              <a:rPr lang="en-US" altLang="en-US" sz="1200" smtClean="0">
                <a:solidFill>
                  <a:srgbClr val="002060"/>
                </a:solidFill>
              </a:rPr>
              <a:pPr algn="ctr" eaLnBrk="1" hangingPunct="1"/>
              <a:t>17</a:t>
            </a:fld>
            <a:endParaRPr lang="en-US" altLang="en-US" sz="1200">
              <a:solidFill>
                <a:srgbClr val="002060"/>
              </a:solidFill>
            </a:endParaRPr>
          </a:p>
        </p:txBody>
      </p:sp>
      <p:sp>
        <p:nvSpPr>
          <p:cNvPr id="3277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150123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wrap="square" anchor="t"/>
          <a:lstStyle/>
          <a:p>
            <a:pPr algn="l"/>
            <a:r>
              <a:rPr lang="en-US" altLang="en-US" dirty="0"/>
              <a:t>	Taxes </a:t>
            </a:r>
          </a:p>
        </p:txBody>
      </p:sp>
      <p:sp>
        <p:nvSpPr>
          <p:cNvPr id="33795" name="Content Placeholder 2"/>
          <p:cNvSpPr>
            <a:spLocks noGrp="1"/>
          </p:cNvSpPr>
          <p:nvPr>
            <p:ph idx="1"/>
          </p:nvPr>
        </p:nvSpPr>
        <p:spPr/>
        <p:txBody>
          <a:bodyPr/>
          <a:lstStyle/>
          <a:p>
            <a:r>
              <a:rPr lang="en-US" altLang="en-US" dirty="0"/>
              <a:t>Government uses taxes</a:t>
            </a:r>
          </a:p>
          <a:p>
            <a:pPr lvl="1"/>
            <a:r>
              <a:rPr lang="en-US" altLang="en-US" dirty="0"/>
              <a:t>To raise revenue for public projects </a:t>
            </a:r>
          </a:p>
          <a:p>
            <a:pPr lvl="2"/>
            <a:r>
              <a:rPr lang="en-US" altLang="en-US" dirty="0"/>
              <a:t>Roads, schools, and national defense</a:t>
            </a:r>
          </a:p>
          <a:p>
            <a:r>
              <a:rPr lang="en-US" altLang="en-US" dirty="0"/>
              <a:t>Tax incidence</a:t>
            </a:r>
          </a:p>
          <a:p>
            <a:pPr lvl="1"/>
            <a:r>
              <a:rPr lang="en-US" altLang="en-US" dirty="0"/>
              <a:t>Manner in which the burden of a tax is shared among participants in a market</a:t>
            </a:r>
          </a:p>
          <a:p>
            <a:pPr lvl="2"/>
            <a:r>
              <a:rPr lang="en-US" altLang="en-US" dirty="0"/>
              <a:t>The government can make the seller or the buyer to pay the tax</a:t>
            </a:r>
          </a:p>
        </p:txBody>
      </p:sp>
      <p:sp>
        <p:nvSpPr>
          <p:cNvPr id="3379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FA0B1E0F-7469-4953-BA71-09BE23F641A2}" type="slidenum">
              <a:rPr lang="en-US" altLang="en-US" sz="1200" smtClean="0">
                <a:solidFill>
                  <a:srgbClr val="002060"/>
                </a:solidFill>
              </a:rPr>
              <a:pPr algn="ctr" eaLnBrk="1" hangingPunct="1"/>
              <a:t>18</a:t>
            </a:fld>
            <a:endParaRPr lang="en-US" altLang="en-US" sz="1200">
              <a:solidFill>
                <a:srgbClr val="002060"/>
              </a:solidFill>
            </a:endParaRPr>
          </a:p>
        </p:txBody>
      </p:sp>
      <p:sp>
        <p:nvSpPr>
          <p:cNvPr id="3379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793232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EXAMPLE 3:  The Market for Pizza</a:t>
            </a:r>
          </a:p>
        </p:txBody>
      </p:sp>
      <p:sp>
        <p:nvSpPr>
          <p:cNvPr id="3" name="Text Placeholder 2"/>
          <p:cNvSpPr>
            <a:spLocks noGrp="1"/>
          </p:cNvSpPr>
          <p:nvPr>
            <p:ph type="body" sz="quarter" idx="12"/>
          </p:nvPr>
        </p:nvSpPr>
        <p:spPr>
          <a:xfrm>
            <a:off x="6248400" y="1828800"/>
            <a:ext cx="2032000" cy="1155700"/>
          </a:xfrm>
          <a:solidFill>
            <a:srgbClr val="FFCCFF"/>
          </a:solidFill>
        </p:spPr>
        <p:txBody>
          <a:bodyPr/>
          <a:lstStyle/>
          <a:p>
            <a:r>
              <a:rPr lang="en-US" sz="2800" dirty="0"/>
              <a:t>Equilibrium without tax</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19</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2"/>
          <p:cNvGrpSpPr>
            <a:grpSpLocks/>
          </p:cNvGrpSpPr>
          <p:nvPr/>
        </p:nvGrpSpPr>
        <p:grpSpPr bwMode="auto">
          <a:xfrm>
            <a:off x="2603500" y="1876122"/>
            <a:ext cx="3176587" cy="2274887"/>
            <a:chOff x="3027" y="1106"/>
            <a:chExt cx="2001" cy="1433"/>
          </a:xfrm>
        </p:grpSpPr>
        <p:sp>
          <p:nvSpPr>
            <p:cNvPr id="7" name="Line 3"/>
            <p:cNvSpPr>
              <a:spLocks noChangeShapeType="1"/>
            </p:cNvSpPr>
            <p:nvPr/>
          </p:nvSpPr>
          <p:spPr bwMode="auto">
            <a:xfrm flipV="1">
              <a:off x="3027" y="1316"/>
              <a:ext cx="1696" cy="1223"/>
            </a:xfrm>
            <a:prstGeom prst="line">
              <a:avLst/>
            </a:prstGeom>
            <a:noFill/>
            <a:ln w="38100">
              <a:solidFill>
                <a:srgbClr val="003399"/>
              </a:solidFill>
              <a:round/>
              <a:headEnd/>
              <a:tailEnd/>
            </a:ln>
          </p:spPr>
          <p:txBody>
            <a:bodyPr/>
            <a:lstStyle/>
            <a:p>
              <a:endParaRPr lang="en-US">
                <a:latin typeface="Arial"/>
                <a:cs typeface="Arial"/>
              </a:endParaRPr>
            </a:p>
          </p:txBody>
        </p:sp>
        <p:sp>
          <p:nvSpPr>
            <p:cNvPr id="8" name="Text Box 4"/>
            <p:cNvSpPr txBox="1">
              <a:spLocks noChangeArrowheads="1"/>
            </p:cNvSpPr>
            <p:nvPr/>
          </p:nvSpPr>
          <p:spPr bwMode="auto">
            <a:xfrm>
              <a:off x="4642" y="1106"/>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r>
                <a:rPr lang="en-US" sz="2400" b="1" baseline="-25000">
                  <a:latin typeface="Arial"/>
                  <a:cs typeface="Arial"/>
                </a:rPr>
                <a:t>1</a:t>
              </a:r>
            </a:p>
          </p:txBody>
        </p:sp>
      </p:grpSp>
      <p:grpSp>
        <p:nvGrpSpPr>
          <p:cNvPr id="9" name="Group 7"/>
          <p:cNvGrpSpPr>
            <a:grpSpLocks/>
          </p:cNvGrpSpPr>
          <p:nvPr/>
        </p:nvGrpSpPr>
        <p:grpSpPr bwMode="auto">
          <a:xfrm>
            <a:off x="1892300" y="1355422"/>
            <a:ext cx="4422775" cy="3871912"/>
            <a:chOff x="2579" y="785"/>
            <a:chExt cx="2786" cy="2439"/>
          </a:xfrm>
        </p:grpSpPr>
        <p:grpSp>
          <p:nvGrpSpPr>
            <p:cNvPr id="10" name="Group 8"/>
            <p:cNvGrpSpPr>
              <a:grpSpLocks/>
            </p:cNvGrpSpPr>
            <p:nvPr/>
          </p:nvGrpSpPr>
          <p:grpSpPr bwMode="auto">
            <a:xfrm>
              <a:off x="2697" y="1037"/>
              <a:ext cx="2409" cy="2049"/>
              <a:chOff x="1098" y="1361"/>
              <a:chExt cx="2116" cy="2027"/>
            </a:xfrm>
          </p:grpSpPr>
          <p:sp>
            <p:nvSpPr>
              <p:cNvPr id="13" name="Line 9"/>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14" name="Line 10"/>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11" name="Text Box 11"/>
            <p:cNvSpPr txBox="1">
              <a:spLocks noChangeArrowheads="1"/>
            </p:cNvSpPr>
            <p:nvPr/>
          </p:nvSpPr>
          <p:spPr bwMode="auto">
            <a:xfrm>
              <a:off x="2579" y="785"/>
              <a:ext cx="26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12" name="Text Box 12"/>
            <p:cNvSpPr txBox="1">
              <a:spLocks noChangeArrowheads="1"/>
            </p:cNvSpPr>
            <p:nvPr/>
          </p:nvSpPr>
          <p:spPr bwMode="auto">
            <a:xfrm>
              <a:off x="5075" y="2936"/>
              <a:ext cx="29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15" name="Group 13"/>
          <p:cNvGrpSpPr>
            <a:grpSpLocks/>
          </p:cNvGrpSpPr>
          <p:nvPr/>
        </p:nvGrpSpPr>
        <p:grpSpPr bwMode="auto">
          <a:xfrm>
            <a:off x="3217862" y="1714197"/>
            <a:ext cx="2730500" cy="2649537"/>
            <a:chOff x="3414" y="1004"/>
            <a:chExt cx="1720" cy="1669"/>
          </a:xfrm>
        </p:grpSpPr>
        <p:sp>
          <p:nvSpPr>
            <p:cNvPr id="16" name="Line 14"/>
            <p:cNvSpPr>
              <a:spLocks noChangeShapeType="1"/>
            </p:cNvSpPr>
            <p:nvPr/>
          </p:nvSpPr>
          <p:spPr bwMode="auto">
            <a:xfrm>
              <a:off x="3414" y="1004"/>
              <a:ext cx="1417" cy="1470"/>
            </a:xfrm>
            <a:prstGeom prst="line">
              <a:avLst/>
            </a:prstGeom>
            <a:noFill/>
            <a:ln w="38100">
              <a:solidFill>
                <a:srgbClr val="003399"/>
              </a:solidFill>
              <a:round/>
              <a:headEnd/>
              <a:tailEnd/>
            </a:ln>
          </p:spPr>
          <p:txBody>
            <a:bodyPr/>
            <a:lstStyle/>
            <a:p>
              <a:endParaRPr lang="en-US">
                <a:latin typeface="Arial"/>
                <a:cs typeface="Arial"/>
              </a:endParaRPr>
            </a:p>
          </p:txBody>
        </p:sp>
        <p:sp>
          <p:nvSpPr>
            <p:cNvPr id="17" name="Text Box 15"/>
            <p:cNvSpPr txBox="1">
              <a:spLocks noChangeArrowheads="1"/>
            </p:cNvSpPr>
            <p:nvPr/>
          </p:nvSpPr>
          <p:spPr bwMode="auto">
            <a:xfrm>
              <a:off x="4748" y="2385"/>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r>
                <a:rPr lang="en-US" sz="2400" b="1" baseline="-25000">
                  <a:latin typeface="Arial"/>
                  <a:cs typeface="Arial"/>
                </a:rPr>
                <a:t>1</a:t>
              </a:r>
            </a:p>
          </p:txBody>
        </p:sp>
      </p:grpSp>
      <p:grpSp>
        <p:nvGrpSpPr>
          <p:cNvPr id="18" name="Group 16"/>
          <p:cNvGrpSpPr>
            <a:grpSpLocks/>
          </p:cNvGrpSpPr>
          <p:nvPr/>
        </p:nvGrpSpPr>
        <p:grpSpPr bwMode="auto">
          <a:xfrm>
            <a:off x="914400" y="2703209"/>
            <a:ext cx="3773487" cy="2725738"/>
            <a:chOff x="1963" y="1627"/>
            <a:chExt cx="2377" cy="1717"/>
          </a:xfrm>
        </p:grpSpPr>
        <p:grpSp>
          <p:nvGrpSpPr>
            <p:cNvPr id="19" name="Group 17"/>
            <p:cNvGrpSpPr>
              <a:grpSpLocks/>
            </p:cNvGrpSpPr>
            <p:nvPr/>
          </p:nvGrpSpPr>
          <p:grpSpPr bwMode="auto">
            <a:xfrm>
              <a:off x="2703" y="1746"/>
              <a:ext cx="1425" cy="1333"/>
              <a:chOff x="357" y="2450"/>
              <a:chExt cx="795" cy="646"/>
            </a:xfrm>
          </p:grpSpPr>
          <p:sp>
            <p:nvSpPr>
              <p:cNvPr id="23" name="Line 18"/>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4" name="Line 19"/>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0" name="Oval 20"/>
            <p:cNvSpPr>
              <a:spLocks noChangeArrowheads="1"/>
            </p:cNvSpPr>
            <p:nvPr/>
          </p:nvSpPr>
          <p:spPr bwMode="auto">
            <a:xfrm>
              <a:off x="4081" y="169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1" name="Text Box 21"/>
            <p:cNvSpPr txBox="1">
              <a:spLocks noChangeArrowheads="1"/>
            </p:cNvSpPr>
            <p:nvPr/>
          </p:nvSpPr>
          <p:spPr bwMode="auto">
            <a:xfrm>
              <a:off x="1963" y="1627"/>
              <a:ext cx="721" cy="233"/>
            </a:xfrm>
            <a:prstGeom prst="rect">
              <a:avLst/>
            </a:prstGeom>
            <a:noFill/>
            <a:ln w="9525">
              <a:noFill/>
              <a:miter lim="800000"/>
              <a:headEnd/>
              <a:tailEnd/>
            </a:ln>
          </p:spPr>
          <p:txBody>
            <a:bodyPr lIns="0" tIns="0" bIns="0">
              <a:spAutoFit/>
            </a:bodyPr>
            <a:lstStyle/>
            <a:p>
              <a:pPr algn="r">
                <a:spcBef>
                  <a:spcPct val="50000"/>
                </a:spcBef>
              </a:pPr>
              <a:r>
                <a:rPr lang="en-US" sz="2400">
                  <a:latin typeface="Arial"/>
                  <a:cs typeface="Arial"/>
                </a:rPr>
                <a:t>$10.00</a:t>
              </a:r>
            </a:p>
          </p:txBody>
        </p:sp>
        <p:sp>
          <p:nvSpPr>
            <p:cNvPr id="22" name="Text Box 22"/>
            <p:cNvSpPr txBox="1">
              <a:spLocks noChangeArrowheads="1"/>
            </p:cNvSpPr>
            <p:nvPr/>
          </p:nvSpPr>
          <p:spPr bwMode="auto">
            <a:xfrm>
              <a:off x="3969" y="3111"/>
              <a:ext cx="371" cy="233"/>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500</a:t>
              </a:r>
            </a:p>
          </p:txBody>
        </p:sp>
      </p:grpSp>
    </p:spTree>
    <p:extLst>
      <p:ext uri="{BB962C8B-B14F-4D97-AF65-F5344CB8AC3E}">
        <p14:creationId xmlns:p14="http://schemas.microsoft.com/office/powerpoint/2010/main" val="233627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downRigh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bg/>
                                          </p:spTgt>
                                        </p:tgtEl>
                                        <p:attrNameLst>
                                          <p:attrName>style.visibility</p:attrName>
                                        </p:attrNameLst>
                                      </p:cBhvr>
                                      <p:to>
                                        <p:strVal val="visible"/>
                                      </p:to>
                                    </p:set>
                                    <p:animEffect transition="in" filter="wipe(left)">
                                      <p:cBhvr>
                                        <p:cTn id="11" dur="500"/>
                                        <p:tgtEl>
                                          <p:spTgt spid="3">
                                            <p:bg/>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left)">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A Tax on Buyers</a:t>
            </a:r>
          </a:p>
        </p:txBody>
      </p:sp>
      <p:sp>
        <p:nvSpPr>
          <p:cNvPr id="3" name="Text Placeholder 2"/>
          <p:cNvSpPr>
            <a:spLocks noGrp="1"/>
          </p:cNvSpPr>
          <p:nvPr>
            <p:ph type="body" sz="quarter" idx="12"/>
          </p:nvPr>
        </p:nvSpPr>
        <p:spPr>
          <a:xfrm>
            <a:off x="4957762" y="609600"/>
            <a:ext cx="4186238" cy="5867400"/>
          </a:xfrm>
        </p:spPr>
        <p:txBody>
          <a:bodyPr/>
          <a:lstStyle/>
          <a:p>
            <a:pPr eaLnBrk="1" hangingPunct="1">
              <a:lnSpc>
                <a:spcPct val="115000"/>
              </a:lnSpc>
              <a:spcBef>
                <a:spcPct val="30000"/>
              </a:spcBef>
            </a:pPr>
            <a:r>
              <a:rPr lang="en-US" sz="2400" b="1" dirty="0">
                <a:solidFill>
                  <a:srgbClr val="FF0000"/>
                </a:solidFill>
                <a:cs typeface="Arial"/>
              </a:rPr>
              <a:t>Hence, a tax on buyers shifts the </a:t>
            </a:r>
            <a:r>
              <a:rPr lang="en-US" sz="2400" b="1" i="1" dirty="0">
                <a:solidFill>
                  <a:srgbClr val="FF0000"/>
                </a:solidFill>
                <a:cs typeface="Arial"/>
              </a:rPr>
              <a:t>D</a:t>
            </a:r>
            <a:r>
              <a:rPr lang="en-US" sz="2400" b="1" dirty="0">
                <a:solidFill>
                  <a:srgbClr val="FF0000"/>
                </a:solidFill>
                <a:cs typeface="Arial"/>
              </a:rPr>
              <a:t> curve down by the amount of the tax.</a:t>
            </a:r>
            <a:endParaRPr lang="en-US" sz="2400" dirty="0"/>
          </a:p>
          <a:p>
            <a:pPr eaLnBrk="1" hangingPunct="1">
              <a:lnSpc>
                <a:spcPct val="115000"/>
              </a:lnSpc>
              <a:spcBef>
                <a:spcPct val="30000"/>
              </a:spcBef>
            </a:pPr>
            <a:r>
              <a:rPr lang="en-US" sz="2400" dirty="0"/>
              <a:t>The price buyers pay is now $1.50 higher than the market price </a:t>
            </a:r>
            <a:r>
              <a:rPr lang="en-US" sz="2400" b="1" i="1" dirty="0"/>
              <a:t>P</a:t>
            </a:r>
            <a:r>
              <a:rPr lang="en-US" sz="2400" dirty="0"/>
              <a:t>. </a:t>
            </a:r>
          </a:p>
          <a:p>
            <a:pPr eaLnBrk="1" hangingPunct="1">
              <a:lnSpc>
                <a:spcPct val="115000"/>
              </a:lnSpc>
              <a:spcBef>
                <a:spcPct val="30000"/>
              </a:spcBef>
            </a:pPr>
            <a:r>
              <a:rPr lang="en-US" sz="2400" b="1" i="1" dirty="0"/>
              <a:t>P</a:t>
            </a:r>
            <a:r>
              <a:rPr lang="en-US" sz="2400" dirty="0"/>
              <a:t>  would have to fall by $1.50 to make buyers willing to buy same </a:t>
            </a:r>
            <a:r>
              <a:rPr lang="en-US" sz="2400" b="1" i="1" dirty="0"/>
              <a:t>Q </a:t>
            </a:r>
            <a:r>
              <a:rPr lang="en-US" sz="2400" dirty="0"/>
              <a:t>as before.  </a:t>
            </a:r>
          </a:p>
          <a:p>
            <a:pPr marL="342900" indent="-342900" eaLnBrk="1" hangingPunct="1">
              <a:lnSpc>
                <a:spcPct val="115000"/>
              </a:lnSpc>
              <a:spcBef>
                <a:spcPct val="30000"/>
              </a:spcBef>
              <a:buFont typeface="Arial" panose="020B0604020202020204" pitchFamily="34" charset="0"/>
              <a:buChar char="•"/>
            </a:pPr>
            <a:r>
              <a:rPr lang="en-US" sz="2400" i="1" dirty="0"/>
              <a:t>E.g.</a:t>
            </a:r>
            <a:r>
              <a:rPr lang="en-US" sz="2400" dirty="0"/>
              <a:t>, if </a:t>
            </a:r>
            <a:r>
              <a:rPr lang="en-US" sz="2400" b="1" i="1" dirty="0"/>
              <a:t>P</a:t>
            </a:r>
            <a:r>
              <a:rPr lang="en-US" sz="2400" dirty="0"/>
              <a:t>  falls from $10.00 to $8.50, buyers are still willing to purchase 500 pizzas. </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20</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2"/>
          <p:cNvGrpSpPr>
            <a:grpSpLocks/>
          </p:cNvGrpSpPr>
          <p:nvPr/>
        </p:nvGrpSpPr>
        <p:grpSpPr bwMode="auto">
          <a:xfrm>
            <a:off x="1612900" y="2189163"/>
            <a:ext cx="3176587" cy="2274887"/>
            <a:chOff x="3027" y="1106"/>
            <a:chExt cx="2001" cy="1433"/>
          </a:xfrm>
        </p:grpSpPr>
        <p:sp>
          <p:nvSpPr>
            <p:cNvPr id="7" name="Line 3"/>
            <p:cNvSpPr>
              <a:spLocks noChangeShapeType="1"/>
            </p:cNvSpPr>
            <p:nvPr/>
          </p:nvSpPr>
          <p:spPr bwMode="auto">
            <a:xfrm flipV="1">
              <a:off x="3027" y="1316"/>
              <a:ext cx="1696" cy="1223"/>
            </a:xfrm>
            <a:prstGeom prst="line">
              <a:avLst/>
            </a:prstGeom>
            <a:noFill/>
            <a:ln w="38100">
              <a:solidFill>
                <a:srgbClr val="005EA4"/>
              </a:solidFill>
              <a:round/>
              <a:headEnd/>
              <a:tailEnd/>
            </a:ln>
          </p:spPr>
          <p:txBody>
            <a:bodyPr/>
            <a:lstStyle/>
            <a:p>
              <a:endParaRPr lang="en-US">
                <a:latin typeface="Arial"/>
                <a:cs typeface="Arial"/>
              </a:endParaRPr>
            </a:p>
          </p:txBody>
        </p:sp>
        <p:sp>
          <p:nvSpPr>
            <p:cNvPr id="8" name="Text Box 4"/>
            <p:cNvSpPr txBox="1">
              <a:spLocks noChangeArrowheads="1"/>
            </p:cNvSpPr>
            <p:nvPr/>
          </p:nvSpPr>
          <p:spPr bwMode="auto">
            <a:xfrm>
              <a:off x="4642" y="1106"/>
              <a:ext cx="386" cy="288"/>
            </a:xfrm>
            <a:prstGeom prst="rect">
              <a:avLst/>
            </a:prstGeom>
            <a:noFill/>
            <a:ln w="9525">
              <a:noFill/>
              <a:miter lim="800000"/>
              <a:headEnd/>
              <a:tailEnd/>
            </a:ln>
          </p:spPr>
          <p:txBody>
            <a:bodyPr>
              <a:spAutoFit/>
            </a:bodyPr>
            <a:lstStyle/>
            <a:p>
              <a:pPr algn="ctr">
                <a:spcBef>
                  <a:spcPct val="50000"/>
                </a:spcBef>
              </a:pPr>
              <a:r>
                <a:rPr lang="en-US" sz="2400" b="1" i="1" dirty="0">
                  <a:latin typeface="Arial"/>
                  <a:cs typeface="Arial"/>
                </a:rPr>
                <a:t>S</a:t>
              </a:r>
              <a:r>
                <a:rPr lang="en-US" sz="2400" b="1" baseline="-25000" dirty="0">
                  <a:latin typeface="Arial"/>
                  <a:cs typeface="Arial"/>
                </a:rPr>
                <a:t>1</a:t>
              </a:r>
            </a:p>
          </p:txBody>
        </p:sp>
      </p:grpSp>
      <p:grpSp>
        <p:nvGrpSpPr>
          <p:cNvPr id="9" name="Group 13"/>
          <p:cNvGrpSpPr>
            <a:grpSpLocks/>
          </p:cNvGrpSpPr>
          <p:nvPr/>
        </p:nvGrpSpPr>
        <p:grpSpPr bwMode="auto">
          <a:xfrm>
            <a:off x="2227262" y="2027238"/>
            <a:ext cx="2730500" cy="2649537"/>
            <a:chOff x="3414" y="1004"/>
            <a:chExt cx="1720" cy="1669"/>
          </a:xfrm>
        </p:grpSpPr>
        <p:sp>
          <p:nvSpPr>
            <p:cNvPr id="10" name="Line 14"/>
            <p:cNvSpPr>
              <a:spLocks noChangeShapeType="1"/>
            </p:cNvSpPr>
            <p:nvPr/>
          </p:nvSpPr>
          <p:spPr bwMode="auto">
            <a:xfrm>
              <a:off x="3414" y="1004"/>
              <a:ext cx="1417" cy="1470"/>
            </a:xfrm>
            <a:prstGeom prst="line">
              <a:avLst/>
            </a:prstGeom>
            <a:noFill/>
            <a:ln w="38100">
              <a:solidFill>
                <a:srgbClr val="003399"/>
              </a:solidFill>
              <a:round/>
              <a:headEnd/>
              <a:tailEnd/>
            </a:ln>
          </p:spPr>
          <p:txBody>
            <a:bodyPr/>
            <a:lstStyle/>
            <a:p>
              <a:endParaRPr lang="en-US">
                <a:latin typeface="Arial"/>
                <a:cs typeface="Arial"/>
              </a:endParaRPr>
            </a:p>
          </p:txBody>
        </p:sp>
        <p:sp>
          <p:nvSpPr>
            <p:cNvPr id="11" name="Text Box 15"/>
            <p:cNvSpPr txBox="1">
              <a:spLocks noChangeArrowheads="1"/>
            </p:cNvSpPr>
            <p:nvPr/>
          </p:nvSpPr>
          <p:spPr bwMode="auto">
            <a:xfrm>
              <a:off x="4748" y="2385"/>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r>
                <a:rPr lang="en-US" sz="2400" b="1" baseline="-25000">
                  <a:latin typeface="Arial"/>
                  <a:cs typeface="Arial"/>
                </a:rPr>
                <a:t>1</a:t>
              </a:r>
            </a:p>
          </p:txBody>
        </p:sp>
      </p:grpSp>
      <p:grpSp>
        <p:nvGrpSpPr>
          <p:cNvPr id="12" name="Group 16"/>
          <p:cNvGrpSpPr>
            <a:grpSpLocks/>
          </p:cNvGrpSpPr>
          <p:nvPr/>
        </p:nvGrpSpPr>
        <p:grpSpPr bwMode="auto">
          <a:xfrm>
            <a:off x="-76200" y="3016250"/>
            <a:ext cx="3773487" cy="2725738"/>
            <a:chOff x="1963" y="1627"/>
            <a:chExt cx="2377" cy="1717"/>
          </a:xfrm>
        </p:grpSpPr>
        <p:grpSp>
          <p:nvGrpSpPr>
            <p:cNvPr id="13" name="Group 17"/>
            <p:cNvGrpSpPr>
              <a:grpSpLocks/>
            </p:cNvGrpSpPr>
            <p:nvPr/>
          </p:nvGrpSpPr>
          <p:grpSpPr bwMode="auto">
            <a:xfrm>
              <a:off x="2703" y="1746"/>
              <a:ext cx="1425" cy="1333"/>
              <a:chOff x="357" y="2450"/>
              <a:chExt cx="795" cy="646"/>
            </a:xfrm>
          </p:grpSpPr>
          <p:sp>
            <p:nvSpPr>
              <p:cNvPr id="17" name="Line 18"/>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18" name="Line 19"/>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14" name="Oval 20"/>
            <p:cNvSpPr>
              <a:spLocks noChangeArrowheads="1"/>
            </p:cNvSpPr>
            <p:nvPr/>
          </p:nvSpPr>
          <p:spPr bwMode="auto">
            <a:xfrm>
              <a:off x="4081" y="169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15" name="Text Box 21"/>
            <p:cNvSpPr txBox="1">
              <a:spLocks noChangeArrowheads="1"/>
            </p:cNvSpPr>
            <p:nvPr/>
          </p:nvSpPr>
          <p:spPr bwMode="auto">
            <a:xfrm>
              <a:off x="1963" y="1627"/>
              <a:ext cx="721" cy="233"/>
            </a:xfrm>
            <a:prstGeom prst="rect">
              <a:avLst/>
            </a:prstGeom>
            <a:noFill/>
            <a:ln w="9525">
              <a:noFill/>
              <a:miter lim="800000"/>
              <a:headEnd/>
              <a:tailEnd/>
            </a:ln>
          </p:spPr>
          <p:txBody>
            <a:bodyPr lIns="0" tIns="0" bIns="0">
              <a:spAutoFit/>
            </a:bodyPr>
            <a:lstStyle/>
            <a:p>
              <a:pPr algn="r">
                <a:spcBef>
                  <a:spcPct val="50000"/>
                </a:spcBef>
              </a:pPr>
              <a:r>
                <a:rPr lang="en-US" sz="2400">
                  <a:latin typeface="Arial"/>
                  <a:cs typeface="Arial"/>
                </a:rPr>
                <a:t>$10.00</a:t>
              </a:r>
            </a:p>
          </p:txBody>
        </p:sp>
        <p:sp>
          <p:nvSpPr>
            <p:cNvPr id="16" name="Text Box 22"/>
            <p:cNvSpPr txBox="1">
              <a:spLocks noChangeArrowheads="1"/>
            </p:cNvSpPr>
            <p:nvPr/>
          </p:nvSpPr>
          <p:spPr bwMode="auto">
            <a:xfrm>
              <a:off x="3969" y="3111"/>
              <a:ext cx="371" cy="233"/>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500</a:t>
              </a:r>
            </a:p>
          </p:txBody>
        </p:sp>
      </p:grpSp>
      <p:grpSp>
        <p:nvGrpSpPr>
          <p:cNvPr id="19" name="Group 18"/>
          <p:cNvGrpSpPr>
            <a:grpSpLocks/>
          </p:cNvGrpSpPr>
          <p:nvPr/>
        </p:nvGrpSpPr>
        <p:grpSpPr bwMode="auto">
          <a:xfrm>
            <a:off x="901700" y="1668463"/>
            <a:ext cx="4422775" cy="3871912"/>
            <a:chOff x="2579" y="785"/>
            <a:chExt cx="2786" cy="2439"/>
          </a:xfrm>
        </p:grpSpPr>
        <p:grpSp>
          <p:nvGrpSpPr>
            <p:cNvPr id="20" name="Group 19"/>
            <p:cNvGrpSpPr>
              <a:grpSpLocks/>
            </p:cNvGrpSpPr>
            <p:nvPr/>
          </p:nvGrpSpPr>
          <p:grpSpPr bwMode="auto">
            <a:xfrm>
              <a:off x="2697" y="1037"/>
              <a:ext cx="2409" cy="2049"/>
              <a:chOff x="1098" y="1361"/>
              <a:chExt cx="2116" cy="2027"/>
            </a:xfrm>
          </p:grpSpPr>
          <p:sp>
            <p:nvSpPr>
              <p:cNvPr id="23" name="Line 9"/>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24" name="Line 10"/>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21" name="Text Box 11"/>
            <p:cNvSpPr txBox="1">
              <a:spLocks noChangeArrowheads="1"/>
            </p:cNvSpPr>
            <p:nvPr/>
          </p:nvSpPr>
          <p:spPr bwMode="auto">
            <a:xfrm>
              <a:off x="2579" y="785"/>
              <a:ext cx="26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22" name="Text Box 12"/>
            <p:cNvSpPr txBox="1">
              <a:spLocks noChangeArrowheads="1"/>
            </p:cNvSpPr>
            <p:nvPr/>
          </p:nvSpPr>
          <p:spPr bwMode="auto">
            <a:xfrm>
              <a:off x="5075" y="2936"/>
              <a:ext cx="29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25" name="Group 23"/>
          <p:cNvGrpSpPr>
            <a:grpSpLocks/>
          </p:cNvGrpSpPr>
          <p:nvPr/>
        </p:nvGrpSpPr>
        <p:grpSpPr bwMode="auto">
          <a:xfrm>
            <a:off x="1773237" y="2552700"/>
            <a:ext cx="2730500" cy="2649538"/>
            <a:chOff x="3128" y="1335"/>
            <a:chExt cx="1720" cy="1669"/>
          </a:xfrm>
        </p:grpSpPr>
        <p:sp>
          <p:nvSpPr>
            <p:cNvPr id="26" name="Line 24"/>
            <p:cNvSpPr>
              <a:spLocks noChangeShapeType="1"/>
            </p:cNvSpPr>
            <p:nvPr/>
          </p:nvSpPr>
          <p:spPr bwMode="auto">
            <a:xfrm>
              <a:off x="3128" y="1335"/>
              <a:ext cx="1417" cy="1470"/>
            </a:xfrm>
            <a:prstGeom prst="line">
              <a:avLst/>
            </a:prstGeom>
            <a:noFill/>
            <a:ln w="38100">
              <a:solidFill>
                <a:srgbClr val="A50021"/>
              </a:solidFill>
              <a:round/>
              <a:headEnd/>
              <a:tailEnd/>
            </a:ln>
          </p:spPr>
          <p:txBody>
            <a:bodyPr/>
            <a:lstStyle/>
            <a:p>
              <a:endParaRPr lang="en-US">
                <a:latin typeface="Arial"/>
                <a:cs typeface="Arial"/>
              </a:endParaRPr>
            </a:p>
          </p:txBody>
        </p:sp>
        <p:sp>
          <p:nvSpPr>
            <p:cNvPr id="27" name="Text Box 25"/>
            <p:cNvSpPr txBox="1">
              <a:spLocks noChangeArrowheads="1"/>
            </p:cNvSpPr>
            <p:nvPr/>
          </p:nvSpPr>
          <p:spPr bwMode="auto">
            <a:xfrm>
              <a:off x="4462" y="2716"/>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r>
                <a:rPr lang="en-US" sz="2400" b="1" baseline="-25000">
                  <a:latin typeface="Arial"/>
                  <a:cs typeface="Arial"/>
                </a:rPr>
                <a:t>2</a:t>
              </a:r>
            </a:p>
          </p:txBody>
        </p:sp>
      </p:grpSp>
      <p:sp>
        <p:nvSpPr>
          <p:cNvPr id="28" name="Text Box 46"/>
          <p:cNvSpPr txBox="1">
            <a:spLocks noChangeArrowheads="1"/>
          </p:cNvSpPr>
          <p:nvPr/>
        </p:nvSpPr>
        <p:spPr bwMode="auto">
          <a:xfrm>
            <a:off x="228600" y="685800"/>
            <a:ext cx="4059237" cy="954107"/>
          </a:xfrm>
          <a:prstGeom prst="rect">
            <a:avLst/>
          </a:prstGeom>
          <a:noFill/>
          <a:ln w="9525">
            <a:noFill/>
            <a:miter lim="800000"/>
            <a:headEnd/>
            <a:tailEnd/>
          </a:ln>
        </p:spPr>
        <p:txBody>
          <a:bodyPr wrap="square">
            <a:spAutoFit/>
          </a:bodyPr>
          <a:lstStyle/>
          <a:p>
            <a:pPr algn="ctr">
              <a:spcBef>
                <a:spcPct val="50000"/>
              </a:spcBef>
            </a:pPr>
            <a:r>
              <a:rPr lang="en-US" sz="2800" dirty="0">
                <a:latin typeface="Arial"/>
                <a:cs typeface="Arial"/>
              </a:rPr>
              <a:t>Effects of a $1.50 per unit </a:t>
            </a:r>
            <a:r>
              <a:rPr lang="en-US" sz="2800" u="sng" dirty="0">
                <a:latin typeface="Arial"/>
                <a:cs typeface="Arial"/>
              </a:rPr>
              <a:t>tax on buyers</a:t>
            </a:r>
          </a:p>
        </p:txBody>
      </p:sp>
      <p:grpSp>
        <p:nvGrpSpPr>
          <p:cNvPr id="29" name="Group 56"/>
          <p:cNvGrpSpPr>
            <a:grpSpLocks/>
          </p:cNvGrpSpPr>
          <p:nvPr/>
        </p:nvGrpSpPr>
        <p:grpSpPr bwMode="auto">
          <a:xfrm>
            <a:off x="-73025" y="4016381"/>
            <a:ext cx="3502025" cy="369888"/>
            <a:chOff x="2133" y="2586"/>
            <a:chExt cx="2206" cy="233"/>
          </a:xfrm>
        </p:grpSpPr>
        <p:sp>
          <p:nvSpPr>
            <p:cNvPr id="30" name="Line 18"/>
            <p:cNvSpPr>
              <a:spLocks noChangeShapeType="1"/>
            </p:cNvSpPr>
            <p:nvPr/>
          </p:nvSpPr>
          <p:spPr bwMode="auto">
            <a:xfrm>
              <a:off x="2873" y="2705"/>
              <a:ext cx="142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31" name="Oval 20"/>
            <p:cNvSpPr>
              <a:spLocks noChangeArrowheads="1"/>
            </p:cNvSpPr>
            <p:nvPr/>
          </p:nvSpPr>
          <p:spPr bwMode="auto">
            <a:xfrm>
              <a:off x="4251" y="2658"/>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2" name="Text Box 21"/>
            <p:cNvSpPr txBox="1">
              <a:spLocks noChangeArrowheads="1"/>
            </p:cNvSpPr>
            <p:nvPr/>
          </p:nvSpPr>
          <p:spPr bwMode="auto">
            <a:xfrm>
              <a:off x="2133" y="2586"/>
              <a:ext cx="721" cy="233"/>
            </a:xfrm>
            <a:prstGeom prst="rect">
              <a:avLst/>
            </a:prstGeom>
            <a:noFill/>
            <a:ln w="9525">
              <a:noFill/>
              <a:miter lim="800000"/>
              <a:headEnd/>
              <a:tailEnd/>
            </a:ln>
          </p:spPr>
          <p:txBody>
            <a:bodyPr lIns="0" tIns="0" bIns="0">
              <a:spAutoFit/>
            </a:bodyPr>
            <a:lstStyle/>
            <a:p>
              <a:pPr algn="r">
                <a:spcBef>
                  <a:spcPct val="50000"/>
                </a:spcBef>
              </a:pPr>
              <a:r>
                <a:rPr lang="en-US" sz="2400">
                  <a:latin typeface="Arial"/>
                  <a:cs typeface="Arial"/>
                </a:rPr>
                <a:t>$8.50</a:t>
              </a:r>
            </a:p>
          </p:txBody>
        </p:sp>
      </p:grpSp>
      <p:sp>
        <p:nvSpPr>
          <p:cNvPr id="33" name="Line 42"/>
          <p:cNvSpPr>
            <a:spLocks noChangeShapeType="1"/>
          </p:cNvSpPr>
          <p:nvPr/>
        </p:nvSpPr>
        <p:spPr bwMode="auto">
          <a:xfrm flipV="1">
            <a:off x="1095375" y="3214688"/>
            <a:ext cx="1587" cy="981075"/>
          </a:xfrm>
          <a:prstGeom prst="line">
            <a:avLst/>
          </a:prstGeom>
          <a:noFill/>
          <a:ln w="57150">
            <a:solidFill>
              <a:srgbClr val="FF0000"/>
            </a:solidFill>
            <a:round/>
            <a:headEnd type="triangle" w="lg" len="med"/>
            <a:tailEnd/>
          </a:ln>
        </p:spPr>
        <p:txBody>
          <a:bodyPr/>
          <a:lstStyle/>
          <a:p>
            <a:endParaRPr lang="en-US">
              <a:latin typeface="Arial"/>
              <a:cs typeface="Arial"/>
            </a:endParaRPr>
          </a:p>
        </p:txBody>
      </p:sp>
      <p:grpSp>
        <p:nvGrpSpPr>
          <p:cNvPr id="34" name="Group 51"/>
          <p:cNvGrpSpPr>
            <a:grpSpLocks/>
          </p:cNvGrpSpPr>
          <p:nvPr/>
        </p:nvGrpSpPr>
        <p:grpSpPr bwMode="auto">
          <a:xfrm>
            <a:off x="3444875" y="3138488"/>
            <a:ext cx="842962" cy="1058862"/>
            <a:chOff x="3989" y="1656"/>
            <a:chExt cx="531" cy="667"/>
          </a:xfrm>
        </p:grpSpPr>
        <p:sp>
          <p:nvSpPr>
            <p:cNvPr id="35" name="AutoShape 43"/>
            <p:cNvSpPr>
              <a:spLocks/>
            </p:cNvSpPr>
            <p:nvPr/>
          </p:nvSpPr>
          <p:spPr bwMode="auto">
            <a:xfrm flipH="1">
              <a:off x="3989" y="1702"/>
              <a:ext cx="118" cy="621"/>
            </a:xfrm>
            <a:prstGeom prst="leftBrace">
              <a:avLst>
                <a:gd name="adj1" fmla="val 57110"/>
                <a:gd name="adj2" fmla="val 49435"/>
              </a:avLst>
            </a:prstGeom>
            <a:noFill/>
            <a:ln w="28575">
              <a:solidFill>
                <a:schemeClr val="tx1"/>
              </a:solidFill>
              <a:round/>
              <a:headEnd/>
              <a:tailEnd/>
            </a:ln>
          </p:spPr>
          <p:txBody>
            <a:bodyPr wrap="none" anchor="ctr"/>
            <a:lstStyle/>
            <a:p>
              <a:endParaRPr lang="en-US">
                <a:latin typeface="Arial"/>
                <a:cs typeface="Arial"/>
              </a:endParaRPr>
            </a:p>
          </p:txBody>
        </p:sp>
        <p:sp>
          <p:nvSpPr>
            <p:cNvPr id="36" name="Text Box 44"/>
            <p:cNvSpPr txBox="1">
              <a:spLocks noChangeArrowheads="1"/>
            </p:cNvSpPr>
            <p:nvPr/>
          </p:nvSpPr>
          <p:spPr bwMode="auto">
            <a:xfrm>
              <a:off x="4078" y="1656"/>
              <a:ext cx="442" cy="288"/>
            </a:xfrm>
            <a:prstGeom prst="rect">
              <a:avLst/>
            </a:prstGeom>
            <a:noFill/>
            <a:ln w="9525">
              <a:noFill/>
              <a:miter lim="800000"/>
              <a:headEnd/>
              <a:tailEnd/>
            </a:ln>
          </p:spPr>
          <p:txBody>
            <a:bodyPr>
              <a:spAutoFit/>
            </a:bodyPr>
            <a:lstStyle/>
            <a:p>
              <a:pPr algn="r">
                <a:spcBef>
                  <a:spcPct val="50000"/>
                </a:spcBef>
              </a:pPr>
              <a:r>
                <a:rPr lang="en-US" sz="2400" dirty="0">
                  <a:solidFill>
                    <a:srgbClr val="008000"/>
                  </a:solidFill>
                  <a:latin typeface="Arial"/>
                  <a:cs typeface="Arial"/>
                </a:rPr>
                <a:t>Tax</a:t>
              </a:r>
            </a:p>
          </p:txBody>
        </p:sp>
        <p:sp>
          <p:nvSpPr>
            <p:cNvPr id="37" name="Line 45"/>
            <p:cNvSpPr>
              <a:spLocks noChangeShapeType="1"/>
            </p:cNvSpPr>
            <p:nvPr/>
          </p:nvSpPr>
          <p:spPr bwMode="auto">
            <a:xfrm flipV="1">
              <a:off x="4135" y="1888"/>
              <a:ext cx="140" cy="113"/>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38" name="Line 42"/>
          <p:cNvSpPr>
            <a:spLocks noChangeShapeType="1"/>
          </p:cNvSpPr>
          <p:nvPr/>
        </p:nvSpPr>
        <p:spPr bwMode="auto">
          <a:xfrm flipH="1" flipV="1">
            <a:off x="3359150" y="3265488"/>
            <a:ext cx="1587" cy="868362"/>
          </a:xfrm>
          <a:prstGeom prst="line">
            <a:avLst/>
          </a:prstGeom>
          <a:noFill/>
          <a:ln w="38100">
            <a:solidFill>
              <a:srgbClr val="008000"/>
            </a:solidFill>
            <a:round/>
            <a:headEnd/>
            <a:tailEnd/>
          </a:ln>
        </p:spPr>
        <p:txBody>
          <a:bodyPr/>
          <a:lstStyle/>
          <a:p>
            <a:endParaRPr lang="en-US">
              <a:latin typeface="Arial"/>
              <a:cs typeface="Arial"/>
            </a:endParaRPr>
          </a:p>
        </p:txBody>
      </p:sp>
    </p:spTree>
    <p:extLst>
      <p:ext uri="{BB962C8B-B14F-4D97-AF65-F5344CB8AC3E}">
        <p14:creationId xmlns:p14="http://schemas.microsoft.com/office/powerpoint/2010/main" val="31482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up)">
                                      <p:cBhvr>
                                        <p:cTn id="24" dur="500"/>
                                        <p:tgtEl>
                                          <p:spTgt spid="33"/>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500"/>
                                        <p:tgtEl>
                                          <p:spTgt spid="29"/>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up)">
                                      <p:cBhvr>
                                        <p:cTn id="31" dur="500"/>
                                        <p:tgtEl>
                                          <p:spTgt spid="38"/>
                                        </p:tgtEl>
                                      </p:cBhvr>
                                    </p:animEffect>
                                  </p:childTnLst>
                                </p:cTn>
                              </p:par>
                            </p:childTnLst>
                          </p:cTn>
                        </p:par>
                        <p:par>
                          <p:cTn id="32" fill="hold">
                            <p:stCondLst>
                              <p:cond delay="1000"/>
                            </p:stCondLst>
                            <p:childTnLst>
                              <p:par>
                                <p:cTn id="33" presetID="18" presetClass="entr" presetSubtype="12"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strips(downLeft)">
                                      <p:cBhvr>
                                        <p:cTn id="35" dur="500"/>
                                        <p:tgtEl>
                                          <p:spTgt spid="34"/>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6" fill="hold"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strips(downRight)">
                                      <p:cBhvr>
                                        <p:cTn id="40" dur="500"/>
                                        <p:tgtEl>
                                          <p:spTgt spid="25"/>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3">
                                            <p:txEl>
                                              <p:pRg st="0" end="0"/>
                                            </p:txEl>
                                          </p:spTgt>
                                        </p:tgtEl>
                                        <p:attrNameLst>
                                          <p:attrName>style.visibility</p:attrName>
                                        </p:attrNameLst>
                                      </p:cBhvr>
                                      <p:to>
                                        <p:strVal val="visible"/>
                                      </p:to>
                                    </p:set>
                                    <p:animEffect transition="in" filter="wipe(left)">
                                      <p:cBhvr>
                                        <p:cTn id="4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8" grpId="0"/>
      <p:bldP spid="33" grpId="0" animBg="1"/>
      <p:bldP spid="3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A Tax on Buyers</a:t>
            </a:r>
          </a:p>
        </p:txBody>
      </p:sp>
      <p:sp>
        <p:nvSpPr>
          <p:cNvPr id="3" name="Text Placeholder 2"/>
          <p:cNvSpPr>
            <a:spLocks noGrp="1"/>
          </p:cNvSpPr>
          <p:nvPr>
            <p:ph type="body" sz="quarter" idx="12"/>
          </p:nvPr>
        </p:nvSpPr>
        <p:spPr>
          <a:xfrm>
            <a:off x="5918200" y="762000"/>
            <a:ext cx="2882899" cy="4826000"/>
          </a:xfrm>
        </p:spPr>
        <p:txBody>
          <a:bodyPr/>
          <a:lstStyle/>
          <a:p>
            <a:r>
              <a:rPr lang="en-US" sz="2800" dirty="0"/>
              <a:t>New equilibrium:</a:t>
            </a:r>
          </a:p>
          <a:p>
            <a:pPr marL="342900" indent="-342900">
              <a:buFont typeface="Arial" panose="020B0604020202020204" pitchFamily="34" charset="0"/>
              <a:buChar char="•"/>
            </a:pPr>
            <a:r>
              <a:rPr lang="en-US" sz="2800" dirty="0"/>
              <a:t>Q = 450</a:t>
            </a:r>
          </a:p>
          <a:p>
            <a:pPr marL="342900" indent="-342900">
              <a:buFont typeface="Arial" panose="020B0604020202020204" pitchFamily="34" charset="0"/>
              <a:buChar char="•"/>
            </a:pPr>
            <a:r>
              <a:rPr lang="en-US" sz="2800" dirty="0"/>
              <a:t>Sellers receive P</a:t>
            </a:r>
            <a:r>
              <a:rPr lang="en-US" sz="2800" baseline="-25000" dirty="0"/>
              <a:t>S</a:t>
            </a:r>
            <a:r>
              <a:rPr lang="en-US" sz="2800" dirty="0"/>
              <a:t> = $9.50</a:t>
            </a:r>
          </a:p>
          <a:p>
            <a:pPr marL="342900" indent="-342900">
              <a:buFont typeface="Arial" panose="020B0604020202020204" pitchFamily="34" charset="0"/>
              <a:buChar char="•"/>
            </a:pPr>
            <a:r>
              <a:rPr lang="en-US" sz="2800" dirty="0"/>
              <a:t>Buyers pay P</a:t>
            </a:r>
            <a:r>
              <a:rPr lang="en-US" sz="2800" baseline="-25000" dirty="0"/>
              <a:t>B</a:t>
            </a:r>
            <a:r>
              <a:rPr lang="en-US" sz="2800" dirty="0"/>
              <a:t> = $11.00</a:t>
            </a:r>
          </a:p>
          <a:p>
            <a:r>
              <a:rPr lang="en-US" sz="2800" dirty="0"/>
              <a:t>Difference between them = $1.50 = tax</a:t>
            </a:r>
          </a:p>
          <a:p>
            <a:endParaRPr lang="en-US" sz="28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21</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6" name="Group 2"/>
          <p:cNvGrpSpPr>
            <a:grpSpLocks/>
          </p:cNvGrpSpPr>
          <p:nvPr/>
        </p:nvGrpSpPr>
        <p:grpSpPr bwMode="auto">
          <a:xfrm>
            <a:off x="2436813" y="2314575"/>
            <a:ext cx="3176587" cy="2274887"/>
            <a:chOff x="3027" y="1106"/>
            <a:chExt cx="2001" cy="1433"/>
          </a:xfrm>
        </p:grpSpPr>
        <p:sp>
          <p:nvSpPr>
            <p:cNvPr id="7" name="Line 3"/>
            <p:cNvSpPr>
              <a:spLocks noChangeShapeType="1"/>
            </p:cNvSpPr>
            <p:nvPr/>
          </p:nvSpPr>
          <p:spPr bwMode="auto">
            <a:xfrm flipV="1">
              <a:off x="3027" y="1316"/>
              <a:ext cx="1696" cy="1223"/>
            </a:xfrm>
            <a:prstGeom prst="line">
              <a:avLst/>
            </a:prstGeom>
            <a:noFill/>
            <a:ln w="38100">
              <a:solidFill>
                <a:srgbClr val="003399"/>
              </a:solidFill>
              <a:round/>
              <a:headEnd/>
              <a:tailEnd/>
            </a:ln>
          </p:spPr>
          <p:txBody>
            <a:bodyPr/>
            <a:lstStyle/>
            <a:p>
              <a:endParaRPr lang="en-US">
                <a:latin typeface="Arial"/>
                <a:cs typeface="Arial"/>
              </a:endParaRPr>
            </a:p>
          </p:txBody>
        </p:sp>
        <p:sp>
          <p:nvSpPr>
            <p:cNvPr id="8" name="Text Box 4"/>
            <p:cNvSpPr txBox="1">
              <a:spLocks noChangeArrowheads="1"/>
            </p:cNvSpPr>
            <p:nvPr/>
          </p:nvSpPr>
          <p:spPr bwMode="auto">
            <a:xfrm>
              <a:off x="4642" y="1106"/>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r>
                <a:rPr lang="en-US" sz="2400" b="1" baseline="-25000">
                  <a:latin typeface="Arial"/>
                  <a:cs typeface="Arial"/>
                </a:rPr>
                <a:t>1</a:t>
              </a:r>
            </a:p>
          </p:txBody>
        </p:sp>
      </p:grpSp>
      <p:grpSp>
        <p:nvGrpSpPr>
          <p:cNvPr id="9" name="Group 13"/>
          <p:cNvGrpSpPr>
            <a:grpSpLocks/>
          </p:cNvGrpSpPr>
          <p:nvPr/>
        </p:nvGrpSpPr>
        <p:grpSpPr bwMode="auto">
          <a:xfrm>
            <a:off x="3051175" y="2152650"/>
            <a:ext cx="2730500" cy="2649537"/>
            <a:chOff x="3414" y="1004"/>
            <a:chExt cx="1720" cy="1669"/>
          </a:xfrm>
        </p:grpSpPr>
        <p:sp>
          <p:nvSpPr>
            <p:cNvPr id="10" name="Line 14"/>
            <p:cNvSpPr>
              <a:spLocks noChangeShapeType="1"/>
            </p:cNvSpPr>
            <p:nvPr/>
          </p:nvSpPr>
          <p:spPr bwMode="auto">
            <a:xfrm>
              <a:off x="3414" y="1004"/>
              <a:ext cx="1417" cy="1470"/>
            </a:xfrm>
            <a:prstGeom prst="line">
              <a:avLst/>
            </a:prstGeom>
            <a:noFill/>
            <a:ln w="38100">
              <a:solidFill>
                <a:srgbClr val="003399"/>
              </a:solidFill>
              <a:round/>
              <a:headEnd/>
              <a:tailEnd/>
            </a:ln>
          </p:spPr>
          <p:txBody>
            <a:bodyPr/>
            <a:lstStyle/>
            <a:p>
              <a:endParaRPr lang="en-US">
                <a:latin typeface="Arial"/>
                <a:cs typeface="Arial"/>
              </a:endParaRPr>
            </a:p>
          </p:txBody>
        </p:sp>
        <p:sp>
          <p:nvSpPr>
            <p:cNvPr id="11" name="Text Box 15"/>
            <p:cNvSpPr txBox="1">
              <a:spLocks noChangeArrowheads="1"/>
            </p:cNvSpPr>
            <p:nvPr/>
          </p:nvSpPr>
          <p:spPr bwMode="auto">
            <a:xfrm>
              <a:off x="4748" y="2385"/>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r>
                <a:rPr lang="en-US" sz="2400" b="1" baseline="-25000">
                  <a:latin typeface="Arial"/>
                  <a:cs typeface="Arial"/>
                </a:rPr>
                <a:t>1</a:t>
              </a:r>
            </a:p>
          </p:txBody>
        </p:sp>
      </p:grpSp>
      <p:grpSp>
        <p:nvGrpSpPr>
          <p:cNvPr id="12" name="Group 16"/>
          <p:cNvGrpSpPr>
            <a:grpSpLocks/>
          </p:cNvGrpSpPr>
          <p:nvPr/>
        </p:nvGrpSpPr>
        <p:grpSpPr bwMode="auto">
          <a:xfrm>
            <a:off x="747713" y="3141662"/>
            <a:ext cx="3773487" cy="2725738"/>
            <a:chOff x="1963" y="1627"/>
            <a:chExt cx="2377" cy="1717"/>
          </a:xfrm>
        </p:grpSpPr>
        <p:grpSp>
          <p:nvGrpSpPr>
            <p:cNvPr id="13" name="Group 17"/>
            <p:cNvGrpSpPr>
              <a:grpSpLocks/>
            </p:cNvGrpSpPr>
            <p:nvPr/>
          </p:nvGrpSpPr>
          <p:grpSpPr bwMode="auto">
            <a:xfrm>
              <a:off x="2703" y="1746"/>
              <a:ext cx="1425" cy="1333"/>
              <a:chOff x="357" y="2450"/>
              <a:chExt cx="795" cy="646"/>
            </a:xfrm>
          </p:grpSpPr>
          <p:sp>
            <p:nvSpPr>
              <p:cNvPr id="17" name="Line 18"/>
              <p:cNvSpPr>
                <a:spLocks noChangeShapeType="1"/>
              </p:cNvSpPr>
              <p:nvPr/>
            </p:nvSpPr>
            <p:spPr bwMode="auto">
              <a:xfrm>
                <a:off x="357" y="2450"/>
                <a:ext cx="795" cy="0"/>
              </a:xfrm>
              <a:prstGeom prst="line">
                <a:avLst/>
              </a:prstGeom>
              <a:noFill/>
              <a:ln w="9525">
                <a:solidFill>
                  <a:srgbClr val="969696"/>
                </a:solidFill>
                <a:prstDash val="lgDash"/>
                <a:round/>
                <a:headEnd/>
                <a:tailEnd/>
              </a:ln>
            </p:spPr>
            <p:txBody>
              <a:bodyPr/>
              <a:lstStyle/>
              <a:p>
                <a:endParaRPr lang="en-US">
                  <a:latin typeface="Arial"/>
                  <a:cs typeface="Arial"/>
                </a:endParaRPr>
              </a:p>
            </p:txBody>
          </p:sp>
          <p:sp>
            <p:nvSpPr>
              <p:cNvPr id="18" name="Line 19"/>
              <p:cNvSpPr>
                <a:spLocks noChangeShapeType="1"/>
              </p:cNvSpPr>
              <p:nvPr/>
            </p:nvSpPr>
            <p:spPr bwMode="auto">
              <a:xfrm>
                <a:off x="1152" y="2451"/>
                <a:ext cx="0" cy="645"/>
              </a:xfrm>
              <a:prstGeom prst="line">
                <a:avLst/>
              </a:prstGeom>
              <a:noFill/>
              <a:ln w="9525">
                <a:solidFill>
                  <a:srgbClr val="969696"/>
                </a:solidFill>
                <a:prstDash val="lgDash"/>
                <a:round/>
                <a:headEnd/>
                <a:tailEnd/>
              </a:ln>
            </p:spPr>
            <p:txBody>
              <a:bodyPr/>
              <a:lstStyle/>
              <a:p>
                <a:endParaRPr lang="en-US">
                  <a:latin typeface="Arial"/>
                  <a:cs typeface="Arial"/>
                </a:endParaRPr>
              </a:p>
            </p:txBody>
          </p:sp>
        </p:grpSp>
        <p:sp>
          <p:nvSpPr>
            <p:cNvPr id="14" name="Oval 20"/>
            <p:cNvSpPr>
              <a:spLocks noChangeArrowheads="1"/>
            </p:cNvSpPr>
            <p:nvPr/>
          </p:nvSpPr>
          <p:spPr bwMode="auto">
            <a:xfrm>
              <a:off x="4081" y="1699"/>
              <a:ext cx="88" cy="87"/>
            </a:xfrm>
            <a:prstGeom prst="ellipse">
              <a:avLst/>
            </a:prstGeom>
            <a:solidFill>
              <a:schemeClr val="bg1">
                <a:lumMod val="50000"/>
              </a:schemeClr>
            </a:solidFill>
            <a:ln w="9525">
              <a:noFill/>
              <a:prstDash val="dash"/>
              <a:round/>
              <a:headEnd/>
              <a:tailEnd/>
            </a:ln>
          </p:spPr>
          <p:txBody>
            <a:bodyPr wrap="none" anchor="ctr"/>
            <a:lstStyle/>
            <a:p>
              <a:endParaRPr lang="en-US">
                <a:latin typeface="Arial"/>
                <a:cs typeface="Arial"/>
              </a:endParaRPr>
            </a:p>
          </p:txBody>
        </p:sp>
        <p:sp>
          <p:nvSpPr>
            <p:cNvPr id="15" name="Text Box 21"/>
            <p:cNvSpPr txBox="1">
              <a:spLocks noChangeArrowheads="1"/>
            </p:cNvSpPr>
            <p:nvPr/>
          </p:nvSpPr>
          <p:spPr bwMode="auto">
            <a:xfrm>
              <a:off x="1963" y="1627"/>
              <a:ext cx="721" cy="233"/>
            </a:xfrm>
            <a:prstGeom prst="rect">
              <a:avLst/>
            </a:prstGeom>
            <a:noFill/>
            <a:ln w="9525">
              <a:noFill/>
              <a:miter lim="800000"/>
              <a:headEnd/>
              <a:tailEnd/>
            </a:ln>
          </p:spPr>
          <p:txBody>
            <a:bodyPr lIns="0" tIns="0" bIns="0">
              <a:spAutoFit/>
            </a:bodyPr>
            <a:lstStyle/>
            <a:p>
              <a:pPr algn="r">
                <a:spcBef>
                  <a:spcPct val="50000"/>
                </a:spcBef>
              </a:pPr>
              <a:r>
                <a:rPr lang="en-US" sz="2400">
                  <a:solidFill>
                    <a:srgbClr val="969696"/>
                  </a:solidFill>
                  <a:latin typeface="Arial"/>
                  <a:cs typeface="Arial"/>
                </a:rPr>
                <a:t>$10.00</a:t>
              </a:r>
            </a:p>
          </p:txBody>
        </p:sp>
        <p:sp>
          <p:nvSpPr>
            <p:cNvPr id="16" name="Text Box 22"/>
            <p:cNvSpPr txBox="1">
              <a:spLocks noChangeArrowheads="1"/>
            </p:cNvSpPr>
            <p:nvPr/>
          </p:nvSpPr>
          <p:spPr bwMode="auto">
            <a:xfrm>
              <a:off x="3969" y="3111"/>
              <a:ext cx="371" cy="233"/>
            </a:xfrm>
            <a:prstGeom prst="rect">
              <a:avLst/>
            </a:prstGeom>
            <a:noFill/>
            <a:ln w="9525">
              <a:noFill/>
              <a:miter lim="800000"/>
              <a:headEnd/>
              <a:tailEnd/>
            </a:ln>
          </p:spPr>
          <p:txBody>
            <a:bodyPr lIns="0" tIns="0" rIns="0" bIns="0">
              <a:spAutoFit/>
            </a:bodyPr>
            <a:lstStyle/>
            <a:p>
              <a:pPr algn="ctr">
                <a:spcBef>
                  <a:spcPct val="50000"/>
                </a:spcBef>
              </a:pPr>
              <a:r>
                <a:rPr lang="en-US" sz="2400">
                  <a:solidFill>
                    <a:srgbClr val="969696"/>
                  </a:solidFill>
                  <a:latin typeface="Arial"/>
                  <a:cs typeface="Arial"/>
                </a:rPr>
                <a:t>500</a:t>
              </a:r>
            </a:p>
          </p:txBody>
        </p:sp>
      </p:grpSp>
      <p:grpSp>
        <p:nvGrpSpPr>
          <p:cNvPr id="19" name="Group 7"/>
          <p:cNvGrpSpPr>
            <a:grpSpLocks/>
          </p:cNvGrpSpPr>
          <p:nvPr/>
        </p:nvGrpSpPr>
        <p:grpSpPr bwMode="auto">
          <a:xfrm>
            <a:off x="1725613" y="1793875"/>
            <a:ext cx="4422775" cy="3871912"/>
            <a:chOff x="2579" y="785"/>
            <a:chExt cx="2786" cy="2439"/>
          </a:xfrm>
        </p:grpSpPr>
        <p:grpSp>
          <p:nvGrpSpPr>
            <p:cNvPr id="20" name="Group 8"/>
            <p:cNvGrpSpPr>
              <a:grpSpLocks/>
            </p:cNvGrpSpPr>
            <p:nvPr/>
          </p:nvGrpSpPr>
          <p:grpSpPr bwMode="auto">
            <a:xfrm>
              <a:off x="2697" y="1037"/>
              <a:ext cx="2409" cy="2049"/>
              <a:chOff x="1098" y="1361"/>
              <a:chExt cx="2116" cy="2027"/>
            </a:xfrm>
          </p:grpSpPr>
          <p:sp>
            <p:nvSpPr>
              <p:cNvPr id="23" name="Line 9"/>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24" name="Line 10"/>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21" name="Text Box 11"/>
            <p:cNvSpPr txBox="1">
              <a:spLocks noChangeArrowheads="1"/>
            </p:cNvSpPr>
            <p:nvPr/>
          </p:nvSpPr>
          <p:spPr bwMode="auto">
            <a:xfrm>
              <a:off x="2579" y="785"/>
              <a:ext cx="26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22" name="Text Box 12"/>
            <p:cNvSpPr txBox="1">
              <a:spLocks noChangeArrowheads="1"/>
            </p:cNvSpPr>
            <p:nvPr/>
          </p:nvSpPr>
          <p:spPr bwMode="auto">
            <a:xfrm>
              <a:off x="5075" y="2936"/>
              <a:ext cx="29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25" name="Group 23"/>
          <p:cNvGrpSpPr>
            <a:grpSpLocks/>
          </p:cNvGrpSpPr>
          <p:nvPr/>
        </p:nvGrpSpPr>
        <p:grpSpPr bwMode="auto">
          <a:xfrm>
            <a:off x="2597150" y="2678112"/>
            <a:ext cx="2730500" cy="2649538"/>
            <a:chOff x="3128" y="1335"/>
            <a:chExt cx="1720" cy="1669"/>
          </a:xfrm>
        </p:grpSpPr>
        <p:sp>
          <p:nvSpPr>
            <p:cNvPr id="26" name="Line 24"/>
            <p:cNvSpPr>
              <a:spLocks noChangeShapeType="1"/>
            </p:cNvSpPr>
            <p:nvPr/>
          </p:nvSpPr>
          <p:spPr bwMode="auto">
            <a:xfrm>
              <a:off x="3128" y="1335"/>
              <a:ext cx="1417" cy="1470"/>
            </a:xfrm>
            <a:prstGeom prst="line">
              <a:avLst/>
            </a:prstGeom>
            <a:noFill/>
            <a:ln w="38100">
              <a:solidFill>
                <a:srgbClr val="A50021"/>
              </a:solidFill>
              <a:round/>
              <a:headEnd/>
              <a:tailEnd/>
            </a:ln>
          </p:spPr>
          <p:txBody>
            <a:bodyPr/>
            <a:lstStyle/>
            <a:p>
              <a:endParaRPr lang="en-US">
                <a:latin typeface="Arial"/>
                <a:cs typeface="Arial"/>
              </a:endParaRPr>
            </a:p>
          </p:txBody>
        </p:sp>
        <p:sp>
          <p:nvSpPr>
            <p:cNvPr id="27" name="Text Box 25"/>
            <p:cNvSpPr txBox="1">
              <a:spLocks noChangeArrowheads="1"/>
            </p:cNvSpPr>
            <p:nvPr/>
          </p:nvSpPr>
          <p:spPr bwMode="auto">
            <a:xfrm>
              <a:off x="4462" y="2716"/>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r>
                <a:rPr lang="en-US" sz="2400" b="1" baseline="-25000">
                  <a:latin typeface="Arial"/>
                  <a:cs typeface="Arial"/>
                </a:rPr>
                <a:t>2</a:t>
              </a:r>
            </a:p>
          </p:txBody>
        </p:sp>
      </p:grpSp>
      <p:grpSp>
        <p:nvGrpSpPr>
          <p:cNvPr id="28" name="Group 51"/>
          <p:cNvGrpSpPr>
            <a:grpSpLocks/>
          </p:cNvGrpSpPr>
          <p:nvPr/>
        </p:nvGrpSpPr>
        <p:grpSpPr bwMode="auto">
          <a:xfrm>
            <a:off x="76200" y="2516187"/>
            <a:ext cx="3616325" cy="1225550"/>
            <a:chOff x="1708" y="1562"/>
            <a:chExt cx="2278" cy="772"/>
          </a:xfrm>
        </p:grpSpPr>
        <p:sp>
          <p:nvSpPr>
            <p:cNvPr id="29" name="Line 26"/>
            <p:cNvSpPr>
              <a:spLocks noChangeShapeType="1"/>
            </p:cNvSpPr>
            <p:nvPr/>
          </p:nvSpPr>
          <p:spPr bwMode="auto">
            <a:xfrm>
              <a:off x="3942" y="1701"/>
              <a:ext cx="0" cy="633"/>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nvGrpSpPr>
            <p:cNvPr id="30" name="Group 49"/>
            <p:cNvGrpSpPr>
              <a:grpSpLocks/>
            </p:cNvGrpSpPr>
            <p:nvPr/>
          </p:nvGrpSpPr>
          <p:grpSpPr bwMode="auto">
            <a:xfrm>
              <a:off x="1708" y="1562"/>
              <a:ext cx="2278" cy="288"/>
              <a:chOff x="1708" y="1562"/>
              <a:chExt cx="2278" cy="288"/>
            </a:xfrm>
          </p:grpSpPr>
          <p:grpSp>
            <p:nvGrpSpPr>
              <p:cNvPr id="31" name="Group 35"/>
              <p:cNvGrpSpPr>
                <a:grpSpLocks/>
              </p:cNvGrpSpPr>
              <p:nvPr/>
            </p:nvGrpSpPr>
            <p:grpSpPr bwMode="auto">
              <a:xfrm>
                <a:off x="2121" y="1589"/>
                <a:ext cx="1865" cy="233"/>
                <a:chOff x="1947" y="1263"/>
                <a:chExt cx="1865" cy="233"/>
              </a:xfrm>
            </p:grpSpPr>
            <p:sp>
              <p:nvSpPr>
                <p:cNvPr id="33" name="Line 36"/>
                <p:cNvSpPr>
                  <a:spLocks noChangeShapeType="1"/>
                </p:cNvSpPr>
                <p:nvPr/>
              </p:nvSpPr>
              <p:spPr bwMode="auto">
                <a:xfrm>
                  <a:off x="2700" y="1376"/>
                  <a:ext cx="1072"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34" name="Oval 37"/>
                <p:cNvSpPr>
                  <a:spLocks noChangeArrowheads="1"/>
                </p:cNvSpPr>
                <p:nvPr/>
              </p:nvSpPr>
              <p:spPr bwMode="auto">
                <a:xfrm>
                  <a:off x="3724" y="1330"/>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5" name="Text Box 38"/>
                <p:cNvSpPr txBox="1">
                  <a:spLocks noChangeArrowheads="1"/>
                </p:cNvSpPr>
                <p:nvPr/>
              </p:nvSpPr>
              <p:spPr bwMode="auto">
                <a:xfrm>
                  <a:off x="1947" y="1263"/>
                  <a:ext cx="737" cy="233"/>
                </a:xfrm>
                <a:prstGeom prst="rect">
                  <a:avLst/>
                </a:prstGeom>
                <a:noFill/>
                <a:ln w="9525">
                  <a:noFill/>
                  <a:miter lim="800000"/>
                  <a:headEnd/>
                  <a:tailEnd/>
                </a:ln>
              </p:spPr>
              <p:txBody>
                <a:bodyPr lIns="0" tIns="0" bIns="0">
                  <a:spAutoFit/>
                </a:bodyPr>
                <a:lstStyle/>
                <a:p>
                  <a:pPr algn="r">
                    <a:spcBef>
                      <a:spcPct val="50000"/>
                    </a:spcBef>
                  </a:pPr>
                  <a:r>
                    <a:rPr lang="en-US" sz="2400" dirty="0">
                      <a:latin typeface="Arial"/>
                      <a:cs typeface="Arial"/>
                    </a:rPr>
                    <a:t>$11.00</a:t>
                  </a:r>
                </a:p>
              </p:txBody>
            </p:sp>
          </p:grpSp>
          <p:sp>
            <p:nvSpPr>
              <p:cNvPr id="32" name="Text Box 39"/>
              <p:cNvSpPr txBox="1">
                <a:spLocks noChangeArrowheads="1"/>
              </p:cNvSpPr>
              <p:nvPr/>
            </p:nvSpPr>
            <p:spPr bwMode="auto">
              <a:xfrm>
                <a:off x="1708" y="1562"/>
                <a:ext cx="505"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i="1" baseline="-25000">
                    <a:latin typeface="Arial"/>
                    <a:cs typeface="Arial"/>
                  </a:rPr>
                  <a:t>B</a:t>
                </a:r>
                <a:r>
                  <a:rPr lang="en-US" sz="2400">
                    <a:latin typeface="Arial"/>
                    <a:cs typeface="Arial"/>
                  </a:rPr>
                  <a:t> =</a:t>
                </a:r>
                <a:endParaRPr lang="en-US" sz="2400" b="1" i="1" baseline="-25000">
                  <a:latin typeface="Arial"/>
                  <a:cs typeface="Arial"/>
                </a:endParaRPr>
              </a:p>
            </p:txBody>
          </p:sp>
        </p:grpSp>
      </p:grpSp>
      <p:grpSp>
        <p:nvGrpSpPr>
          <p:cNvPr id="36" name="Group 53"/>
          <p:cNvGrpSpPr>
            <a:grpSpLocks/>
          </p:cNvGrpSpPr>
          <p:nvPr/>
        </p:nvGrpSpPr>
        <p:grpSpPr bwMode="auto">
          <a:xfrm>
            <a:off x="234950" y="3521075"/>
            <a:ext cx="3390900" cy="457200"/>
            <a:chOff x="1808" y="2195"/>
            <a:chExt cx="2136" cy="288"/>
          </a:xfrm>
        </p:grpSpPr>
        <p:sp>
          <p:nvSpPr>
            <p:cNvPr id="37" name="Line 32"/>
            <p:cNvSpPr>
              <a:spLocks noChangeShapeType="1"/>
            </p:cNvSpPr>
            <p:nvPr/>
          </p:nvSpPr>
          <p:spPr bwMode="auto">
            <a:xfrm>
              <a:off x="2872" y="2338"/>
              <a:ext cx="1072"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38" name="Text Box 34"/>
            <p:cNvSpPr txBox="1">
              <a:spLocks noChangeArrowheads="1"/>
            </p:cNvSpPr>
            <p:nvPr/>
          </p:nvSpPr>
          <p:spPr bwMode="auto">
            <a:xfrm>
              <a:off x="2263" y="2220"/>
              <a:ext cx="593" cy="233"/>
            </a:xfrm>
            <a:prstGeom prst="rect">
              <a:avLst/>
            </a:prstGeom>
            <a:noFill/>
            <a:ln w="9525">
              <a:noFill/>
              <a:miter lim="800000"/>
              <a:headEnd/>
              <a:tailEnd/>
            </a:ln>
          </p:spPr>
          <p:txBody>
            <a:bodyPr lIns="0" tIns="0" bIns="0">
              <a:spAutoFit/>
            </a:bodyPr>
            <a:lstStyle/>
            <a:p>
              <a:pPr algn="r">
                <a:spcBef>
                  <a:spcPct val="50000"/>
                </a:spcBef>
              </a:pPr>
              <a:r>
                <a:rPr lang="en-US" sz="2400" dirty="0">
                  <a:latin typeface="Arial"/>
                  <a:cs typeface="Arial"/>
                </a:rPr>
                <a:t>$9.50</a:t>
              </a:r>
            </a:p>
          </p:txBody>
        </p:sp>
        <p:sp>
          <p:nvSpPr>
            <p:cNvPr id="39" name="Text Box 40"/>
            <p:cNvSpPr txBox="1">
              <a:spLocks noChangeArrowheads="1"/>
            </p:cNvSpPr>
            <p:nvPr/>
          </p:nvSpPr>
          <p:spPr bwMode="auto">
            <a:xfrm>
              <a:off x="1808" y="2195"/>
              <a:ext cx="505"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i="1" baseline="-25000">
                  <a:latin typeface="Arial"/>
                  <a:cs typeface="Arial"/>
                </a:rPr>
                <a:t>S</a:t>
              </a:r>
              <a:r>
                <a:rPr lang="en-US" sz="2400">
                  <a:latin typeface="Arial"/>
                  <a:cs typeface="Arial"/>
                </a:rPr>
                <a:t> =</a:t>
              </a:r>
              <a:endParaRPr lang="en-US" sz="2400" b="1" i="1" baseline="-25000">
                <a:latin typeface="Arial"/>
                <a:cs typeface="Arial"/>
              </a:endParaRPr>
            </a:p>
          </p:txBody>
        </p:sp>
      </p:grpSp>
      <p:grpSp>
        <p:nvGrpSpPr>
          <p:cNvPr id="40" name="Group 51"/>
          <p:cNvGrpSpPr>
            <a:grpSpLocks/>
          </p:cNvGrpSpPr>
          <p:nvPr/>
        </p:nvGrpSpPr>
        <p:grpSpPr bwMode="auto">
          <a:xfrm>
            <a:off x="3697288" y="2671762"/>
            <a:ext cx="842962" cy="1058863"/>
            <a:chOff x="3989" y="1656"/>
            <a:chExt cx="531" cy="667"/>
          </a:xfrm>
        </p:grpSpPr>
        <p:sp>
          <p:nvSpPr>
            <p:cNvPr id="41" name="AutoShape 43"/>
            <p:cNvSpPr>
              <a:spLocks/>
            </p:cNvSpPr>
            <p:nvPr/>
          </p:nvSpPr>
          <p:spPr bwMode="auto">
            <a:xfrm flipH="1">
              <a:off x="3989" y="1702"/>
              <a:ext cx="118" cy="621"/>
            </a:xfrm>
            <a:prstGeom prst="leftBrace">
              <a:avLst>
                <a:gd name="adj1" fmla="val 57110"/>
                <a:gd name="adj2" fmla="val 49435"/>
              </a:avLst>
            </a:prstGeom>
            <a:noFill/>
            <a:ln w="31750">
              <a:solidFill>
                <a:srgbClr val="006600"/>
              </a:solidFill>
              <a:round/>
              <a:headEnd/>
              <a:tailEnd/>
            </a:ln>
          </p:spPr>
          <p:txBody>
            <a:bodyPr wrap="none" anchor="ctr"/>
            <a:lstStyle/>
            <a:p>
              <a:endParaRPr lang="en-US">
                <a:latin typeface="Arial"/>
                <a:cs typeface="Arial"/>
              </a:endParaRPr>
            </a:p>
          </p:txBody>
        </p:sp>
        <p:sp>
          <p:nvSpPr>
            <p:cNvPr id="42" name="Text Box 44"/>
            <p:cNvSpPr txBox="1">
              <a:spLocks noChangeArrowheads="1"/>
            </p:cNvSpPr>
            <p:nvPr/>
          </p:nvSpPr>
          <p:spPr bwMode="auto">
            <a:xfrm>
              <a:off x="4078" y="1656"/>
              <a:ext cx="442" cy="288"/>
            </a:xfrm>
            <a:prstGeom prst="rect">
              <a:avLst/>
            </a:prstGeom>
            <a:noFill/>
            <a:ln w="9525">
              <a:noFill/>
              <a:miter lim="800000"/>
              <a:headEnd/>
              <a:tailEnd/>
            </a:ln>
          </p:spPr>
          <p:txBody>
            <a:bodyPr>
              <a:spAutoFit/>
            </a:bodyPr>
            <a:lstStyle/>
            <a:p>
              <a:pPr algn="r">
                <a:spcBef>
                  <a:spcPct val="50000"/>
                </a:spcBef>
              </a:pPr>
              <a:r>
                <a:rPr lang="en-US" sz="2400">
                  <a:solidFill>
                    <a:srgbClr val="006600"/>
                  </a:solidFill>
                  <a:latin typeface="Arial"/>
                  <a:cs typeface="Arial"/>
                </a:rPr>
                <a:t>Tax</a:t>
              </a:r>
            </a:p>
          </p:txBody>
        </p:sp>
        <p:sp>
          <p:nvSpPr>
            <p:cNvPr id="43" name="Line 45"/>
            <p:cNvSpPr>
              <a:spLocks noChangeShapeType="1"/>
            </p:cNvSpPr>
            <p:nvPr/>
          </p:nvSpPr>
          <p:spPr bwMode="auto">
            <a:xfrm flipV="1">
              <a:off x="4135" y="1888"/>
              <a:ext cx="140" cy="113"/>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4" name="Text Box 46"/>
          <p:cNvSpPr txBox="1">
            <a:spLocks noChangeArrowheads="1"/>
          </p:cNvSpPr>
          <p:nvPr/>
        </p:nvSpPr>
        <p:spPr bwMode="auto">
          <a:xfrm>
            <a:off x="747713" y="762000"/>
            <a:ext cx="4179887" cy="954107"/>
          </a:xfrm>
          <a:prstGeom prst="rect">
            <a:avLst/>
          </a:prstGeom>
          <a:noFill/>
          <a:ln w="9525">
            <a:noFill/>
            <a:miter lim="800000"/>
            <a:headEnd/>
            <a:tailEnd/>
          </a:ln>
        </p:spPr>
        <p:txBody>
          <a:bodyPr wrap="square">
            <a:spAutoFit/>
          </a:bodyPr>
          <a:lstStyle/>
          <a:p>
            <a:pPr algn="ctr">
              <a:spcBef>
                <a:spcPct val="50000"/>
              </a:spcBef>
            </a:pPr>
            <a:r>
              <a:rPr lang="en-US" sz="2800" dirty="0">
                <a:latin typeface="Arial"/>
                <a:cs typeface="Arial"/>
              </a:rPr>
              <a:t>Effects of a $1.50 per unit </a:t>
            </a:r>
            <a:r>
              <a:rPr lang="en-US" sz="2800" u="sng" dirty="0">
                <a:latin typeface="Arial"/>
                <a:cs typeface="Arial"/>
              </a:rPr>
              <a:t>tax on buyers</a:t>
            </a:r>
          </a:p>
        </p:txBody>
      </p:sp>
      <p:grpSp>
        <p:nvGrpSpPr>
          <p:cNvPr id="45" name="Group 52"/>
          <p:cNvGrpSpPr>
            <a:grpSpLocks/>
          </p:cNvGrpSpPr>
          <p:nvPr/>
        </p:nvGrpSpPr>
        <p:grpSpPr bwMode="auto">
          <a:xfrm>
            <a:off x="3278188" y="3673474"/>
            <a:ext cx="588962" cy="2193924"/>
            <a:chOff x="3725" y="2291"/>
            <a:chExt cx="371" cy="1382"/>
          </a:xfrm>
        </p:grpSpPr>
        <p:sp>
          <p:nvSpPr>
            <p:cNvPr id="46" name="Oval 33"/>
            <p:cNvSpPr>
              <a:spLocks noChangeArrowheads="1"/>
            </p:cNvSpPr>
            <p:nvPr/>
          </p:nvSpPr>
          <p:spPr bwMode="auto">
            <a:xfrm>
              <a:off x="3900" y="2291"/>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nvGrpSpPr>
            <p:cNvPr id="47" name="Group 50"/>
            <p:cNvGrpSpPr>
              <a:grpSpLocks/>
            </p:cNvGrpSpPr>
            <p:nvPr/>
          </p:nvGrpSpPr>
          <p:grpSpPr bwMode="auto">
            <a:xfrm>
              <a:off x="3725" y="2344"/>
              <a:ext cx="371" cy="1329"/>
              <a:chOff x="3725" y="2344"/>
              <a:chExt cx="371" cy="1329"/>
            </a:xfrm>
          </p:grpSpPr>
          <p:sp>
            <p:nvSpPr>
              <p:cNvPr id="48" name="Line 26"/>
              <p:cNvSpPr>
                <a:spLocks noChangeShapeType="1"/>
              </p:cNvSpPr>
              <p:nvPr/>
            </p:nvSpPr>
            <p:spPr bwMode="auto">
              <a:xfrm>
                <a:off x="3940" y="2344"/>
                <a:ext cx="0" cy="1063"/>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49" name="Text Box 30"/>
              <p:cNvSpPr txBox="1">
                <a:spLocks noChangeArrowheads="1"/>
              </p:cNvSpPr>
              <p:nvPr/>
            </p:nvSpPr>
            <p:spPr bwMode="auto">
              <a:xfrm>
                <a:off x="3725" y="3440"/>
                <a:ext cx="371" cy="233"/>
              </a:xfrm>
              <a:prstGeom prst="rect">
                <a:avLst/>
              </a:prstGeom>
              <a:noFill/>
              <a:ln w="9525">
                <a:noFill/>
                <a:miter lim="800000"/>
                <a:headEnd/>
                <a:tailEnd/>
              </a:ln>
            </p:spPr>
            <p:txBody>
              <a:bodyPr lIns="0" tIns="0" rIns="0" bIns="0">
                <a:spAutoFit/>
              </a:bodyPr>
              <a:lstStyle/>
              <a:p>
                <a:pPr algn="ctr">
                  <a:spcBef>
                    <a:spcPct val="50000"/>
                  </a:spcBef>
                </a:pPr>
                <a:r>
                  <a:rPr lang="en-US" sz="2400" dirty="0">
                    <a:latin typeface="Arial"/>
                    <a:cs typeface="Arial"/>
                  </a:rPr>
                  <a:t>450</a:t>
                </a:r>
              </a:p>
            </p:txBody>
          </p:sp>
        </p:grpSp>
      </p:grpSp>
      <p:sp>
        <p:nvSpPr>
          <p:cNvPr id="50" name="Line 42"/>
          <p:cNvSpPr>
            <a:spLocks noChangeShapeType="1"/>
          </p:cNvSpPr>
          <p:nvPr/>
        </p:nvSpPr>
        <p:spPr bwMode="auto">
          <a:xfrm flipH="1" flipV="1">
            <a:off x="3622675" y="2805112"/>
            <a:ext cx="1588" cy="871538"/>
          </a:xfrm>
          <a:prstGeom prst="line">
            <a:avLst/>
          </a:prstGeom>
          <a:noFill/>
          <a:ln w="38100">
            <a:solidFill>
              <a:srgbClr val="00CC00"/>
            </a:solidFill>
            <a:round/>
            <a:headEnd/>
            <a:tailEnd/>
          </a:ln>
        </p:spPr>
        <p:txBody>
          <a:bodyPr/>
          <a:lstStyle/>
          <a:p>
            <a:endParaRPr lang="en-US">
              <a:latin typeface="Arial"/>
              <a:cs typeface="Arial"/>
            </a:endParaRPr>
          </a:p>
        </p:txBody>
      </p:sp>
    </p:spTree>
    <p:extLst>
      <p:ext uri="{BB962C8B-B14F-4D97-AF65-F5344CB8AC3E}">
        <p14:creationId xmlns:p14="http://schemas.microsoft.com/office/powerpoint/2010/main" val="3964108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up)">
                                      <p:cBhvr>
                                        <p:cTn id="12" dur="500"/>
                                        <p:tgtEl>
                                          <p:spTgt spid="45"/>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right)">
                                      <p:cBhvr>
                                        <p:cTn id="21" dur="500"/>
                                        <p:tgtEl>
                                          <p:spTgt spid="36"/>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left)">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9" fill="hold"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strips(upLeft)">
                                      <p:cBhvr>
                                        <p:cTn id="30" dur="500"/>
                                        <p:tgtEl>
                                          <p:spTgt spid="28"/>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wipe(left)">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up)">
                                      <p:cBhvr>
                                        <p:cTn id="39" dur="500"/>
                                        <p:tgtEl>
                                          <p:spTgt spid="50"/>
                                        </p:tgtEl>
                                      </p:cBhvr>
                                    </p:animEffect>
                                  </p:childTnLst>
                                </p:cTn>
                              </p:par>
                            </p:childTnLst>
                          </p:cTn>
                        </p:par>
                        <p:par>
                          <p:cTn id="40" fill="hold">
                            <p:stCondLst>
                              <p:cond delay="500"/>
                            </p:stCondLst>
                            <p:childTnLst>
                              <p:par>
                                <p:cTn id="41" presetID="18" presetClass="entr" presetSubtype="12"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strips(downLeft)">
                                      <p:cBhvr>
                                        <p:cTn id="43" dur="500"/>
                                        <p:tgtEl>
                                          <p:spTgt spid="40"/>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wipe(left)">
                                      <p:cBhvr>
                                        <p:cTn id="4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0"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6"/>
          <p:cNvGrpSpPr>
            <a:grpSpLocks/>
          </p:cNvGrpSpPr>
          <p:nvPr/>
        </p:nvGrpSpPr>
        <p:grpSpPr bwMode="auto">
          <a:xfrm>
            <a:off x="5913438" y="2711450"/>
            <a:ext cx="588962" cy="3119438"/>
            <a:chOff x="3725" y="1708"/>
            <a:chExt cx="371" cy="1965"/>
          </a:xfrm>
        </p:grpSpPr>
        <p:sp>
          <p:nvSpPr>
            <p:cNvPr id="29745" name="Line 27"/>
            <p:cNvSpPr>
              <a:spLocks noChangeShapeType="1"/>
            </p:cNvSpPr>
            <p:nvPr/>
          </p:nvSpPr>
          <p:spPr bwMode="auto">
            <a:xfrm>
              <a:off x="3940" y="1708"/>
              <a:ext cx="0" cy="1699"/>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9746" name="Text Box 28"/>
            <p:cNvSpPr txBox="1">
              <a:spLocks noChangeArrowheads="1"/>
            </p:cNvSpPr>
            <p:nvPr/>
          </p:nvSpPr>
          <p:spPr bwMode="auto">
            <a:xfrm>
              <a:off x="3725" y="3440"/>
              <a:ext cx="371" cy="233"/>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450</a:t>
              </a:r>
            </a:p>
          </p:txBody>
        </p:sp>
      </p:grpSp>
      <p:grpSp>
        <p:nvGrpSpPr>
          <p:cNvPr id="3" name="Group 2"/>
          <p:cNvGrpSpPr>
            <a:grpSpLocks/>
          </p:cNvGrpSpPr>
          <p:nvPr/>
        </p:nvGrpSpPr>
        <p:grpSpPr bwMode="auto">
          <a:xfrm>
            <a:off x="5072063" y="2278063"/>
            <a:ext cx="3176587" cy="2274887"/>
            <a:chOff x="3027" y="1106"/>
            <a:chExt cx="2001" cy="1433"/>
          </a:xfrm>
        </p:grpSpPr>
        <p:sp>
          <p:nvSpPr>
            <p:cNvPr id="29743" name="Line 3"/>
            <p:cNvSpPr>
              <a:spLocks noChangeShapeType="1"/>
            </p:cNvSpPr>
            <p:nvPr/>
          </p:nvSpPr>
          <p:spPr bwMode="auto">
            <a:xfrm flipV="1">
              <a:off x="3027" y="1316"/>
              <a:ext cx="1696" cy="1223"/>
            </a:xfrm>
            <a:prstGeom prst="line">
              <a:avLst/>
            </a:prstGeom>
            <a:noFill/>
            <a:ln w="38100">
              <a:solidFill>
                <a:srgbClr val="003399"/>
              </a:solidFill>
              <a:round/>
              <a:headEnd/>
              <a:tailEnd/>
            </a:ln>
          </p:spPr>
          <p:txBody>
            <a:bodyPr/>
            <a:lstStyle/>
            <a:p>
              <a:endParaRPr lang="en-US">
                <a:latin typeface="Arial"/>
                <a:cs typeface="Arial"/>
              </a:endParaRPr>
            </a:p>
          </p:txBody>
        </p:sp>
        <p:sp>
          <p:nvSpPr>
            <p:cNvPr id="29744" name="Text Box 4"/>
            <p:cNvSpPr txBox="1">
              <a:spLocks noChangeArrowheads="1"/>
            </p:cNvSpPr>
            <p:nvPr/>
          </p:nvSpPr>
          <p:spPr bwMode="auto">
            <a:xfrm>
              <a:off x="4642" y="1106"/>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r>
                <a:rPr lang="en-US" sz="2400" b="1" baseline="-25000">
                  <a:latin typeface="Arial"/>
                  <a:cs typeface="Arial"/>
                </a:rPr>
                <a:t>1</a:t>
              </a:r>
            </a:p>
          </p:txBody>
        </p:sp>
      </p:grpSp>
      <p:sp>
        <p:nvSpPr>
          <p:cNvPr id="262149" name="Rectangle 5"/>
          <p:cNvSpPr>
            <a:spLocks noGrp="1" noChangeArrowheads="1"/>
          </p:cNvSpPr>
          <p:nvPr>
            <p:ph type="title"/>
          </p:nvPr>
        </p:nvSpPr>
        <p:spPr/>
        <p:txBody>
          <a:bodyPr/>
          <a:lstStyle/>
          <a:p>
            <a:pPr eaLnBrk="1" hangingPunct="1"/>
            <a:r>
              <a:rPr lang="en-US" sz="3400" dirty="0"/>
              <a:t>The </a:t>
            </a:r>
            <a:r>
              <a:rPr lang="en-US" sz="3400" b="1" dirty="0">
                <a:solidFill>
                  <a:srgbClr val="CC0000"/>
                </a:solidFill>
              </a:rPr>
              <a:t>Incidence</a:t>
            </a:r>
            <a:r>
              <a:rPr lang="en-US" sz="3400" dirty="0"/>
              <a:t> of a Tax:</a:t>
            </a:r>
          </a:p>
        </p:txBody>
      </p:sp>
      <p:sp>
        <p:nvSpPr>
          <p:cNvPr id="262150" name="Rectangle 6"/>
          <p:cNvSpPr>
            <a:spLocks noGrp="1" noChangeArrowheads="1"/>
          </p:cNvSpPr>
          <p:nvPr>
            <p:ph type="body" sz="quarter" idx="12"/>
          </p:nvPr>
        </p:nvSpPr>
        <p:spPr>
          <a:xfrm>
            <a:off x="304800" y="609600"/>
            <a:ext cx="8496300" cy="1147763"/>
          </a:xfrm>
          <a:noFill/>
        </p:spPr>
        <p:txBody>
          <a:bodyPr/>
          <a:lstStyle/>
          <a:p>
            <a:pPr marL="0" indent="0" eaLnBrk="1" hangingPunct="1">
              <a:buFont typeface="Wingdings" pitchFamily="2" charset="2"/>
              <a:buNone/>
            </a:pPr>
            <a:r>
              <a:rPr lang="en-US" sz="2700" dirty="0"/>
              <a:t>how the burden of a tax is shared among </a:t>
            </a:r>
            <a:br>
              <a:rPr lang="en-US" sz="2700" dirty="0"/>
            </a:br>
            <a:r>
              <a:rPr lang="en-US" sz="2700" dirty="0"/>
              <a:t>market participants</a:t>
            </a:r>
          </a:p>
        </p:txBody>
      </p:sp>
      <p:grpSp>
        <p:nvGrpSpPr>
          <p:cNvPr id="4" name="Group 7"/>
          <p:cNvGrpSpPr>
            <a:grpSpLocks/>
          </p:cNvGrpSpPr>
          <p:nvPr/>
        </p:nvGrpSpPr>
        <p:grpSpPr bwMode="auto">
          <a:xfrm>
            <a:off x="4360863" y="1757363"/>
            <a:ext cx="4422775" cy="3871912"/>
            <a:chOff x="2579" y="785"/>
            <a:chExt cx="2786" cy="2439"/>
          </a:xfrm>
        </p:grpSpPr>
        <p:grpSp>
          <p:nvGrpSpPr>
            <p:cNvPr id="5" name="Group 8"/>
            <p:cNvGrpSpPr>
              <a:grpSpLocks/>
            </p:cNvGrpSpPr>
            <p:nvPr/>
          </p:nvGrpSpPr>
          <p:grpSpPr bwMode="auto">
            <a:xfrm>
              <a:off x="2697" y="1037"/>
              <a:ext cx="2409" cy="2049"/>
              <a:chOff x="1098" y="1361"/>
              <a:chExt cx="2116" cy="2027"/>
            </a:xfrm>
          </p:grpSpPr>
          <p:sp>
            <p:nvSpPr>
              <p:cNvPr id="29741" name="Line 9"/>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29742" name="Line 10"/>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29739" name="Text Box 11"/>
            <p:cNvSpPr txBox="1">
              <a:spLocks noChangeArrowheads="1"/>
            </p:cNvSpPr>
            <p:nvPr/>
          </p:nvSpPr>
          <p:spPr bwMode="auto">
            <a:xfrm>
              <a:off x="2579" y="785"/>
              <a:ext cx="26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29740" name="Text Box 12"/>
            <p:cNvSpPr txBox="1">
              <a:spLocks noChangeArrowheads="1"/>
            </p:cNvSpPr>
            <p:nvPr/>
          </p:nvSpPr>
          <p:spPr bwMode="auto">
            <a:xfrm>
              <a:off x="5075" y="2936"/>
              <a:ext cx="29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6" name="Group 13"/>
          <p:cNvGrpSpPr>
            <a:grpSpLocks/>
          </p:cNvGrpSpPr>
          <p:nvPr/>
        </p:nvGrpSpPr>
        <p:grpSpPr bwMode="auto">
          <a:xfrm>
            <a:off x="5686425" y="2116138"/>
            <a:ext cx="2730500" cy="2649537"/>
            <a:chOff x="3414" y="1004"/>
            <a:chExt cx="1720" cy="1669"/>
          </a:xfrm>
        </p:grpSpPr>
        <p:sp>
          <p:nvSpPr>
            <p:cNvPr id="29736" name="Line 14"/>
            <p:cNvSpPr>
              <a:spLocks noChangeShapeType="1"/>
            </p:cNvSpPr>
            <p:nvPr/>
          </p:nvSpPr>
          <p:spPr bwMode="auto">
            <a:xfrm>
              <a:off x="3414" y="1004"/>
              <a:ext cx="1417" cy="1470"/>
            </a:xfrm>
            <a:prstGeom prst="line">
              <a:avLst/>
            </a:prstGeom>
            <a:noFill/>
            <a:ln w="38100">
              <a:solidFill>
                <a:srgbClr val="003399"/>
              </a:solidFill>
              <a:round/>
              <a:headEnd/>
              <a:tailEnd/>
            </a:ln>
          </p:spPr>
          <p:txBody>
            <a:bodyPr/>
            <a:lstStyle/>
            <a:p>
              <a:endParaRPr lang="en-US">
                <a:latin typeface="Arial"/>
                <a:cs typeface="Arial"/>
              </a:endParaRPr>
            </a:p>
          </p:txBody>
        </p:sp>
        <p:sp>
          <p:nvSpPr>
            <p:cNvPr id="29737" name="Text Box 15"/>
            <p:cNvSpPr txBox="1">
              <a:spLocks noChangeArrowheads="1"/>
            </p:cNvSpPr>
            <p:nvPr/>
          </p:nvSpPr>
          <p:spPr bwMode="auto">
            <a:xfrm>
              <a:off x="4748" y="2385"/>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r>
                <a:rPr lang="en-US" sz="2400" b="1" baseline="-25000">
                  <a:latin typeface="Arial"/>
                  <a:cs typeface="Arial"/>
                </a:rPr>
                <a:t>1</a:t>
              </a:r>
            </a:p>
          </p:txBody>
        </p:sp>
      </p:grpSp>
      <p:grpSp>
        <p:nvGrpSpPr>
          <p:cNvPr id="7" name="Group 16"/>
          <p:cNvGrpSpPr>
            <a:grpSpLocks/>
          </p:cNvGrpSpPr>
          <p:nvPr/>
        </p:nvGrpSpPr>
        <p:grpSpPr bwMode="auto">
          <a:xfrm>
            <a:off x="3382963" y="3105150"/>
            <a:ext cx="3773487" cy="2725738"/>
            <a:chOff x="1963" y="1627"/>
            <a:chExt cx="2377" cy="1717"/>
          </a:xfrm>
        </p:grpSpPr>
        <p:grpSp>
          <p:nvGrpSpPr>
            <p:cNvPr id="8" name="Group 17"/>
            <p:cNvGrpSpPr>
              <a:grpSpLocks/>
            </p:cNvGrpSpPr>
            <p:nvPr/>
          </p:nvGrpSpPr>
          <p:grpSpPr bwMode="auto">
            <a:xfrm>
              <a:off x="2703" y="1746"/>
              <a:ext cx="1425" cy="1333"/>
              <a:chOff x="357" y="2450"/>
              <a:chExt cx="795" cy="646"/>
            </a:xfrm>
          </p:grpSpPr>
          <p:sp>
            <p:nvSpPr>
              <p:cNvPr id="29734" name="Line 18"/>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9735" name="Line 19"/>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9731" name="Oval 20"/>
            <p:cNvSpPr>
              <a:spLocks noChangeArrowheads="1"/>
            </p:cNvSpPr>
            <p:nvPr/>
          </p:nvSpPr>
          <p:spPr bwMode="auto">
            <a:xfrm>
              <a:off x="4081" y="169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9732" name="Text Box 21"/>
            <p:cNvSpPr txBox="1">
              <a:spLocks noChangeArrowheads="1"/>
            </p:cNvSpPr>
            <p:nvPr/>
          </p:nvSpPr>
          <p:spPr bwMode="auto">
            <a:xfrm>
              <a:off x="1963" y="1627"/>
              <a:ext cx="721" cy="233"/>
            </a:xfrm>
            <a:prstGeom prst="rect">
              <a:avLst/>
            </a:prstGeom>
            <a:noFill/>
            <a:ln w="9525">
              <a:noFill/>
              <a:miter lim="800000"/>
              <a:headEnd/>
              <a:tailEnd/>
            </a:ln>
          </p:spPr>
          <p:txBody>
            <a:bodyPr lIns="0" tIns="0" bIns="0">
              <a:spAutoFit/>
            </a:bodyPr>
            <a:lstStyle/>
            <a:p>
              <a:pPr algn="r">
                <a:spcBef>
                  <a:spcPct val="50000"/>
                </a:spcBef>
              </a:pPr>
              <a:r>
                <a:rPr lang="en-US" sz="2400">
                  <a:latin typeface="Arial"/>
                  <a:cs typeface="Arial"/>
                </a:rPr>
                <a:t>$10.00</a:t>
              </a:r>
            </a:p>
          </p:txBody>
        </p:sp>
        <p:sp>
          <p:nvSpPr>
            <p:cNvPr id="29733" name="Text Box 22"/>
            <p:cNvSpPr txBox="1">
              <a:spLocks noChangeArrowheads="1"/>
            </p:cNvSpPr>
            <p:nvPr/>
          </p:nvSpPr>
          <p:spPr bwMode="auto">
            <a:xfrm>
              <a:off x="3969" y="3111"/>
              <a:ext cx="371" cy="233"/>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500</a:t>
              </a:r>
            </a:p>
          </p:txBody>
        </p:sp>
      </p:grpSp>
      <p:grpSp>
        <p:nvGrpSpPr>
          <p:cNvPr id="9" name="Group 23"/>
          <p:cNvGrpSpPr>
            <a:grpSpLocks/>
          </p:cNvGrpSpPr>
          <p:nvPr/>
        </p:nvGrpSpPr>
        <p:grpSpPr bwMode="auto">
          <a:xfrm>
            <a:off x="5232400" y="2641600"/>
            <a:ext cx="2730500" cy="2649538"/>
            <a:chOff x="3128" y="1335"/>
            <a:chExt cx="1720" cy="1669"/>
          </a:xfrm>
        </p:grpSpPr>
        <p:sp>
          <p:nvSpPr>
            <p:cNvPr id="29728" name="Line 24"/>
            <p:cNvSpPr>
              <a:spLocks noChangeShapeType="1"/>
            </p:cNvSpPr>
            <p:nvPr/>
          </p:nvSpPr>
          <p:spPr bwMode="auto">
            <a:xfrm>
              <a:off x="3128" y="1335"/>
              <a:ext cx="1417" cy="1470"/>
            </a:xfrm>
            <a:prstGeom prst="line">
              <a:avLst/>
            </a:prstGeom>
            <a:noFill/>
            <a:ln w="38100">
              <a:solidFill>
                <a:srgbClr val="A50021"/>
              </a:solidFill>
              <a:round/>
              <a:headEnd/>
              <a:tailEnd/>
            </a:ln>
          </p:spPr>
          <p:txBody>
            <a:bodyPr/>
            <a:lstStyle/>
            <a:p>
              <a:endParaRPr lang="en-US">
                <a:latin typeface="Arial"/>
                <a:cs typeface="Arial"/>
              </a:endParaRPr>
            </a:p>
          </p:txBody>
        </p:sp>
        <p:sp>
          <p:nvSpPr>
            <p:cNvPr id="29729" name="Text Box 25"/>
            <p:cNvSpPr txBox="1">
              <a:spLocks noChangeArrowheads="1"/>
            </p:cNvSpPr>
            <p:nvPr/>
          </p:nvSpPr>
          <p:spPr bwMode="auto">
            <a:xfrm>
              <a:off x="4462" y="2716"/>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r>
                <a:rPr lang="en-US" sz="2400" b="1" baseline="-25000">
                  <a:latin typeface="Arial"/>
                  <a:cs typeface="Arial"/>
                </a:rPr>
                <a:t>2</a:t>
              </a:r>
            </a:p>
          </p:txBody>
        </p:sp>
      </p:grpSp>
      <p:grpSp>
        <p:nvGrpSpPr>
          <p:cNvPr id="10" name="Group 29"/>
          <p:cNvGrpSpPr>
            <a:grpSpLocks/>
          </p:cNvGrpSpPr>
          <p:nvPr/>
        </p:nvGrpSpPr>
        <p:grpSpPr bwMode="auto">
          <a:xfrm>
            <a:off x="2711450" y="2479675"/>
            <a:ext cx="3616325" cy="457200"/>
            <a:chOff x="1708" y="1562"/>
            <a:chExt cx="2278" cy="288"/>
          </a:xfrm>
        </p:grpSpPr>
        <p:grpSp>
          <p:nvGrpSpPr>
            <p:cNvPr id="11" name="Group 30"/>
            <p:cNvGrpSpPr>
              <a:grpSpLocks/>
            </p:cNvGrpSpPr>
            <p:nvPr/>
          </p:nvGrpSpPr>
          <p:grpSpPr bwMode="auto">
            <a:xfrm>
              <a:off x="2121" y="1589"/>
              <a:ext cx="1865" cy="233"/>
              <a:chOff x="1947" y="1263"/>
              <a:chExt cx="1865" cy="233"/>
            </a:xfrm>
          </p:grpSpPr>
          <p:sp>
            <p:nvSpPr>
              <p:cNvPr id="29725" name="Line 31"/>
              <p:cNvSpPr>
                <a:spLocks noChangeShapeType="1"/>
              </p:cNvSpPr>
              <p:nvPr/>
            </p:nvSpPr>
            <p:spPr bwMode="auto">
              <a:xfrm>
                <a:off x="2700" y="1376"/>
                <a:ext cx="1072"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9726" name="Oval 32"/>
              <p:cNvSpPr>
                <a:spLocks noChangeArrowheads="1"/>
              </p:cNvSpPr>
              <p:nvPr/>
            </p:nvSpPr>
            <p:spPr bwMode="auto">
              <a:xfrm>
                <a:off x="3724" y="1330"/>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9727" name="Text Box 33"/>
              <p:cNvSpPr txBox="1">
                <a:spLocks noChangeArrowheads="1"/>
              </p:cNvSpPr>
              <p:nvPr/>
            </p:nvSpPr>
            <p:spPr bwMode="auto">
              <a:xfrm>
                <a:off x="1947" y="1263"/>
                <a:ext cx="737" cy="233"/>
              </a:xfrm>
              <a:prstGeom prst="rect">
                <a:avLst/>
              </a:prstGeom>
              <a:noFill/>
              <a:ln w="9525">
                <a:noFill/>
                <a:miter lim="800000"/>
                <a:headEnd/>
                <a:tailEnd/>
              </a:ln>
            </p:spPr>
            <p:txBody>
              <a:bodyPr lIns="0" tIns="0" bIns="0">
                <a:spAutoFit/>
              </a:bodyPr>
              <a:lstStyle/>
              <a:p>
                <a:pPr algn="r">
                  <a:spcBef>
                    <a:spcPct val="50000"/>
                  </a:spcBef>
                </a:pPr>
                <a:r>
                  <a:rPr lang="en-US" sz="2400">
                    <a:latin typeface="Arial"/>
                    <a:cs typeface="Arial"/>
                  </a:rPr>
                  <a:t>$11.00</a:t>
                </a:r>
              </a:p>
            </p:txBody>
          </p:sp>
        </p:grpSp>
        <p:sp>
          <p:nvSpPr>
            <p:cNvPr id="29724" name="Text Box 34"/>
            <p:cNvSpPr txBox="1">
              <a:spLocks noChangeArrowheads="1"/>
            </p:cNvSpPr>
            <p:nvPr/>
          </p:nvSpPr>
          <p:spPr bwMode="auto">
            <a:xfrm>
              <a:off x="1708" y="1562"/>
              <a:ext cx="505"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i="1" baseline="-25000">
                  <a:latin typeface="Arial"/>
                  <a:cs typeface="Arial"/>
                </a:rPr>
                <a:t>B</a:t>
              </a:r>
              <a:r>
                <a:rPr lang="en-US" sz="2400">
                  <a:latin typeface="Arial"/>
                  <a:cs typeface="Arial"/>
                </a:rPr>
                <a:t> =</a:t>
              </a:r>
              <a:endParaRPr lang="en-US" sz="2400" b="1" i="1" baseline="-25000">
                <a:latin typeface="Arial"/>
                <a:cs typeface="Arial"/>
              </a:endParaRPr>
            </a:p>
          </p:txBody>
        </p:sp>
      </p:grpSp>
      <p:grpSp>
        <p:nvGrpSpPr>
          <p:cNvPr id="12" name="Group 35"/>
          <p:cNvGrpSpPr>
            <a:grpSpLocks/>
          </p:cNvGrpSpPr>
          <p:nvPr/>
        </p:nvGrpSpPr>
        <p:grpSpPr bwMode="auto">
          <a:xfrm>
            <a:off x="2870200" y="3484563"/>
            <a:ext cx="3460750" cy="457200"/>
            <a:chOff x="1808" y="2195"/>
            <a:chExt cx="2180" cy="288"/>
          </a:xfrm>
        </p:grpSpPr>
        <p:grpSp>
          <p:nvGrpSpPr>
            <p:cNvPr id="13" name="Group 36"/>
            <p:cNvGrpSpPr>
              <a:grpSpLocks/>
            </p:cNvGrpSpPr>
            <p:nvPr/>
          </p:nvGrpSpPr>
          <p:grpSpPr bwMode="auto">
            <a:xfrm>
              <a:off x="2263" y="2220"/>
              <a:ext cx="1725" cy="233"/>
              <a:chOff x="2091" y="1887"/>
              <a:chExt cx="1725" cy="233"/>
            </a:xfrm>
          </p:grpSpPr>
          <p:sp>
            <p:nvSpPr>
              <p:cNvPr id="29720" name="Line 37"/>
              <p:cNvSpPr>
                <a:spLocks noChangeShapeType="1"/>
              </p:cNvSpPr>
              <p:nvPr/>
            </p:nvSpPr>
            <p:spPr bwMode="auto">
              <a:xfrm>
                <a:off x="2700" y="2005"/>
                <a:ext cx="1072"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9721" name="Oval 38"/>
              <p:cNvSpPr>
                <a:spLocks noChangeArrowheads="1"/>
              </p:cNvSpPr>
              <p:nvPr/>
            </p:nvSpPr>
            <p:spPr bwMode="auto">
              <a:xfrm>
                <a:off x="3728" y="1958"/>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9722" name="Text Box 39"/>
              <p:cNvSpPr txBox="1">
                <a:spLocks noChangeArrowheads="1"/>
              </p:cNvSpPr>
              <p:nvPr/>
            </p:nvSpPr>
            <p:spPr bwMode="auto">
              <a:xfrm>
                <a:off x="2091" y="1887"/>
                <a:ext cx="593" cy="233"/>
              </a:xfrm>
              <a:prstGeom prst="rect">
                <a:avLst/>
              </a:prstGeom>
              <a:noFill/>
              <a:ln w="9525">
                <a:noFill/>
                <a:miter lim="800000"/>
                <a:headEnd/>
                <a:tailEnd/>
              </a:ln>
            </p:spPr>
            <p:txBody>
              <a:bodyPr lIns="0" tIns="0" bIns="0">
                <a:spAutoFit/>
              </a:bodyPr>
              <a:lstStyle/>
              <a:p>
                <a:pPr algn="r">
                  <a:spcBef>
                    <a:spcPct val="50000"/>
                  </a:spcBef>
                </a:pPr>
                <a:r>
                  <a:rPr lang="en-US" sz="2400">
                    <a:latin typeface="Arial"/>
                    <a:cs typeface="Arial"/>
                  </a:rPr>
                  <a:t>$9.50</a:t>
                </a:r>
              </a:p>
            </p:txBody>
          </p:sp>
        </p:grpSp>
        <p:sp>
          <p:nvSpPr>
            <p:cNvPr id="29719" name="Text Box 40"/>
            <p:cNvSpPr txBox="1">
              <a:spLocks noChangeArrowheads="1"/>
            </p:cNvSpPr>
            <p:nvPr/>
          </p:nvSpPr>
          <p:spPr bwMode="auto">
            <a:xfrm>
              <a:off x="1808" y="2195"/>
              <a:ext cx="505"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i="1" baseline="-25000">
                  <a:latin typeface="Arial"/>
                  <a:cs typeface="Arial"/>
                </a:rPr>
                <a:t>S</a:t>
              </a:r>
              <a:r>
                <a:rPr lang="en-US" sz="2400">
                  <a:latin typeface="Arial"/>
                  <a:cs typeface="Arial"/>
                </a:rPr>
                <a:t> =</a:t>
              </a:r>
              <a:endParaRPr lang="en-US" sz="2400" b="1" i="1" baseline="-25000">
                <a:latin typeface="Arial"/>
                <a:cs typeface="Arial"/>
              </a:endParaRPr>
            </a:p>
          </p:txBody>
        </p:sp>
      </p:grpSp>
      <p:grpSp>
        <p:nvGrpSpPr>
          <p:cNvPr id="14" name="Group 42"/>
          <p:cNvGrpSpPr>
            <a:grpSpLocks/>
          </p:cNvGrpSpPr>
          <p:nvPr/>
        </p:nvGrpSpPr>
        <p:grpSpPr bwMode="auto">
          <a:xfrm>
            <a:off x="6332538" y="2635250"/>
            <a:ext cx="842962" cy="1058863"/>
            <a:chOff x="3989" y="1656"/>
            <a:chExt cx="531" cy="667"/>
          </a:xfrm>
        </p:grpSpPr>
        <p:sp>
          <p:nvSpPr>
            <p:cNvPr id="29715" name="AutoShape 43"/>
            <p:cNvSpPr>
              <a:spLocks/>
            </p:cNvSpPr>
            <p:nvPr/>
          </p:nvSpPr>
          <p:spPr bwMode="auto">
            <a:xfrm flipH="1">
              <a:off x="3989" y="1702"/>
              <a:ext cx="118" cy="621"/>
            </a:xfrm>
            <a:prstGeom prst="leftBrace">
              <a:avLst>
                <a:gd name="adj1" fmla="val 57110"/>
                <a:gd name="adj2" fmla="val 49435"/>
              </a:avLst>
            </a:prstGeom>
            <a:noFill/>
            <a:ln w="31750">
              <a:solidFill>
                <a:srgbClr val="006600"/>
              </a:solidFill>
              <a:round/>
              <a:headEnd/>
              <a:tailEnd/>
            </a:ln>
          </p:spPr>
          <p:txBody>
            <a:bodyPr wrap="none" anchor="ctr"/>
            <a:lstStyle/>
            <a:p>
              <a:endParaRPr lang="en-US">
                <a:latin typeface="Arial"/>
                <a:cs typeface="Arial"/>
              </a:endParaRPr>
            </a:p>
          </p:txBody>
        </p:sp>
        <p:sp>
          <p:nvSpPr>
            <p:cNvPr id="29716" name="Text Box 44"/>
            <p:cNvSpPr txBox="1">
              <a:spLocks noChangeArrowheads="1"/>
            </p:cNvSpPr>
            <p:nvPr/>
          </p:nvSpPr>
          <p:spPr bwMode="auto">
            <a:xfrm>
              <a:off x="4078" y="1656"/>
              <a:ext cx="442" cy="288"/>
            </a:xfrm>
            <a:prstGeom prst="rect">
              <a:avLst/>
            </a:prstGeom>
            <a:noFill/>
            <a:ln w="9525">
              <a:noFill/>
              <a:miter lim="800000"/>
              <a:headEnd/>
              <a:tailEnd/>
            </a:ln>
          </p:spPr>
          <p:txBody>
            <a:bodyPr>
              <a:spAutoFit/>
            </a:bodyPr>
            <a:lstStyle/>
            <a:p>
              <a:pPr algn="r">
                <a:spcBef>
                  <a:spcPct val="50000"/>
                </a:spcBef>
              </a:pPr>
              <a:r>
                <a:rPr lang="en-US" sz="2400">
                  <a:solidFill>
                    <a:srgbClr val="006600"/>
                  </a:solidFill>
                  <a:latin typeface="Arial"/>
                  <a:cs typeface="Arial"/>
                </a:rPr>
                <a:t>Tax</a:t>
              </a:r>
            </a:p>
          </p:txBody>
        </p:sp>
        <p:sp>
          <p:nvSpPr>
            <p:cNvPr id="29717" name="Line 45"/>
            <p:cNvSpPr>
              <a:spLocks noChangeShapeType="1"/>
            </p:cNvSpPr>
            <p:nvPr/>
          </p:nvSpPr>
          <p:spPr bwMode="auto">
            <a:xfrm flipV="1">
              <a:off x="4135" y="1888"/>
              <a:ext cx="140" cy="113"/>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262192" name="Rectangle 48"/>
          <p:cNvSpPr>
            <a:spLocks noChangeArrowheads="1"/>
          </p:cNvSpPr>
          <p:nvPr/>
        </p:nvSpPr>
        <p:spPr bwMode="auto">
          <a:xfrm>
            <a:off x="506413" y="2027238"/>
            <a:ext cx="2219325" cy="3130550"/>
          </a:xfrm>
          <a:prstGeom prst="rect">
            <a:avLst/>
          </a:prstGeom>
          <a:noFill/>
          <a:ln w="9525">
            <a:noFill/>
            <a:miter lim="800000"/>
            <a:headEnd/>
            <a:tailEnd/>
          </a:ln>
        </p:spPr>
        <p:txBody>
          <a:bodyPr/>
          <a:lstStyle/>
          <a:p>
            <a:pPr>
              <a:lnSpc>
                <a:spcPct val="105000"/>
              </a:lnSpc>
              <a:spcBef>
                <a:spcPct val="30000"/>
              </a:spcBef>
              <a:buClr>
                <a:srgbClr val="00B85C"/>
              </a:buClr>
              <a:buSzPct val="120000"/>
              <a:buFont typeface="Wingdings" pitchFamily="2" charset="2"/>
              <a:buNone/>
            </a:pPr>
            <a:r>
              <a:rPr lang="en-US" sz="2600">
                <a:latin typeface="Arial"/>
                <a:cs typeface="Arial"/>
              </a:rPr>
              <a:t>In our example,</a:t>
            </a:r>
          </a:p>
          <a:p>
            <a:pPr>
              <a:lnSpc>
                <a:spcPct val="105000"/>
              </a:lnSpc>
              <a:spcBef>
                <a:spcPct val="30000"/>
              </a:spcBef>
              <a:buClr>
                <a:srgbClr val="00B85C"/>
              </a:buClr>
              <a:buSzPct val="120000"/>
              <a:buFont typeface="Wingdings" pitchFamily="2" charset="2"/>
              <a:buNone/>
            </a:pPr>
            <a:r>
              <a:rPr lang="en-US" sz="2600">
                <a:solidFill>
                  <a:srgbClr val="FF6600"/>
                </a:solidFill>
                <a:latin typeface="Arial"/>
                <a:cs typeface="Arial"/>
              </a:rPr>
              <a:t>  buyers pay </a:t>
            </a:r>
            <a:br>
              <a:rPr lang="en-US" sz="2600">
                <a:solidFill>
                  <a:srgbClr val="FF6600"/>
                </a:solidFill>
                <a:latin typeface="Arial"/>
                <a:cs typeface="Arial"/>
              </a:rPr>
            </a:br>
            <a:r>
              <a:rPr lang="en-US" sz="2600">
                <a:solidFill>
                  <a:srgbClr val="FF6600"/>
                </a:solidFill>
                <a:latin typeface="Arial"/>
                <a:cs typeface="Arial"/>
              </a:rPr>
              <a:t>  $1.00 more,</a:t>
            </a:r>
          </a:p>
          <a:p>
            <a:pPr>
              <a:lnSpc>
                <a:spcPct val="105000"/>
              </a:lnSpc>
              <a:spcBef>
                <a:spcPct val="30000"/>
              </a:spcBef>
              <a:buClr>
                <a:srgbClr val="00B85C"/>
              </a:buClr>
              <a:buSzPct val="120000"/>
              <a:buFont typeface="Wingdings" pitchFamily="2" charset="2"/>
              <a:buNone/>
            </a:pPr>
            <a:r>
              <a:rPr lang="en-US" sz="2600">
                <a:solidFill>
                  <a:srgbClr val="990099"/>
                </a:solidFill>
                <a:latin typeface="Arial"/>
                <a:cs typeface="Arial"/>
              </a:rPr>
              <a:t>  sellers get </a:t>
            </a:r>
            <a:br>
              <a:rPr lang="en-US" sz="2600">
                <a:solidFill>
                  <a:srgbClr val="990099"/>
                </a:solidFill>
                <a:latin typeface="Arial"/>
                <a:cs typeface="Arial"/>
              </a:rPr>
            </a:br>
            <a:r>
              <a:rPr lang="en-US" sz="2600">
                <a:solidFill>
                  <a:srgbClr val="990099"/>
                </a:solidFill>
                <a:latin typeface="Arial"/>
                <a:cs typeface="Arial"/>
              </a:rPr>
              <a:t>  $0.50 less.</a:t>
            </a:r>
          </a:p>
        </p:txBody>
      </p:sp>
      <p:sp>
        <p:nvSpPr>
          <p:cNvPr id="188463" name="Line 47"/>
          <p:cNvSpPr>
            <a:spLocks noChangeShapeType="1"/>
          </p:cNvSpPr>
          <p:nvPr/>
        </p:nvSpPr>
        <p:spPr bwMode="auto">
          <a:xfrm flipV="1">
            <a:off x="4556125" y="2714625"/>
            <a:ext cx="0" cy="563563"/>
          </a:xfrm>
          <a:prstGeom prst="line">
            <a:avLst/>
          </a:prstGeom>
          <a:noFill/>
          <a:ln w="38100">
            <a:solidFill>
              <a:srgbClr val="FF6600"/>
            </a:solidFill>
            <a:round/>
            <a:headEnd/>
            <a:tailEnd type="triangle" w="lg" len="med"/>
          </a:ln>
        </p:spPr>
        <p:txBody>
          <a:bodyPr/>
          <a:lstStyle/>
          <a:p>
            <a:endParaRPr lang="en-US">
              <a:latin typeface="Arial"/>
              <a:cs typeface="Arial"/>
            </a:endParaRPr>
          </a:p>
        </p:txBody>
      </p:sp>
      <p:sp>
        <p:nvSpPr>
          <p:cNvPr id="188464" name="Line 48"/>
          <p:cNvSpPr>
            <a:spLocks noChangeShapeType="1"/>
          </p:cNvSpPr>
          <p:nvPr/>
        </p:nvSpPr>
        <p:spPr bwMode="auto">
          <a:xfrm flipV="1">
            <a:off x="4556125" y="3319463"/>
            <a:ext cx="0" cy="388937"/>
          </a:xfrm>
          <a:prstGeom prst="line">
            <a:avLst/>
          </a:prstGeom>
          <a:noFill/>
          <a:ln w="38100">
            <a:solidFill>
              <a:srgbClr val="990099"/>
            </a:solidFill>
            <a:round/>
            <a:headEnd type="triangle" w="lg" len="med"/>
            <a:tailEnd type="none" w="lg" len="med"/>
          </a:ln>
        </p:spPr>
        <p:txBody>
          <a:bodyPr/>
          <a:lstStyle/>
          <a:p>
            <a:endParaRPr lang="en-US">
              <a:latin typeface="Arial"/>
              <a:cs typeface="Arial"/>
            </a:endParaRPr>
          </a:p>
        </p:txBody>
      </p:sp>
      <p:sp>
        <p:nvSpPr>
          <p:cNvPr id="29714" name="Line 41"/>
          <p:cNvSpPr>
            <a:spLocks noChangeShapeType="1"/>
          </p:cNvSpPr>
          <p:nvPr/>
        </p:nvSpPr>
        <p:spPr bwMode="auto">
          <a:xfrm flipH="1" flipV="1">
            <a:off x="6256338" y="2767013"/>
            <a:ext cx="3175" cy="866775"/>
          </a:xfrm>
          <a:prstGeom prst="line">
            <a:avLst/>
          </a:prstGeom>
          <a:noFill/>
          <a:ln w="38100">
            <a:solidFill>
              <a:srgbClr val="00CC00"/>
            </a:solidFill>
            <a:round/>
            <a:headEnd/>
            <a:tailEnd/>
          </a:ln>
        </p:spPr>
        <p:txBody>
          <a:bodyPr/>
          <a:lstStyle/>
          <a:p>
            <a:endParaRPr lang="en-US">
              <a:latin typeface="Arial"/>
              <a:cs typeface="Arial"/>
            </a:endParaRPr>
          </a:p>
        </p:txBody>
      </p:sp>
      <p:sp>
        <p:nvSpPr>
          <p:cNvPr id="15" name="Footer Placeholder 1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6" name="Slide Number Placeholder 15"/>
          <p:cNvSpPr>
            <a:spLocks noGrp="1"/>
          </p:cNvSpPr>
          <p:nvPr>
            <p:ph type="sldNum" sz="quarter" idx="13"/>
          </p:nvPr>
        </p:nvSpPr>
        <p:spPr/>
        <p:txBody>
          <a:bodyPr/>
          <a:lstStyle/>
          <a:p>
            <a:pPr>
              <a:defRPr/>
            </a:pPr>
            <a:fld id="{2F37425F-5E17-4209-B948-B5CE2119E408}" type="slidenum">
              <a:rPr lang="en-US" smtClean="0"/>
              <a:pPr>
                <a:defRPr/>
              </a:pPr>
              <a:t>22</a:t>
            </a:fld>
            <a:endParaRPr lang="en-US" dirty="0"/>
          </a:p>
        </p:txBody>
      </p:sp>
    </p:spTree>
    <p:extLst>
      <p:ext uri="{BB962C8B-B14F-4D97-AF65-F5344CB8AC3E}">
        <p14:creationId xmlns:p14="http://schemas.microsoft.com/office/powerpoint/2010/main" val="13773026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2150">
                                            <p:txEl>
                                              <p:pRg st="0" end="0"/>
                                            </p:txEl>
                                          </p:spTgt>
                                        </p:tgtEl>
                                        <p:attrNameLst>
                                          <p:attrName>style.visibility</p:attrName>
                                        </p:attrNameLst>
                                      </p:cBhvr>
                                      <p:to>
                                        <p:strVal val="visible"/>
                                      </p:to>
                                    </p:set>
                                    <p:animEffect transition="in" filter="wipe(left)">
                                      <p:cBhvr>
                                        <p:cTn id="7" dur="500"/>
                                        <p:tgtEl>
                                          <p:spTgt spid="2621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2192">
                                            <p:txEl>
                                              <p:pRg st="0" end="0"/>
                                            </p:txEl>
                                          </p:spTgt>
                                        </p:tgtEl>
                                        <p:attrNameLst>
                                          <p:attrName>style.visibility</p:attrName>
                                        </p:attrNameLst>
                                      </p:cBhvr>
                                      <p:to>
                                        <p:strVal val="visible"/>
                                      </p:to>
                                    </p:set>
                                    <p:animEffect transition="in" filter="wipe(left)">
                                      <p:cBhvr>
                                        <p:cTn id="12" dur="500"/>
                                        <p:tgtEl>
                                          <p:spTgt spid="26219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2192">
                                            <p:txEl>
                                              <p:pRg st="1" end="1"/>
                                            </p:txEl>
                                          </p:spTgt>
                                        </p:tgtEl>
                                        <p:attrNameLst>
                                          <p:attrName>style.visibility</p:attrName>
                                        </p:attrNameLst>
                                      </p:cBhvr>
                                      <p:to>
                                        <p:strVal val="visible"/>
                                      </p:to>
                                    </p:set>
                                    <p:animEffect transition="in" filter="wipe(left)">
                                      <p:cBhvr>
                                        <p:cTn id="17" dur="500"/>
                                        <p:tgtEl>
                                          <p:spTgt spid="262192">
                                            <p:txEl>
                                              <p:pRg st="1" end="1"/>
                                            </p:txEl>
                                          </p:spTgt>
                                        </p:tgtEl>
                                      </p:cBhvr>
                                    </p:animEffect>
                                  </p:childTnLst>
                                </p:cTn>
                              </p:par>
                              <p:par>
                                <p:cTn id="18" presetID="17" presetClass="entr" presetSubtype="4" fill="hold" grpId="0" nodeType="withEffect">
                                  <p:stCondLst>
                                    <p:cond delay="0"/>
                                  </p:stCondLst>
                                  <p:childTnLst>
                                    <p:set>
                                      <p:cBhvr>
                                        <p:cTn id="19" dur="1" fill="hold">
                                          <p:stCondLst>
                                            <p:cond delay="0"/>
                                          </p:stCondLst>
                                        </p:cTn>
                                        <p:tgtEl>
                                          <p:spTgt spid="188463"/>
                                        </p:tgtEl>
                                        <p:attrNameLst>
                                          <p:attrName>style.visibility</p:attrName>
                                        </p:attrNameLst>
                                      </p:cBhvr>
                                      <p:to>
                                        <p:strVal val="visible"/>
                                      </p:to>
                                    </p:set>
                                    <p:anim calcmode="lin" valueType="num">
                                      <p:cBhvr>
                                        <p:cTn id="20" dur="500" fill="hold"/>
                                        <p:tgtEl>
                                          <p:spTgt spid="188463"/>
                                        </p:tgtEl>
                                        <p:attrNameLst>
                                          <p:attrName>ppt_x</p:attrName>
                                        </p:attrNameLst>
                                      </p:cBhvr>
                                      <p:tavLst>
                                        <p:tav tm="0">
                                          <p:val>
                                            <p:strVal val="#ppt_x"/>
                                          </p:val>
                                        </p:tav>
                                        <p:tav tm="100000">
                                          <p:val>
                                            <p:strVal val="#ppt_x"/>
                                          </p:val>
                                        </p:tav>
                                      </p:tavLst>
                                    </p:anim>
                                    <p:anim calcmode="lin" valueType="num">
                                      <p:cBhvr>
                                        <p:cTn id="21" dur="500" fill="hold"/>
                                        <p:tgtEl>
                                          <p:spTgt spid="188463"/>
                                        </p:tgtEl>
                                        <p:attrNameLst>
                                          <p:attrName>ppt_y</p:attrName>
                                        </p:attrNameLst>
                                      </p:cBhvr>
                                      <p:tavLst>
                                        <p:tav tm="0">
                                          <p:val>
                                            <p:strVal val="#ppt_y+#ppt_h/2"/>
                                          </p:val>
                                        </p:tav>
                                        <p:tav tm="100000">
                                          <p:val>
                                            <p:strVal val="#ppt_y"/>
                                          </p:val>
                                        </p:tav>
                                      </p:tavLst>
                                    </p:anim>
                                    <p:anim calcmode="lin" valueType="num">
                                      <p:cBhvr>
                                        <p:cTn id="22" dur="500" fill="hold"/>
                                        <p:tgtEl>
                                          <p:spTgt spid="188463"/>
                                        </p:tgtEl>
                                        <p:attrNameLst>
                                          <p:attrName>ppt_w</p:attrName>
                                        </p:attrNameLst>
                                      </p:cBhvr>
                                      <p:tavLst>
                                        <p:tav tm="0">
                                          <p:val>
                                            <p:strVal val="#ppt_w"/>
                                          </p:val>
                                        </p:tav>
                                        <p:tav tm="100000">
                                          <p:val>
                                            <p:strVal val="#ppt_w"/>
                                          </p:val>
                                        </p:tav>
                                      </p:tavLst>
                                    </p:anim>
                                    <p:anim calcmode="lin" valueType="num">
                                      <p:cBhvr>
                                        <p:cTn id="23" dur="500" fill="hold"/>
                                        <p:tgtEl>
                                          <p:spTgt spid="188463"/>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62192">
                                            <p:txEl>
                                              <p:pRg st="2" end="2"/>
                                            </p:txEl>
                                          </p:spTgt>
                                        </p:tgtEl>
                                        <p:attrNameLst>
                                          <p:attrName>style.visibility</p:attrName>
                                        </p:attrNameLst>
                                      </p:cBhvr>
                                      <p:to>
                                        <p:strVal val="visible"/>
                                      </p:to>
                                    </p:set>
                                    <p:animEffect transition="in" filter="wipe(left)">
                                      <p:cBhvr>
                                        <p:cTn id="28" dur="500"/>
                                        <p:tgtEl>
                                          <p:spTgt spid="262192">
                                            <p:txEl>
                                              <p:pRg st="2" end="2"/>
                                            </p:txEl>
                                          </p:spTgt>
                                        </p:tgtEl>
                                      </p:cBhvr>
                                    </p:animEffect>
                                  </p:childTnLst>
                                </p:cTn>
                              </p:par>
                              <p:par>
                                <p:cTn id="29" presetID="17" presetClass="entr" presetSubtype="1" fill="hold" grpId="0" nodeType="withEffect">
                                  <p:stCondLst>
                                    <p:cond delay="0"/>
                                  </p:stCondLst>
                                  <p:childTnLst>
                                    <p:set>
                                      <p:cBhvr>
                                        <p:cTn id="30" dur="1" fill="hold">
                                          <p:stCondLst>
                                            <p:cond delay="0"/>
                                          </p:stCondLst>
                                        </p:cTn>
                                        <p:tgtEl>
                                          <p:spTgt spid="188464"/>
                                        </p:tgtEl>
                                        <p:attrNameLst>
                                          <p:attrName>style.visibility</p:attrName>
                                        </p:attrNameLst>
                                      </p:cBhvr>
                                      <p:to>
                                        <p:strVal val="visible"/>
                                      </p:to>
                                    </p:set>
                                    <p:anim calcmode="lin" valueType="num">
                                      <p:cBhvr>
                                        <p:cTn id="31" dur="500" fill="hold"/>
                                        <p:tgtEl>
                                          <p:spTgt spid="188464"/>
                                        </p:tgtEl>
                                        <p:attrNameLst>
                                          <p:attrName>ppt_x</p:attrName>
                                        </p:attrNameLst>
                                      </p:cBhvr>
                                      <p:tavLst>
                                        <p:tav tm="0">
                                          <p:val>
                                            <p:strVal val="#ppt_x"/>
                                          </p:val>
                                        </p:tav>
                                        <p:tav tm="100000">
                                          <p:val>
                                            <p:strVal val="#ppt_x"/>
                                          </p:val>
                                        </p:tav>
                                      </p:tavLst>
                                    </p:anim>
                                    <p:anim calcmode="lin" valueType="num">
                                      <p:cBhvr>
                                        <p:cTn id="32" dur="500" fill="hold"/>
                                        <p:tgtEl>
                                          <p:spTgt spid="188464"/>
                                        </p:tgtEl>
                                        <p:attrNameLst>
                                          <p:attrName>ppt_y</p:attrName>
                                        </p:attrNameLst>
                                      </p:cBhvr>
                                      <p:tavLst>
                                        <p:tav tm="0">
                                          <p:val>
                                            <p:strVal val="#ppt_y-#ppt_h/2"/>
                                          </p:val>
                                        </p:tav>
                                        <p:tav tm="100000">
                                          <p:val>
                                            <p:strVal val="#ppt_y"/>
                                          </p:val>
                                        </p:tav>
                                      </p:tavLst>
                                    </p:anim>
                                    <p:anim calcmode="lin" valueType="num">
                                      <p:cBhvr>
                                        <p:cTn id="33" dur="500" fill="hold"/>
                                        <p:tgtEl>
                                          <p:spTgt spid="188464"/>
                                        </p:tgtEl>
                                        <p:attrNameLst>
                                          <p:attrName>ppt_w</p:attrName>
                                        </p:attrNameLst>
                                      </p:cBhvr>
                                      <p:tavLst>
                                        <p:tav tm="0">
                                          <p:val>
                                            <p:strVal val="#ppt_w"/>
                                          </p:val>
                                        </p:tav>
                                        <p:tav tm="100000">
                                          <p:val>
                                            <p:strVal val="#ppt_w"/>
                                          </p:val>
                                        </p:tav>
                                      </p:tavLst>
                                    </p:anim>
                                    <p:anim calcmode="lin" valueType="num">
                                      <p:cBhvr>
                                        <p:cTn id="34" dur="500" fill="hold"/>
                                        <p:tgtEl>
                                          <p:spTgt spid="1884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50" grpId="0" build="p"/>
      <p:bldP spid="262192" grpId="0" build="p"/>
      <p:bldP spid="188463" grpId="0" animBg="1"/>
      <p:bldP spid="18846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Tax on Sellers</a:t>
            </a:r>
          </a:p>
        </p:txBody>
      </p:sp>
      <p:sp>
        <p:nvSpPr>
          <p:cNvPr id="3" name="Text Placeholder 2"/>
          <p:cNvSpPr>
            <a:spLocks noGrp="1"/>
          </p:cNvSpPr>
          <p:nvPr>
            <p:ph type="body" sz="quarter" idx="12"/>
          </p:nvPr>
        </p:nvSpPr>
        <p:spPr>
          <a:xfrm>
            <a:off x="5170488" y="901700"/>
            <a:ext cx="3630612" cy="4826000"/>
          </a:xfrm>
        </p:spPr>
        <p:txBody>
          <a:bodyPr/>
          <a:lstStyle/>
          <a:p>
            <a:pPr>
              <a:lnSpc>
                <a:spcPct val="105000"/>
              </a:lnSpc>
              <a:spcBef>
                <a:spcPct val="30000"/>
              </a:spcBef>
              <a:buClr>
                <a:srgbClr val="339966"/>
              </a:buClr>
              <a:buSzPct val="120000"/>
              <a:buFont typeface="Wingdings" pitchFamily="2" charset="2"/>
              <a:buNone/>
            </a:pPr>
            <a:r>
              <a:rPr lang="en-US" sz="2400" dirty="0">
                <a:cs typeface="Arial"/>
              </a:rPr>
              <a:t>The tax effectively raises sellers’ costs by $1.50 per pizza.</a:t>
            </a:r>
          </a:p>
          <a:p>
            <a:pPr>
              <a:lnSpc>
                <a:spcPct val="105000"/>
              </a:lnSpc>
              <a:spcBef>
                <a:spcPct val="30000"/>
              </a:spcBef>
              <a:buClr>
                <a:srgbClr val="339966"/>
              </a:buClr>
              <a:buSzPct val="120000"/>
              <a:buFont typeface="Wingdings" pitchFamily="2" charset="2"/>
              <a:buNone/>
            </a:pPr>
            <a:r>
              <a:rPr lang="en-US" sz="2400" dirty="0">
                <a:cs typeface="Arial"/>
              </a:rPr>
              <a:t>Sellers will supply 500 pizzas only if </a:t>
            </a:r>
            <a:r>
              <a:rPr lang="en-US" sz="2400" b="1" i="1" dirty="0">
                <a:cs typeface="Arial"/>
              </a:rPr>
              <a:t>P</a:t>
            </a:r>
            <a:r>
              <a:rPr lang="en-US" sz="2400" dirty="0">
                <a:cs typeface="Arial"/>
              </a:rPr>
              <a:t> rises to $11.50, to compensate for this cost increase. </a:t>
            </a:r>
          </a:p>
          <a:p>
            <a:r>
              <a:rPr lang="en-US" sz="2400" b="1" dirty="0">
                <a:solidFill>
                  <a:srgbClr val="FF0000"/>
                </a:solidFill>
                <a:cs typeface="Arial"/>
              </a:rPr>
              <a:t>Hence, a tax on sellers shifts the </a:t>
            </a:r>
            <a:r>
              <a:rPr lang="en-US" sz="2400" b="1" i="1" dirty="0">
                <a:solidFill>
                  <a:srgbClr val="FF0000"/>
                </a:solidFill>
                <a:cs typeface="Arial"/>
              </a:rPr>
              <a:t>S</a:t>
            </a:r>
            <a:r>
              <a:rPr lang="en-US" sz="2400" b="1" dirty="0">
                <a:solidFill>
                  <a:srgbClr val="FF0000"/>
                </a:solidFill>
                <a:cs typeface="Arial"/>
              </a:rPr>
              <a:t> curve up by the amount of the tax. </a:t>
            </a:r>
          </a:p>
          <a:p>
            <a:endParaRPr lang="en-US" sz="2400" dirty="0"/>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23</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40" name="Group 2"/>
          <p:cNvGrpSpPr>
            <a:grpSpLocks/>
          </p:cNvGrpSpPr>
          <p:nvPr/>
        </p:nvGrpSpPr>
        <p:grpSpPr bwMode="auto">
          <a:xfrm>
            <a:off x="1919288" y="2278063"/>
            <a:ext cx="3176587" cy="2274887"/>
            <a:chOff x="3027" y="1106"/>
            <a:chExt cx="2001" cy="1433"/>
          </a:xfrm>
        </p:grpSpPr>
        <p:sp>
          <p:nvSpPr>
            <p:cNvPr id="41" name="Line 3"/>
            <p:cNvSpPr>
              <a:spLocks noChangeShapeType="1"/>
            </p:cNvSpPr>
            <p:nvPr/>
          </p:nvSpPr>
          <p:spPr bwMode="auto">
            <a:xfrm flipV="1">
              <a:off x="3027" y="1316"/>
              <a:ext cx="1696" cy="1223"/>
            </a:xfrm>
            <a:prstGeom prst="line">
              <a:avLst/>
            </a:prstGeom>
            <a:noFill/>
            <a:ln w="38100">
              <a:solidFill>
                <a:srgbClr val="003399"/>
              </a:solidFill>
              <a:round/>
              <a:headEnd/>
              <a:tailEnd/>
            </a:ln>
          </p:spPr>
          <p:txBody>
            <a:bodyPr/>
            <a:lstStyle/>
            <a:p>
              <a:endParaRPr lang="en-US">
                <a:latin typeface="Arial"/>
                <a:cs typeface="Arial"/>
              </a:endParaRPr>
            </a:p>
          </p:txBody>
        </p:sp>
        <p:sp>
          <p:nvSpPr>
            <p:cNvPr id="42" name="Text Box 4"/>
            <p:cNvSpPr txBox="1">
              <a:spLocks noChangeArrowheads="1"/>
            </p:cNvSpPr>
            <p:nvPr/>
          </p:nvSpPr>
          <p:spPr bwMode="auto">
            <a:xfrm>
              <a:off x="4642" y="1106"/>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r>
                <a:rPr lang="en-US" sz="2400" b="1" baseline="-25000">
                  <a:latin typeface="Arial"/>
                  <a:cs typeface="Arial"/>
                </a:rPr>
                <a:t>1</a:t>
              </a:r>
            </a:p>
          </p:txBody>
        </p:sp>
      </p:grpSp>
      <p:grpSp>
        <p:nvGrpSpPr>
          <p:cNvPr id="43" name="Group 7"/>
          <p:cNvGrpSpPr>
            <a:grpSpLocks/>
          </p:cNvGrpSpPr>
          <p:nvPr/>
        </p:nvGrpSpPr>
        <p:grpSpPr bwMode="auto">
          <a:xfrm>
            <a:off x="1208088" y="1757363"/>
            <a:ext cx="4422775" cy="3871912"/>
            <a:chOff x="2579" y="785"/>
            <a:chExt cx="2786" cy="2439"/>
          </a:xfrm>
        </p:grpSpPr>
        <p:grpSp>
          <p:nvGrpSpPr>
            <p:cNvPr id="44" name="Group 8"/>
            <p:cNvGrpSpPr>
              <a:grpSpLocks/>
            </p:cNvGrpSpPr>
            <p:nvPr/>
          </p:nvGrpSpPr>
          <p:grpSpPr bwMode="auto">
            <a:xfrm>
              <a:off x="2697" y="1037"/>
              <a:ext cx="2409" cy="2049"/>
              <a:chOff x="1098" y="1361"/>
              <a:chExt cx="2116" cy="2027"/>
            </a:xfrm>
          </p:grpSpPr>
          <p:sp>
            <p:nvSpPr>
              <p:cNvPr id="47" name="Line 9"/>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48" name="Line 10"/>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5" name="Text Box 11"/>
            <p:cNvSpPr txBox="1">
              <a:spLocks noChangeArrowheads="1"/>
            </p:cNvSpPr>
            <p:nvPr/>
          </p:nvSpPr>
          <p:spPr bwMode="auto">
            <a:xfrm>
              <a:off x="2579" y="785"/>
              <a:ext cx="26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46" name="Text Box 12"/>
            <p:cNvSpPr txBox="1">
              <a:spLocks noChangeArrowheads="1"/>
            </p:cNvSpPr>
            <p:nvPr/>
          </p:nvSpPr>
          <p:spPr bwMode="auto">
            <a:xfrm>
              <a:off x="5075" y="2936"/>
              <a:ext cx="29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49" name="Group 13"/>
          <p:cNvGrpSpPr>
            <a:grpSpLocks/>
          </p:cNvGrpSpPr>
          <p:nvPr/>
        </p:nvGrpSpPr>
        <p:grpSpPr bwMode="auto">
          <a:xfrm>
            <a:off x="2533650" y="2116138"/>
            <a:ext cx="2730500" cy="2649537"/>
            <a:chOff x="3414" y="1004"/>
            <a:chExt cx="1720" cy="1669"/>
          </a:xfrm>
        </p:grpSpPr>
        <p:sp>
          <p:nvSpPr>
            <p:cNvPr id="50" name="Line 14"/>
            <p:cNvSpPr>
              <a:spLocks noChangeShapeType="1"/>
            </p:cNvSpPr>
            <p:nvPr/>
          </p:nvSpPr>
          <p:spPr bwMode="auto">
            <a:xfrm>
              <a:off x="3414" y="1004"/>
              <a:ext cx="1417" cy="1470"/>
            </a:xfrm>
            <a:prstGeom prst="line">
              <a:avLst/>
            </a:prstGeom>
            <a:noFill/>
            <a:ln w="38100">
              <a:solidFill>
                <a:srgbClr val="005EA4"/>
              </a:solidFill>
              <a:round/>
              <a:headEnd/>
              <a:tailEnd/>
            </a:ln>
          </p:spPr>
          <p:txBody>
            <a:bodyPr/>
            <a:lstStyle/>
            <a:p>
              <a:endParaRPr lang="en-US">
                <a:latin typeface="Arial"/>
                <a:cs typeface="Arial"/>
              </a:endParaRPr>
            </a:p>
          </p:txBody>
        </p:sp>
        <p:sp>
          <p:nvSpPr>
            <p:cNvPr id="51" name="Text Box 15"/>
            <p:cNvSpPr txBox="1">
              <a:spLocks noChangeArrowheads="1"/>
            </p:cNvSpPr>
            <p:nvPr/>
          </p:nvSpPr>
          <p:spPr bwMode="auto">
            <a:xfrm>
              <a:off x="4748" y="2385"/>
              <a:ext cx="386" cy="288"/>
            </a:xfrm>
            <a:prstGeom prst="rect">
              <a:avLst/>
            </a:prstGeom>
            <a:noFill/>
            <a:ln w="9525">
              <a:noFill/>
              <a:miter lim="800000"/>
              <a:headEnd/>
              <a:tailEnd/>
            </a:ln>
          </p:spPr>
          <p:txBody>
            <a:bodyPr>
              <a:spAutoFit/>
            </a:bodyPr>
            <a:lstStyle/>
            <a:p>
              <a:pPr algn="ctr">
                <a:spcBef>
                  <a:spcPct val="50000"/>
                </a:spcBef>
              </a:pPr>
              <a:r>
                <a:rPr lang="en-US" sz="2400" b="1" i="1" dirty="0">
                  <a:latin typeface="Arial"/>
                  <a:cs typeface="Arial"/>
                </a:rPr>
                <a:t>D</a:t>
              </a:r>
              <a:r>
                <a:rPr lang="en-US" sz="2400" b="1" baseline="-25000" dirty="0">
                  <a:latin typeface="Arial"/>
                  <a:cs typeface="Arial"/>
                </a:rPr>
                <a:t>1</a:t>
              </a:r>
            </a:p>
          </p:txBody>
        </p:sp>
      </p:grpSp>
      <p:grpSp>
        <p:nvGrpSpPr>
          <p:cNvPr id="52" name="Group 16"/>
          <p:cNvGrpSpPr>
            <a:grpSpLocks/>
          </p:cNvGrpSpPr>
          <p:nvPr/>
        </p:nvGrpSpPr>
        <p:grpSpPr bwMode="auto">
          <a:xfrm>
            <a:off x="230188" y="3105150"/>
            <a:ext cx="3773487" cy="2725738"/>
            <a:chOff x="1963" y="1627"/>
            <a:chExt cx="2377" cy="1717"/>
          </a:xfrm>
        </p:grpSpPr>
        <p:grpSp>
          <p:nvGrpSpPr>
            <p:cNvPr id="53" name="Group 17"/>
            <p:cNvGrpSpPr>
              <a:grpSpLocks/>
            </p:cNvGrpSpPr>
            <p:nvPr/>
          </p:nvGrpSpPr>
          <p:grpSpPr bwMode="auto">
            <a:xfrm>
              <a:off x="2703" y="1746"/>
              <a:ext cx="1425" cy="1333"/>
              <a:chOff x="357" y="2450"/>
              <a:chExt cx="795" cy="646"/>
            </a:xfrm>
          </p:grpSpPr>
          <p:sp>
            <p:nvSpPr>
              <p:cNvPr id="57" name="Line 18"/>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58" name="Line 19"/>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54" name="Oval 20"/>
            <p:cNvSpPr>
              <a:spLocks noChangeArrowheads="1"/>
            </p:cNvSpPr>
            <p:nvPr/>
          </p:nvSpPr>
          <p:spPr bwMode="auto">
            <a:xfrm>
              <a:off x="4081" y="169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55" name="Text Box 21"/>
            <p:cNvSpPr txBox="1">
              <a:spLocks noChangeArrowheads="1"/>
            </p:cNvSpPr>
            <p:nvPr/>
          </p:nvSpPr>
          <p:spPr bwMode="auto">
            <a:xfrm>
              <a:off x="1963" y="1627"/>
              <a:ext cx="721" cy="233"/>
            </a:xfrm>
            <a:prstGeom prst="rect">
              <a:avLst/>
            </a:prstGeom>
            <a:noFill/>
            <a:ln w="9525">
              <a:noFill/>
              <a:miter lim="800000"/>
              <a:headEnd/>
              <a:tailEnd/>
            </a:ln>
          </p:spPr>
          <p:txBody>
            <a:bodyPr lIns="0" tIns="0" bIns="0">
              <a:spAutoFit/>
            </a:bodyPr>
            <a:lstStyle/>
            <a:p>
              <a:pPr algn="r">
                <a:spcBef>
                  <a:spcPct val="50000"/>
                </a:spcBef>
              </a:pPr>
              <a:r>
                <a:rPr lang="en-US" sz="2400">
                  <a:latin typeface="Arial"/>
                  <a:cs typeface="Arial"/>
                </a:rPr>
                <a:t>$10.00</a:t>
              </a:r>
            </a:p>
          </p:txBody>
        </p:sp>
        <p:sp>
          <p:nvSpPr>
            <p:cNvPr id="56" name="Text Box 22"/>
            <p:cNvSpPr txBox="1">
              <a:spLocks noChangeArrowheads="1"/>
            </p:cNvSpPr>
            <p:nvPr/>
          </p:nvSpPr>
          <p:spPr bwMode="auto">
            <a:xfrm>
              <a:off x="3969" y="3111"/>
              <a:ext cx="371" cy="233"/>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500</a:t>
              </a:r>
            </a:p>
          </p:txBody>
        </p:sp>
      </p:grpSp>
      <p:grpSp>
        <p:nvGrpSpPr>
          <p:cNvPr id="59" name="Group 27"/>
          <p:cNvGrpSpPr>
            <a:grpSpLocks/>
          </p:cNvGrpSpPr>
          <p:nvPr/>
        </p:nvGrpSpPr>
        <p:grpSpPr bwMode="auto">
          <a:xfrm>
            <a:off x="1649413" y="1890713"/>
            <a:ext cx="2600325" cy="1857375"/>
            <a:chOff x="2857" y="862"/>
            <a:chExt cx="1638" cy="1170"/>
          </a:xfrm>
        </p:grpSpPr>
        <p:sp>
          <p:nvSpPr>
            <p:cNvPr id="60" name="Line 28"/>
            <p:cNvSpPr>
              <a:spLocks noChangeShapeType="1"/>
            </p:cNvSpPr>
            <p:nvPr/>
          </p:nvSpPr>
          <p:spPr bwMode="auto">
            <a:xfrm flipV="1">
              <a:off x="2857" y="1072"/>
              <a:ext cx="1333" cy="960"/>
            </a:xfrm>
            <a:prstGeom prst="line">
              <a:avLst/>
            </a:prstGeom>
            <a:noFill/>
            <a:ln w="38100">
              <a:solidFill>
                <a:srgbClr val="FF0000"/>
              </a:solidFill>
              <a:round/>
              <a:headEnd/>
              <a:tailEnd/>
            </a:ln>
          </p:spPr>
          <p:txBody>
            <a:bodyPr/>
            <a:lstStyle/>
            <a:p>
              <a:endParaRPr lang="en-US">
                <a:latin typeface="Arial"/>
                <a:cs typeface="Arial"/>
              </a:endParaRPr>
            </a:p>
          </p:txBody>
        </p:sp>
        <p:sp>
          <p:nvSpPr>
            <p:cNvPr id="61" name="Text Box 29"/>
            <p:cNvSpPr txBox="1">
              <a:spLocks noChangeArrowheads="1"/>
            </p:cNvSpPr>
            <p:nvPr/>
          </p:nvSpPr>
          <p:spPr bwMode="auto">
            <a:xfrm>
              <a:off x="4109" y="862"/>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r>
                <a:rPr lang="en-US" sz="2400" b="1" baseline="-25000">
                  <a:latin typeface="Arial"/>
                  <a:cs typeface="Arial"/>
                </a:rPr>
                <a:t>2</a:t>
              </a:r>
            </a:p>
          </p:txBody>
        </p:sp>
      </p:grpSp>
      <p:sp>
        <p:nvSpPr>
          <p:cNvPr id="62" name="Text Box 46"/>
          <p:cNvSpPr txBox="1">
            <a:spLocks noChangeArrowheads="1"/>
          </p:cNvSpPr>
          <p:nvPr/>
        </p:nvSpPr>
        <p:spPr bwMode="auto">
          <a:xfrm>
            <a:off x="889794" y="609600"/>
            <a:ext cx="3721894" cy="954107"/>
          </a:xfrm>
          <a:prstGeom prst="rect">
            <a:avLst/>
          </a:prstGeom>
          <a:noFill/>
          <a:ln w="9525">
            <a:noFill/>
            <a:miter lim="800000"/>
            <a:headEnd/>
            <a:tailEnd/>
          </a:ln>
        </p:spPr>
        <p:txBody>
          <a:bodyPr wrap="square">
            <a:spAutoFit/>
          </a:bodyPr>
          <a:lstStyle/>
          <a:p>
            <a:pPr algn="ctr">
              <a:spcBef>
                <a:spcPct val="50000"/>
              </a:spcBef>
            </a:pPr>
            <a:r>
              <a:rPr lang="en-US" sz="2800" dirty="0">
                <a:latin typeface="Arial"/>
                <a:cs typeface="Arial"/>
              </a:rPr>
              <a:t>Effects of a $1.50 per unit </a:t>
            </a:r>
            <a:r>
              <a:rPr lang="en-US" sz="2800" u="sng" dirty="0">
                <a:latin typeface="Arial"/>
                <a:cs typeface="Arial"/>
              </a:rPr>
              <a:t>tax on sellers</a:t>
            </a:r>
          </a:p>
        </p:txBody>
      </p:sp>
      <p:grpSp>
        <p:nvGrpSpPr>
          <p:cNvPr id="63" name="Group 64"/>
          <p:cNvGrpSpPr>
            <a:grpSpLocks/>
          </p:cNvGrpSpPr>
          <p:nvPr/>
        </p:nvGrpSpPr>
        <p:grpSpPr bwMode="auto">
          <a:xfrm>
            <a:off x="228600" y="2128838"/>
            <a:ext cx="3505200" cy="1174750"/>
            <a:chOff x="2130" y="1341"/>
            <a:chExt cx="2208" cy="740"/>
          </a:xfrm>
        </p:grpSpPr>
        <p:sp>
          <p:nvSpPr>
            <p:cNvPr id="64" name="Line 26"/>
            <p:cNvSpPr>
              <a:spLocks noChangeShapeType="1"/>
            </p:cNvSpPr>
            <p:nvPr/>
          </p:nvSpPr>
          <p:spPr bwMode="auto">
            <a:xfrm>
              <a:off x="4293" y="1448"/>
              <a:ext cx="0" cy="633"/>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65" name="Line 18"/>
            <p:cNvSpPr>
              <a:spLocks noChangeShapeType="1"/>
            </p:cNvSpPr>
            <p:nvPr/>
          </p:nvSpPr>
          <p:spPr bwMode="auto">
            <a:xfrm>
              <a:off x="2868" y="1451"/>
              <a:ext cx="142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66" name="Oval 20"/>
            <p:cNvSpPr>
              <a:spLocks noChangeArrowheads="1"/>
            </p:cNvSpPr>
            <p:nvPr/>
          </p:nvSpPr>
          <p:spPr bwMode="auto">
            <a:xfrm>
              <a:off x="4250" y="1407"/>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67" name="Text Box 21"/>
            <p:cNvSpPr txBox="1">
              <a:spLocks noChangeArrowheads="1"/>
            </p:cNvSpPr>
            <p:nvPr/>
          </p:nvSpPr>
          <p:spPr bwMode="auto">
            <a:xfrm>
              <a:off x="2130" y="1341"/>
              <a:ext cx="721" cy="233"/>
            </a:xfrm>
            <a:prstGeom prst="rect">
              <a:avLst/>
            </a:prstGeom>
            <a:noFill/>
            <a:ln w="9525">
              <a:noFill/>
              <a:miter lim="800000"/>
              <a:headEnd/>
              <a:tailEnd/>
            </a:ln>
          </p:spPr>
          <p:txBody>
            <a:bodyPr lIns="0" tIns="0" bIns="0">
              <a:spAutoFit/>
            </a:bodyPr>
            <a:lstStyle/>
            <a:p>
              <a:pPr algn="r">
                <a:spcBef>
                  <a:spcPct val="50000"/>
                </a:spcBef>
              </a:pPr>
              <a:r>
                <a:rPr lang="en-US" sz="2400">
                  <a:latin typeface="Arial"/>
                  <a:cs typeface="Arial"/>
                </a:rPr>
                <a:t>$11.50</a:t>
              </a:r>
            </a:p>
          </p:txBody>
        </p:sp>
      </p:grpSp>
      <p:sp>
        <p:nvSpPr>
          <p:cNvPr id="68" name="Line 42"/>
          <p:cNvSpPr>
            <a:spLocks noChangeShapeType="1"/>
          </p:cNvSpPr>
          <p:nvPr/>
        </p:nvSpPr>
        <p:spPr bwMode="auto">
          <a:xfrm rot="10800000" flipV="1">
            <a:off x="1401763" y="2314575"/>
            <a:ext cx="1587" cy="981075"/>
          </a:xfrm>
          <a:prstGeom prst="line">
            <a:avLst/>
          </a:prstGeom>
          <a:noFill/>
          <a:ln w="57150">
            <a:solidFill>
              <a:srgbClr val="FF0000"/>
            </a:solidFill>
            <a:round/>
            <a:headEnd type="triangle" w="lg" len="med"/>
            <a:tailEnd/>
          </a:ln>
        </p:spPr>
        <p:txBody>
          <a:bodyPr/>
          <a:lstStyle/>
          <a:p>
            <a:endParaRPr lang="en-US">
              <a:latin typeface="Arial"/>
              <a:cs typeface="Arial"/>
            </a:endParaRPr>
          </a:p>
        </p:txBody>
      </p:sp>
      <p:grpSp>
        <p:nvGrpSpPr>
          <p:cNvPr id="69" name="Group 51"/>
          <p:cNvGrpSpPr>
            <a:grpSpLocks/>
          </p:cNvGrpSpPr>
          <p:nvPr/>
        </p:nvGrpSpPr>
        <p:grpSpPr bwMode="auto">
          <a:xfrm>
            <a:off x="3751263" y="2238375"/>
            <a:ext cx="842962" cy="1058863"/>
            <a:chOff x="3989" y="1656"/>
            <a:chExt cx="531" cy="667"/>
          </a:xfrm>
        </p:grpSpPr>
        <p:sp>
          <p:nvSpPr>
            <p:cNvPr id="70" name="AutoShape 43"/>
            <p:cNvSpPr>
              <a:spLocks/>
            </p:cNvSpPr>
            <p:nvPr/>
          </p:nvSpPr>
          <p:spPr bwMode="auto">
            <a:xfrm flipH="1">
              <a:off x="3989" y="1702"/>
              <a:ext cx="118" cy="621"/>
            </a:xfrm>
            <a:prstGeom prst="leftBrace">
              <a:avLst>
                <a:gd name="adj1" fmla="val 57110"/>
                <a:gd name="adj2" fmla="val 49435"/>
              </a:avLst>
            </a:prstGeom>
            <a:noFill/>
            <a:ln w="28575">
              <a:solidFill>
                <a:schemeClr val="tx1"/>
              </a:solidFill>
              <a:round/>
              <a:headEnd/>
              <a:tailEnd/>
            </a:ln>
          </p:spPr>
          <p:txBody>
            <a:bodyPr wrap="none" anchor="ctr"/>
            <a:lstStyle/>
            <a:p>
              <a:endParaRPr lang="en-US">
                <a:latin typeface="Arial"/>
                <a:cs typeface="Arial"/>
              </a:endParaRPr>
            </a:p>
          </p:txBody>
        </p:sp>
        <p:sp>
          <p:nvSpPr>
            <p:cNvPr id="71" name="Text Box 44"/>
            <p:cNvSpPr txBox="1">
              <a:spLocks noChangeArrowheads="1"/>
            </p:cNvSpPr>
            <p:nvPr/>
          </p:nvSpPr>
          <p:spPr bwMode="auto">
            <a:xfrm>
              <a:off x="4078" y="1656"/>
              <a:ext cx="442" cy="288"/>
            </a:xfrm>
            <a:prstGeom prst="rect">
              <a:avLst/>
            </a:prstGeom>
            <a:noFill/>
            <a:ln w="9525">
              <a:noFill/>
              <a:miter lim="800000"/>
              <a:headEnd/>
              <a:tailEnd/>
            </a:ln>
          </p:spPr>
          <p:txBody>
            <a:bodyPr>
              <a:spAutoFit/>
            </a:bodyPr>
            <a:lstStyle/>
            <a:p>
              <a:pPr algn="r">
                <a:spcBef>
                  <a:spcPct val="50000"/>
                </a:spcBef>
              </a:pPr>
              <a:r>
                <a:rPr lang="en-US" sz="2400">
                  <a:solidFill>
                    <a:srgbClr val="008000"/>
                  </a:solidFill>
                  <a:latin typeface="Arial"/>
                  <a:cs typeface="Arial"/>
                </a:rPr>
                <a:t>Tax</a:t>
              </a:r>
            </a:p>
          </p:txBody>
        </p:sp>
        <p:sp>
          <p:nvSpPr>
            <p:cNvPr id="72" name="Line 45"/>
            <p:cNvSpPr>
              <a:spLocks noChangeShapeType="1"/>
            </p:cNvSpPr>
            <p:nvPr/>
          </p:nvSpPr>
          <p:spPr bwMode="auto">
            <a:xfrm flipV="1">
              <a:off x="4135" y="1888"/>
              <a:ext cx="140" cy="113"/>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73" name="Line 42"/>
          <p:cNvSpPr>
            <a:spLocks noChangeShapeType="1"/>
          </p:cNvSpPr>
          <p:nvPr/>
        </p:nvSpPr>
        <p:spPr bwMode="auto">
          <a:xfrm flipH="1" flipV="1">
            <a:off x="3665538" y="2365375"/>
            <a:ext cx="1587" cy="868363"/>
          </a:xfrm>
          <a:prstGeom prst="line">
            <a:avLst/>
          </a:prstGeom>
          <a:noFill/>
          <a:ln w="38100">
            <a:solidFill>
              <a:srgbClr val="008000"/>
            </a:solidFill>
            <a:round/>
            <a:headEnd/>
            <a:tailEnd/>
          </a:ln>
        </p:spPr>
        <p:txBody>
          <a:bodyPr/>
          <a:lstStyle/>
          <a:p>
            <a:endParaRPr lang="en-US">
              <a:latin typeface="Arial"/>
              <a:cs typeface="Arial"/>
            </a:endParaRPr>
          </a:p>
        </p:txBody>
      </p:sp>
    </p:spTree>
    <p:extLst>
      <p:ext uri="{BB962C8B-B14F-4D97-AF65-F5344CB8AC3E}">
        <p14:creationId xmlns:p14="http://schemas.microsoft.com/office/powerpoint/2010/main" val="261179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wipe(down)">
                                      <p:cBhvr>
                                        <p:cTn id="16" dur="500"/>
                                        <p:tgtEl>
                                          <p:spTgt spid="68"/>
                                        </p:tgtEl>
                                      </p:cBhvr>
                                    </p:animEffect>
                                  </p:childTnLst>
                                </p:cTn>
                              </p:par>
                            </p:childTnLst>
                          </p:cTn>
                        </p:par>
                        <p:par>
                          <p:cTn id="17" fill="hold">
                            <p:stCondLst>
                              <p:cond delay="500"/>
                            </p:stCondLst>
                            <p:childTnLst>
                              <p:par>
                                <p:cTn id="18" presetID="18" presetClass="entr" presetSubtype="3" fill="hold" nodeType="after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strips(upRight)">
                                      <p:cBhvr>
                                        <p:cTn id="20" dur="500"/>
                                        <p:tgtEl>
                                          <p:spTgt spid="63"/>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wipe(down)">
                                      <p:cBhvr>
                                        <p:cTn id="23" dur="500"/>
                                        <p:tgtEl>
                                          <p:spTgt spid="73"/>
                                        </p:tgtEl>
                                      </p:cBhvr>
                                    </p:animEffect>
                                  </p:childTnLst>
                                </p:cTn>
                              </p:par>
                            </p:childTnLst>
                          </p:cTn>
                        </p:par>
                        <p:par>
                          <p:cTn id="24" fill="hold">
                            <p:stCondLst>
                              <p:cond delay="1000"/>
                            </p:stCondLst>
                            <p:childTnLst>
                              <p:par>
                                <p:cTn id="25" presetID="18" presetClass="entr" presetSubtype="12"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strips(downLeft)">
                                      <p:cBhvr>
                                        <p:cTn id="27" dur="500"/>
                                        <p:tgtEl>
                                          <p:spTgt spid="69"/>
                                        </p:tgtEl>
                                      </p:cBhvr>
                                    </p:animEffect>
                                  </p:childTnLst>
                                </p:cTn>
                              </p:par>
                            </p:childTnLst>
                          </p:cTn>
                        </p:par>
                        <p:par>
                          <p:cTn id="28" fill="hold">
                            <p:stCondLst>
                              <p:cond delay="1500"/>
                            </p:stCondLst>
                            <p:childTnLst>
                              <p:par>
                                <p:cTn id="29" presetID="18" presetClass="entr" presetSubtype="12"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strips(downLeft)">
                                      <p:cBhvr>
                                        <p:cTn id="31" dur="500"/>
                                        <p:tgtEl>
                                          <p:spTgt spid="59"/>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wipe(left)">
                                      <p:cBhvr>
                                        <p:cTn id="3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8" grpId="0" animBg="1"/>
      <p:bldP spid="7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A Tax on Sellers</a:t>
            </a:r>
          </a:p>
        </p:txBody>
      </p:sp>
      <p:sp>
        <p:nvSpPr>
          <p:cNvPr id="3" name="Text Placeholder 2"/>
          <p:cNvSpPr>
            <a:spLocks noGrp="1"/>
          </p:cNvSpPr>
          <p:nvPr>
            <p:ph type="body" sz="quarter" idx="12"/>
          </p:nvPr>
        </p:nvSpPr>
        <p:spPr>
          <a:xfrm>
            <a:off x="5918200" y="1041400"/>
            <a:ext cx="3149600" cy="4826000"/>
          </a:xfrm>
        </p:spPr>
        <p:txBody>
          <a:bodyPr/>
          <a:lstStyle/>
          <a:p>
            <a:r>
              <a:rPr lang="en-US" sz="2800" dirty="0"/>
              <a:t>New equilibrium:</a:t>
            </a:r>
          </a:p>
          <a:p>
            <a:pPr marL="285750" indent="-285750">
              <a:buFont typeface="Arial" panose="020B0604020202020204" pitchFamily="34" charset="0"/>
              <a:buChar char="•"/>
            </a:pPr>
            <a:r>
              <a:rPr lang="en-US" sz="2800" dirty="0"/>
              <a:t>Q = 450</a:t>
            </a:r>
          </a:p>
          <a:p>
            <a:pPr marL="285750" indent="-285750">
              <a:buFont typeface="Arial" panose="020B0604020202020204" pitchFamily="34" charset="0"/>
              <a:buChar char="•"/>
            </a:pPr>
            <a:r>
              <a:rPr lang="en-US" sz="2800" dirty="0"/>
              <a:t>Buyers pay P</a:t>
            </a:r>
            <a:r>
              <a:rPr lang="en-US" sz="2800" baseline="-25000" dirty="0"/>
              <a:t>B</a:t>
            </a:r>
            <a:r>
              <a:rPr lang="en-US" sz="2800" dirty="0"/>
              <a:t> = $11.00</a:t>
            </a:r>
          </a:p>
          <a:p>
            <a:pPr marL="285750" indent="-285750">
              <a:buFont typeface="Arial" panose="020B0604020202020204" pitchFamily="34" charset="0"/>
              <a:buChar char="•"/>
            </a:pPr>
            <a:r>
              <a:rPr lang="en-US" sz="2800" dirty="0"/>
              <a:t>Sellers receive P</a:t>
            </a:r>
            <a:r>
              <a:rPr lang="en-US" sz="2800" baseline="-25000" dirty="0"/>
              <a:t>S</a:t>
            </a:r>
            <a:r>
              <a:rPr lang="en-US" sz="2800" dirty="0"/>
              <a:t> = $9.50</a:t>
            </a:r>
          </a:p>
          <a:p>
            <a:r>
              <a:rPr lang="en-US" sz="2800" dirty="0"/>
              <a:t>Difference between them  = $1.50 = tax</a:t>
            </a:r>
          </a:p>
          <a:p>
            <a:endParaRPr lang="en-US" sz="2800" dirty="0"/>
          </a:p>
        </p:txBody>
      </p:sp>
      <p:grpSp>
        <p:nvGrpSpPr>
          <p:cNvPr id="4" name="Group 2"/>
          <p:cNvGrpSpPr>
            <a:grpSpLocks/>
          </p:cNvGrpSpPr>
          <p:nvPr/>
        </p:nvGrpSpPr>
        <p:grpSpPr bwMode="auto">
          <a:xfrm>
            <a:off x="2284413" y="2189163"/>
            <a:ext cx="3176587" cy="2274887"/>
            <a:chOff x="3027" y="1106"/>
            <a:chExt cx="2001" cy="1433"/>
          </a:xfrm>
        </p:grpSpPr>
        <p:sp>
          <p:nvSpPr>
            <p:cNvPr id="5" name="Line 3"/>
            <p:cNvSpPr>
              <a:spLocks noChangeShapeType="1"/>
            </p:cNvSpPr>
            <p:nvPr/>
          </p:nvSpPr>
          <p:spPr bwMode="auto">
            <a:xfrm flipV="1">
              <a:off x="3027" y="1316"/>
              <a:ext cx="1696" cy="1223"/>
            </a:xfrm>
            <a:prstGeom prst="line">
              <a:avLst/>
            </a:prstGeom>
            <a:noFill/>
            <a:ln w="38100">
              <a:solidFill>
                <a:srgbClr val="003399"/>
              </a:solidFill>
              <a:round/>
              <a:headEnd/>
              <a:tailEnd/>
            </a:ln>
          </p:spPr>
          <p:txBody>
            <a:bodyPr/>
            <a:lstStyle/>
            <a:p>
              <a:endParaRPr lang="en-US">
                <a:latin typeface="Arial"/>
                <a:cs typeface="Arial"/>
              </a:endParaRPr>
            </a:p>
          </p:txBody>
        </p:sp>
        <p:sp>
          <p:nvSpPr>
            <p:cNvPr id="6" name="Text Box 4"/>
            <p:cNvSpPr txBox="1">
              <a:spLocks noChangeArrowheads="1"/>
            </p:cNvSpPr>
            <p:nvPr/>
          </p:nvSpPr>
          <p:spPr bwMode="auto">
            <a:xfrm>
              <a:off x="4642" y="1106"/>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r>
                <a:rPr lang="en-US" sz="2400" b="1" baseline="-25000">
                  <a:latin typeface="Arial"/>
                  <a:cs typeface="Arial"/>
                </a:rPr>
                <a:t>1</a:t>
              </a:r>
            </a:p>
          </p:txBody>
        </p:sp>
      </p:grpSp>
      <p:grpSp>
        <p:nvGrpSpPr>
          <p:cNvPr id="7" name="Group 7"/>
          <p:cNvGrpSpPr>
            <a:grpSpLocks/>
          </p:cNvGrpSpPr>
          <p:nvPr/>
        </p:nvGrpSpPr>
        <p:grpSpPr bwMode="auto">
          <a:xfrm>
            <a:off x="1573213" y="1668463"/>
            <a:ext cx="4422775" cy="3871912"/>
            <a:chOff x="2579" y="785"/>
            <a:chExt cx="2786" cy="2439"/>
          </a:xfrm>
        </p:grpSpPr>
        <p:grpSp>
          <p:nvGrpSpPr>
            <p:cNvPr id="8" name="Group 8"/>
            <p:cNvGrpSpPr>
              <a:grpSpLocks/>
            </p:cNvGrpSpPr>
            <p:nvPr/>
          </p:nvGrpSpPr>
          <p:grpSpPr bwMode="auto">
            <a:xfrm>
              <a:off x="2697" y="1037"/>
              <a:ext cx="2409" cy="2049"/>
              <a:chOff x="1098" y="1361"/>
              <a:chExt cx="2116" cy="2027"/>
            </a:xfrm>
          </p:grpSpPr>
          <p:sp>
            <p:nvSpPr>
              <p:cNvPr id="11" name="Line 9"/>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12" name="Line 10"/>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9" name="Text Box 11"/>
            <p:cNvSpPr txBox="1">
              <a:spLocks noChangeArrowheads="1"/>
            </p:cNvSpPr>
            <p:nvPr/>
          </p:nvSpPr>
          <p:spPr bwMode="auto">
            <a:xfrm>
              <a:off x="2579" y="785"/>
              <a:ext cx="267"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P</a:t>
              </a:r>
            </a:p>
          </p:txBody>
        </p:sp>
        <p:sp>
          <p:nvSpPr>
            <p:cNvPr id="10" name="Text Box 12"/>
            <p:cNvSpPr txBox="1">
              <a:spLocks noChangeArrowheads="1"/>
            </p:cNvSpPr>
            <p:nvPr/>
          </p:nvSpPr>
          <p:spPr bwMode="auto">
            <a:xfrm>
              <a:off x="5075" y="2936"/>
              <a:ext cx="290"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Q</a:t>
              </a:r>
            </a:p>
          </p:txBody>
        </p:sp>
      </p:grpSp>
      <p:grpSp>
        <p:nvGrpSpPr>
          <p:cNvPr id="13" name="Group 13"/>
          <p:cNvGrpSpPr>
            <a:grpSpLocks/>
          </p:cNvGrpSpPr>
          <p:nvPr/>
        </p:nvGrpSpPr>
        <p:grpSpPr bwMode="auto">
          <a:xfrm>
            <a:off x="2898775" y="2027238"/>
            <a:ext cx="2730500" cy="2649537"/>
            <a:chOff x="3414" y="1004"/>
            <a:chExt cx="1720" cy="1669"/>
          </a:xfrm>
        </p:grpSpPr>
        <p:sp>
          <p:nvSpPr>
            <p:cNvPr id="14" name="Line 14"/>
            <p:cNvSpPr>
              <a:spLocks noChangeShapeType="1"/>
            </p:cNvSpPr>
            <p:nvPr/>
          </p:nvSpPr>
          <p:spPr bwMode="auto">
            <a:xfrm>
              <a:off x="3414" y="1004"/>
              <a:ext cx="1417" cy="1470"/>
            </a:xfrm>
            <a:prstGeom prst="line">
              <a:avLst/>
            </a:prstGeom>
            <a:noFill/>
            <a:ln w="38100">
              <a:solidFill>
                <a:srgbClr val="003399"/>
              </a:solidFill>
              <a:round/>
              <a:headEnd/>
              <a:tailEnd/>
            </a:ln>
          </p:spPr>
          <p:txBody>
            <a:bodyPr/>
            <a:lstStyle/>
            <a:p>
              <a:endParaRPr lang="en-US">
                <a:latin typeface="Arial"/>
                <a:cs typeface="Arial"/>
              </a:endParaRPr>
            </a:p>
          </p:txBody>
        </p:sp>
        <p:sp>
          <p:nvSpPr>
            <p:cNvPr id="15" name="Text Box 15"/>
            <p:cNvSpPr txBox="1">
              <a:spLocks noChangeArrowheads="1"/>
            </p:cNvSpPr>
            <p:nvPr/>
          </p:nvSpPr>
          <p:spPr bwMode="auto">
            <a:xfrm>
              <a:off x="4748" y="2385"/>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r>
                <a:rPr lang="en-US" sz="2400" b="1" baseline="-25000">
                  <a:latin typeface="Arial"/>
                  <a:cs typeface="Arial"/>
                </a:rPr>
                <a:t>1</a:t>
              </a:r>
            </a:p>
          </p:txBody>
        </p:sp>
      </p:grpSp>
      <p:grpSp>
        <p:nvGrpSpPr>
          <p:cNvPr id="16" name="Group 16"/>
          <p:cNvGrpSpPr>
            <a:grpSpLocks/>
          </p:cNvGrpSpPr>
          <p:nvPr/>
        </p:nvGrpSpPr>
        <p:grpSpPr bwMode="auto">
          <a:xfrm>
            <a:off x="595313" y="3016250"/>
            <a:ext cx="3773487" cy="2725738"/>
            <a:chOff x="1963" y="1627"/>
            <a:chExt cx="2377" cy="1717"/>
          </a:xfrm>
        </p:grpSpPr>
        <p:grpSp>
          <p:nvGrpSpPr>
            <p:cNvPr id="17" name="Group 17"/>
            <p:cNvGrpSpPr>
              <a:grpSpLocks/>
            </p:cNvGrpSpPr>
            <p:nvPr/>
          </p:nvGrpSpPr>
          <p:grpSpPr bwMode="auto">
            <a:xfrm>
              <a:off x="2703" y="1746"/>
              <a:ext cx="1425" cy="1333"/>
              <a:chOff x="357" y="2450"/>
              <a:chExt cx="795" cy="646"/>
            </a:xfrm>
          </p:grpSpPr>
          <p:sp>
            <p:nvSpPr>
              <p:cNvPr id="21" name="Line 18"/>
              <p:cNvSpPr>
                <a:spLocks noChangeShapeType="1"/>
              </p:cNvSpPr>
              <p:nvPr/>
            </p:nvSpPr>
            <p:spPr bwMode="auto">
              <a:xfrm>
                <a:off x="357" y="2450"/>
                <a:ext cx="795" cy="0"/>
              </a:xfrm>
              <a:prstGeom prst="line">
                <a:avLst/>
              </a:prstGeom>
              <a:noFill/>
              <a:ln w="9525">
                <a:solidFill>
                  <a:srgbClr val="C0C0C0"/>
                </a:solidFill>
                <a:prstDash val="lgDash"/>
                <a:round/>
                <a:headEnd/>
                <a:tailEnd/>
              </a:ln>
            </p:spPr>
            <p:txBody>
              <a:bodyPr/>
              <a:lstStyle/>
              <a:p>
                <a:endParaRPr lang="en-US">
                  <a:latin typeface="Arial"/>
                  <a:cs typeface="Arial"/>
                </a:endParaRPr>
              </a:p>
            </p:txBody>
          </p:sp>
          <p:sp>
            <p:nvSpPr>
              <p:cNvPr id="22" name="Line 19"/>
              <p:cNvSpPr>
                <a:spLocks noChangeShapeType="1"/>
              </p:cNvSpPr>
              <p:nvPr/>
            </p:nvSpPr>
            <p:spPr bwMode="auto">
              <a:xfrm>
                <a:off x="1152" y="2451"/>
                <a:ext cx="0" cy="645"/>
              </a:xfrm>
              <a:prstGeom prst="line">
                <a:avLst/>
              </a:prstGeom>
              <a:noFill/>
              <a:ln w="9525">
                <a:solidFill>
                  <a:srgbClr val="C0C0C0"/>
                </a:solidFill>
                <a:prstDash val="lgDash"/>
                <a:round/>
                <a:headEnd/>
                <a:tailEnd/>
              </a:ln>
            </p:spPr>
            <p:txBody>
              <a:bodyPr/>
              <a:lstStyle/>
              <a:p>
                <a:endParaRPr lang="en-US">
                  <a:latin typeface="Arial"/>
                  <a:cs typeface="Arial"/>
                </a:endParaRPr>
              </a:p>
            </p:txBody>
          </p:sp>
        </p:grpSp>
        <p:sp>
          <p:nvSpPr>
            <p:cNvPr id="18" name="Oval 20"/>
            <p:cNvSpPr>
              <a:spLocks noChangeArrowheads="1"/>
            </p:cNvSpPr>
            <p:nvPr/>
          </p:nvSpPr>
          <p:spPr bwMode="auto">
            <a:xfrm>
              <a:off x="4081" y="1699"/>
              <a:ext cx="88" cy="87"/>
            </a:xfrm>
            <a:prstGeom prst="ellipse">
              <a:avLst/>
            </a:prstGeom>
            <a:solidFill>
              <a:schemeClr val="bg1">
                <a:lumMod val="50000"/>
              </a:schemeClr>
            </a:solidFill>
            <a:ln w="9525">
              <a:noFill/>
              <a:prstDash val="dash"/>
              <a:round/>
              <a:headEnd/>
              <a:tailEnd/>
            </a:ln>
          </p:spPr>
          <p:txBody>
            <a:bodyPr wrap="none" anchor="ctr"/>
            <a:lstStyle/>
            <a:p>
              <a:endParaRPr lang="en-US">
                <a:latin typeface="Arial"/>
                <a:cs typeface="Arial"/>
              </a:endParaRPr>
            </a:p>
          </p:txBody>
        </p:sp>
        <p:sp>
          <p:nvSpPr>
            <p:cNvPr id="19" name="Text Box 21"/>
            <p:cNvSpPr txBox="1">
              <a:spLocks noChangeArrowheads="1"/>
            </p:cNvSpPr>
            <p:nvPr/>
          </p:nvSpPr>
          <p:spPr bwMode="auto">
            <a:xfrm>
              <a:off x="1963" y="1627"/>
              <a:ext cx="721" cy="233"/>
            </a:xfrm>
            <a:prstGeom prst="rect">
              <a:avLst/>
            </a:prstGeom>
            <a:noFill/>
            <a:ln w="9525">
              <a:noFill/>
              <a:miter lim="800000"/>
              <a:headEnd/>
              <a:tailEnd/>
            </a:ln>
          </p:spPr>
          <p:txBody>
            <a:bodyPr lIns="0" tIns="0" bIns="0">
              <a:spAutoFit/>
            </a:bodyPr>
            <a:lstStyle/>
            <a:p>
              <a:pPr algn="r">
                <a:spcBef>
                  <a:spcPct val="50000"/>
                </a:spcBef>
              </a:pPr>
              <a:r>
                <a:rPr lang="en-US" sz="2400">
                  <a:solidFill>
                    <a:srgbClr val="C0C0C0"/>
                  </a:solidFill>
                  <a:latin typeface="Arial"/>
                  <a:cs typeface="Arial"/>
                </a:rPr>
                <a:t>$10.00</a:t>
              </a:r>
            </a:p>
          </p:txBody>
        </p:sp>
        <p:sp>
          <p:nvSpPr>
            <p:cNvPr id="20" name="Text Box 22"/>
            <p:cNvSpPr txBox="1">
              <a:spLocks noChangeArrowheads="1"/>
            </p:cNvSpPr>
            <p:nvPr/>
          </p:nvSpPr>
          <p:spPr bwMode="auto">
            <a:xfrm>
              <a:off x="3969" y="3111"/>
              <a:ext cx="371" cy="233"/>
            </a:xfrm>
            <a:prstGeom prst="rect">
              <a:avLst/>
            </a:prstGeom>
            <a:noFill/>
            <a:ln w="9525">
              <a:noFill/>
              <a:miter lim="800000"/>
              <a:headEnd/>
              <a:tailEnd/>
            </a:ln>
          </p:spPr>
          <p:txBody>
            <a:bodyPr lIns="0" tIns="0" rIns="0" bIns="0">
              <a:spAutoFit/>
            </a:bodyPr>
            <a:lstStyle/>
            <a:p>
              <a:pPr algn="ctr">
                <a:spcBef>
                  <a:spcPct val="50000"/>
                </a:spcBef>
              </a:pPr>
              <a:r>
                <a:rPr lang="en-US" sz="2400">
                  <a:solidFill>
                    <a:srgbClr val="C0C0C0"/>
                  </a:solidFill>
                  <a:latin typeface="Arial"/>
                  <a:cs typeface="Arial"/>
                </a:rPr>
                <a:t>500</a:t>
              </a:r>
            </a:p>
          </p:txBody>
        </p:sp>
      </p:grpSp>
      <p:grpSp>
        <p:nvGrpSpPr>
          <p:cNvPr id="23" name="Group 27"/>
          <p:cNvGrpSpPr>
            <a:grpSpLocks/>
          </p:cNvGrpSpPr>
          <p:nvPr/>
        </p:nvGrpSpPr>
        <p:grpSpPr bwMode="auto">
          <a:xfrm>
            <a:off x="2014538" y="1801813"/>
            <a:ext cx="2600325" cy="1857375"/>
            <a:chOff x="2857" y="862"/>
            <a:chExt cx="1638" cy="1170"/>
          </a:xfrm>
        </p:grpSpPr>
        <p:sp>
          <p:nvSpPr>
            <p:cNvPr id="24" name="Line 28"/>
            <p:cNvSpPr>
              <a:spLocks noChangeShapeType="1"/>
            </p:cNvSpPr>
            <p:nvPr/>
          </p:nvSpPr>
          <p:spPr bwMode="auto">
            <a:xfrm flipV="1">
              <a:off x="2857" y="1072"/>
              <a:ext cx="1333" cy="960"/>
            </a:xfrm>
            <a:prstGeom prst="line">
              <a:avLst/>
            </a:prstGeom>
            <a:noFill/>
            <a:ln w="38100">
              <a:solidFill>
                <a:srgbClr val="A50021"/>
              </a:solidFill>
              <a:round/>
              <a:headEnd/>
              <a:tailEnd/>
            </a:ln>
          </p:spPr>
          <p:txBody>
            <a:bodyPr/>
            <a:lstStyle/>
            <a:p>
              <a:endParaRPr lang="en-US">
                <a:latin typeface="Arial"/>
                <a:cs typeface="Arial"/>
              </a:endParaRPr>
            </a:p>
          </p:txBody>
        </p:sp>
        <p:sp>
          <p:nvSpPr>
            <p:cNvPr id="25" name="Text Box 29"/>
            <p:cNvSpPr txBox="1">
              <a:spLocks noChangeArrowheads="1"/>
            </p:cNvSpPr>
            <p:nvPr/>
          </p:nvSpPr>
          <p:spPr bwMode="auto">
            <a:xfrm>
              <a:off x="4109" y="862"/>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r>
                <a:rPr lang="en-US" sz="2400" b="1" baseline="-25000">
                  <a:latin typeface="Arial"/>
                  <a:cs typeface="Arial"/>
                </a:rPr>
                <a:t>2</a:t>
              </a:r>
            </a:p>
          </p:txBody>
        </p:sp>
      </p:grpSp>
      <p:grpSp>
        <p:nvGrpSpPr>
          <p:cNvPr id="26" name="Group 55"/>
          <p:cNvGrpSpPr>
            <a:grpSpLocks/>
          </p:cNvGrpSpPr>
          <p:nvPr/>
        </p:nvGrpSpPr>
        <p:grpSpPr bwMode="auto">
          <a:xfrm>
            <a:off x="3125788" y="2540000"/>
            <a:ext cx="588962" cy="3201988"/>
            <a:chOff x="3725" y="1656"/>
            <a:chExt cx="371" cy="2017"/>
          </a:xfrm>
        </p:grpSpPr>
        <p:grpSp>
          <p:nvGrpSpPr>
            <p:cNvPr id="27" name="Group 49"/>
            <p:cNvGrpSpPr>
              <a:grpSpLocks/>
            </p:cNvGrpSpPr>
            <p:nvPr/>
          </p:nvGrpSpPr>
          <p:grpSpPr bwMode="auto">
            <a:xfrm>
              <a:off x="3725" y="1708"/>
              <a:ext cx="371" cy="1965"/>
              <a:chOff x="3725" y="1708"/>
              <a:chExt cx="371" cy="1965"/>
            </a:xfrm>
          </p:grpSpPr>
          <p:sp>
            <p:nvSpPr>
              <p:cNvPr id="29" name="Line 26"/>
              <p:cNvSpPr>
                <a:spLocks noChangeShapeType="1"/>
              </p:cNvSpPr>
              <p:nvPr/>
            </p:nvSpPr>
            <p:spPr bwMode="auto">
              <a:xfrm>
                <a:off x="3940" y="1708"/>
                <a:ext cx="0" cy="1699"/>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30" name="Text Box 30"/>
              <p:cNvSpPr txBox="1">
                <a:spLocks noChangeArrowheads="1"/>
              </p:cNvSpPr>
              <p:nvPr/>
            </p:nvSpPr>
            <p:spPr bwMode="auto">
              <a:xfrm>
                <a:off x="3725" y="3440"/>
                <a:ext cx="371" cy="233"/>
              </a:xfrm>
              <a:prstGeom prst="rect">
                <a:avLst/>
              </a:prstGeom>
              <a:noFill/>
              <a:ln w="9525">
                <a:noFill/>
                <a:miter lim="800000"/>
                <a:headEnd/>
                <a:tailEnd/>
              </a:ln>
            </p:spPr>
            <p:txBody>
              <a:bodyPr lIns="0" tIns="0" rIns="0" bIns="0">
                <a:spAutoFit/>
              </a:bodyPr>
              <a:lstStyle/>
              <a:p>
                <a:pPr algn="ctr">
                  <a:spcBef>
                    <a:spcPct val="50000"/>
                  </a:spcBef>
                </a:pPr>
                <a:r>
                  <a:rPr lang="en-US" sz="2400" dirty="0">
                    <a:latin typeface="Arial"/>
                    <a:cs typeface="Arial"/>
                  </a:rPr>
                  <a:t>450</a:t>
                </a:r>
              </a:p>
            </p:txBody>
          </p:sp>
        </p:grpSp>
        <p:sp>
          <p:nvSpPr>
            <p:cNvPr id="28" name="Oval 37"/>
            <p:cNvSpPr>
              <a:spLocks noChangeArrowheads="1"/>
            </p:cNvSpPr>
            <p:nvPr/>
          </p:nvSpPr>
          <p:spPr bwMode="auto">
            <a:xfrm>
              <a:off x="3898" y="1656"/>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grpSp>
        <p:nvGrpSpPr>
          <p:cNvPr id="31" name="Group 56"/>
          <p:cNvGrpSpPr>
            <a:grpSpLocks/>
          </p:cNvGrpSpPr>
          <p:nvPr/>
        </p:nvGrpSpPr>
        <p:grpSpPr bwMode="auto">
          <a:xfrm>
            <a:off x="-76200" y="2390775"/>
            <a:ext cx="3552825" cy="457200"/>
            <a:chOff x="1708" y="1562"/>
            <a:chExt cx="2238" cy="288"/>
          </a:xfrm>
        </p:grpSpPr>
        <p:sp>
          <p:nvSpPr>
            <p:cNvPr id="32" name="Line 36"/>
            <p:cNvSpPr>
              <a:spLocks noChangeShapeType="1"/>
            </p:cNvSpPr>
            <p:nvPr/>
          </p:nvSpPr>
          <p:spPr bwMode="auto">
            <a:xfrm>
              <a:off x="2874" y="1702"/>
              <a:ext cx="1072"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33" name="Text Box 38"/>
            <p:cNvSpPr txBox="1">
              <a:spLocks noChangeArrowheads="1"/>
            </p:cNvSpPr>
            <p:nvPr/>
          </p:nvSpPr>
          <p:spPr bwMode="auto">
            <a:xfrm>
              <a:off x="2121" y="1589"/>
              <a:ext cx="737" cy="233"/>
            </a:xfrm>
            <a:prstGeom prst="rect">
              <a:avLst/>
            </a:prstGeom>
            <a:noFill/>
            <a:ln w="9525">
              <a:noFill/>
              <a:miter lim="800000"/>
              <a:headEnd/>
              <a:tailEnd/>
            </a:ln>
          </p:spPr>
          <p:txBody>
            <a:bodyPr lIns="0" tIns="0" bIns="0">
              <a:spAutoFit/>
            </a:bodyPr>
            <a:lstStyle/>
            <a:p>
              <a:pPr algn="r">
                <a:spcBef>
                  <a:spcPct val="50000"/>
                </a:spcBef>
              </a:pPr>
              <a:r>
                <a:rPr lang="en-US" sz="2400">
                  <a:latin typeface="Arial"/>
                  <a:cs typeface="Arial"/>
                </a:rPr>
                <a:t>$11.00</a:t>
              </a:r>
            </a:p>
          </p:txBody>
        </p:sp>
        <p:sp>
          <p:nvSpPr>
            <p:cNvPr id="34" name="Text Box 39"/>
            <p:cNvSpPr txBox="1">
              <a:spLocks noChangeArrowheads="1"/>
            </p:cNvSpPr>
            <p:nvPr/>
          </p:nvSpPr>
          <p:spPr bwMode="auto">
            <a:xfrm>
              <a:off x="1708" y="1562"/>
              <a:ext cx="505" cy="288"/>
            </a:xfrm>
            <a:prstGeom prst="rect">
              <a:avLst/>
            </a:prstGeom>
            <a:noFill/>
            <a:ln w="9525">
              <a:noFill/>
              <a:miter lim="800000"/>
              <a:headEnd/>
              <a:tailEnd/>
            </a:ln>
          </p:spPr>
          <p:txBody>
            <a:bodyPr>
              <a:spAutoFit/>
            </a:bodyPr>
            <a:lstStyle/>
            <a:p>
              <a:pPr algn="r">
                <a:spcBef>
                  <a:spcPct val="50000"/>
                </a:spcBef>
              </a:pPr>
              <a:r>
                <a:rPr lang="en-US" sz="2400" b="1" i="1" dirty="0">
                  <a:latin typeface="Arial"/>
                  <a:cs typeface="Arial"/>
                </a:rPr>
                <a:t>P</a:t>
              </a:r>
              <a:r>
                <a:rPr lang="en-US" sz="2400" b="1" i="1" baseline="-25000" dirty="0">
                  <a:latin typeface="Arial"/>
                  <a:cs typeface="Arial"/>
                </a:rPr>
                <a:t>B</a:t>
              </a:r>
              <a:r>
                <a:rPr lang="en-US" sz="2400" dirty="0">
                  <a:latin typeface="Arial"/>
                  <a:cs typeface="Arial"/>
                </a:rPr>
                <a:t> =</a:t>
              </a:r>
              <a:endParaRPr lang="en-US" sz="2400" b="1" i="1" baseline="-25000" dirty="0">
                <a:latin typeface="Arial"/>
                <a:cs typeface="Arial"/>
              </a:endParaRPr>
            </a:p>
          </p:txBody>
        </p:sp>
      </p:grpSp>
      <p:grpSp>
        <p:nvGrpSpPr>
          <p:cNvPr id="35" name="Group 50"/>
          <p:cNvGrpSpPr>
            <a:grpSpLocks/>
          </p:cNvGrpSpPr>
          <p:nvPr/>
        </p:nvGrpSpPr>
        <p:grpSpPr bwMode="auto">
          <a:xfrm>
            <a:off x="82550" y="3395663"/>
            <a:ext cx="3460750" cy="457200"/>
            <a:chOff x="1808" y="2195"/>
            <a:chExt cx="2180" cy="288"/>
          </a:xfrm>
        </p:grpSpPr>
        <p:grpSp>
          <p:nvGrpSpPr>
            <p:cNvPr id="36" name="Group 31"/>
            <p:cNvGrpSpPr>
              <a:grpSpLocks/>
            </p:cNvGrpSpPr>
            <p:nvPr/>
          </p:nvGrpSpPr>
          <p:grpSpPr bwMode="auto">
            <a:xfrm>
              <a:off x="2263" y="2220"/>
              <a:ext cx="1725" cy="233"/>
              <a:chOff x="2091" y="1887"/>
              <a:chExt cx="1725" cy="233"/>
            </a:xfrm>
          </p:grpSpPr>
          <p:sp>
            <p:nvSpPr>
              <p:cNvPr id="38" name="Line 32"/>
              <p:cNvSpPr>
                <a:spLocks noChangeShapeType="1"/>
              </p:cNvSpPr>
              <p:nvPr/>
            </p:nvSpPr>
            <p:spPr bwMode="auto">
              <a:xfrm>
                <a:off x="2700" y="2005"/>
                <a:ext cx="1072"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39" name="Oval 33"/>
              <p:cNvSpPr>
                <a:spLocks noChangeArrowheads="1"/>
              </p:cNvSpPr>
              <p:nvPr/>
            </p:nvSpPr>
            <p:spPr bwMode="auto">
              <a:xfrm>
                <a:off x="3728" y="1958"/>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40" name="Text Box 34"/>
              <p:cNvSpPr txBox="1">
                <a:spLocks noChangeArrowheads="1"/>
              </p:cNvSpPr>
              <p:nvPr/>
            </p:nvSpPr>
            <p:spPr bwMode="auto">
              <a:xfrm>
                <a:off x="2091" y="1887"/>
                <a:ext cx="593" cy="233"/>
              </a:xfrm>
              <a:prstGeom prst="rect">
                <a:avLst/>
              </a:prstGeom>
              <a:noFill/>
              <a:ln w="9525">
                <a:noFill/>
                <a:miter lim="800000"/>
                <a:headEnd/>
                <a:tailEnd/>
              </a:ln>
            </p:spPr>
            <p:txBody>
              <a:bodyPr lIns="0" tIns="0" bIns="0">
                <a:spAutoFit/>
              </a:bodyPr>
              <a:lstStyle/>
              <a:p>
                <a:pPr algn="r">
                  <a:spcBef>
                    <a:spcPct val="50000"/>
                  </a:spcBef>
                </a:pPr>
                <a:r>
                  <a:rPr lang="en-US" sz="2400">
                    <a:latin typeface="Arial"/>
                    <a:cs typeface="Arial"/>
                  </a:rPr>
                  <a:t>$9.50</a:t>
                </a:r>
              </a:p>
            </p:txBody>
          </p:sp>
        </p:grpSp>
        <p:sp>
          <p:nvSpPr>
            <p:cNvPr id="37" name="Text Box 40"/>
            <p:cNvSpPr txBox="1">
              <a:spLocks noChangeArrowheads="1"/>
            </p:cNvSpPr>
            <p:nvPr/>
          </p:nvSpPr>
          <p:spPr bwMode="auto">
            <a:xfrm>
              <a:off x="1808" y="2195"/>
              <a:ext cx="505"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i="1" baseline="-25000">
                  <a:latin typeface="Arial"/>
                  <a:cs typeface="Arial"/>
                </a:rPr>
                <a:t>S</a:t>
              </a:r>
              <a:r>
                <a:rPr lang="en-US" sz="2400">
                  <a:latin typeface="Arial"/>
                  <a:cs typeface="Arial"/>
                </a:rPr>
                <a:t> =</a:t>
              </a:r>
              <a:endParaRPr lang="en-US" sz="2400" b="1" i="1" baseline="-25000">
                <a:latin typeface="Arial"/>
                <a:cs typeface="Arial"/>
              </a:endParaRPr>
            </a:p>
          </p:txBody>
        </p:sp>
      </p:grpSp>
      <p:sp>
        <p:nvSpPr>
          <p:cNvPr id="41" name="Line 42"/>
          <p:cNvSpPr>
            <a:spLocks noChangeShapeType="1"/>
          </p:cNvSpPr>
          <p:nvPr/>
        </p:nvSpPr>
        <p:spPr bwMode="auto">
          <a:xfrm flipV="1">
            <a:off x="3467100" y="2678113"/>
            <a:ext cx="1588" cy="874712"/>
          </a:xfrm>
          <a:prstGeom prst="line">
            <a:avLst/>
          </a:prstGeom>
          <a:noFill/>
          <a:ln w="38100">
            <a:solidFill>
              <a:srgbClr val="00CC00"/>
            </a:solidFill>
            <a:round/>
            <a:headEnd/>
            <a:tailEnd/>
          </a:ln>
        </p:spPr>
        <p:txBody>
          <a:bodyPr/>
          <a:lstStyle/>
          <a:p>
            <a:endParaRPr lang="en-US">
              <a:latin typeface="Arial"/>
              <a:cs typeface="Arial"/>
            </a:endParaRPr>
          </a:p>
        </p:txBody>
      </p:sp>
      <p:grpSp>
        <p:nvGrpSpPr>
          <p:cNvPr id="42" name="Group 48"/>
          <p:cNvGrpSpPr>
            <a:grpSpLocks/>
          </p:cNvGrpSpPr>
          <p:nvPr/>
        </p:nvGrpSpPr>
        <p:grpSpPr bwMode="auto">
          <a:xfrm>
            <a:off x="3544888" y="2546350"/>
            <a:ext cx="842962" cy="1058863"/>
            <a:chOff x="3989" y="1656"/>
            <a:chExt cx="531" cy="667"/>
          </a:xfrm>
        </p:grpSpPr>
        <p:sp>
          <p:nvSpPr>
            <p:cNvPr id="43" name="AutoShape 43"/>
            <p:cNvSpPr>
              <a:spLocks/>
            </p:cNvSpPr>
            <p:nvPr/>
          </p:nvSpPr>
          <p:spPr bwMode="auto">
            <a:xfrm flipH="1">
              <a:off x="3989" y="1702"/>
              <a:ext cx="118" cy="621"/>
            </a:xfrm>
            <a:prstGeom prst="leftBrace">
              <a:avLst>
                <a:gd name="adj1" fmla="val 57110"/>
                <a:gd name="adj2" fmla="val 49435"/>
              </a:avLst>
            </a:prstGeom>
            <a:noFill/>
            <a:ln w="31750">
              <a:solidFill>
                <a:srgbClr val="006600"/>
              </a:solidFill>
              <a:round/>
              <a:headEnd/>
              <a:tailEnd/>
            </a:ln>
          </p:spPr>
          <p:txBody>
            <a:bodyPr wrap="none" anchor="ctr"/>
            <a:lstStyle/>
            <a:p>
              <a:endParaRPr lang="en-US">
                <a:latin typeface="Arial"/>
                <a:cs typeface="Arial"/>
              </a:endParaRPr>
            </a:p>
          </p:txBody>
        </p:sp>
        <p:sp>
          <p:nvSpPr>
            <p:cNvPr id="44" name="Text Box 44"/>
            <p:cNvSpPr txBox="1">
              <a:spLocks noChangeArrowheads="1"/>
            </p:cNvSpPr>
            <p:nvPr/>
          </p:nvSpPr>
          <p:spPr bwMode="auto">
            <a:xfrm>
              <a:off x="4078" y="1656"/>
              <a:ext cx="442" cy="288"/>
            </a:xfrm>
            <a:prstGeom prst="rect">
              <a:avLst/>
            </a:prstGeom>
            <a:noFill/>
            <a:ln w="9525">
              <a:noFill/>
              <a:miter lim="800000"/>
              <a:headEnd/>
              <a:tailEnd/>
            </a:ln>
          </p:spPr>
          <p:txBody>
            <a:bodyPr>
              <a:spAutoFit/>
            </a:bodyPr>
            <a:lstStyle/>
            <a:p>
              <a:pPr algn="r">
                <a:spcBef>
                  <a:spcPct val="50000"/>
                </a:spcBef>
              </a:pPr>
              <a:r>
                <a:rPr lang="en-US" sz="2400">
                  <a:solidFill>
                    <a:srgbClr val="006600"/>
                  </a:solidFill>
                  <a:latin typeface="Arial"/>
                  <a:cs typeface="Arial"/>
                </a:rPr>
                <a:t>Tax</a:t>
              </a:r>
            </a:p>
          </p:txBody>
        </p:sp>
        <p:sp>
          <p:nvSpPr>
            <p:cNvPr id="45" name="Line 45"/>
            <p:cNvSpPr>
              <a:spLocks noChangeShapeType="1"/>
            </p:cNvSpPr>
            <p:nvPr/>
          </p:nvSpPr>
          <p:spPr bwMode="auto">
            <a:xfrm flipV="1">
              <a:off x="4135" y="1888"/>
              <a:ext cx="140" cy="113"/>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46" name="Text Box 46"/>
          <p:cNvSpPr txBox="1">
            <a:spLocks noChangeArrowheads="1"/>
          </p:cNvSpPr>
          <p:nvPr/>
        </p:nvSpPr>
        <p:spPr bwMode="auto">
          <a:xfrm>
            <a:off x="838199" y="685800"/>
            <a:ext cx="3776663" cy="954107"/>
          </a:xfrm>
          <a:prstGeom prst="rect">
            <a:avLst/>
          </a:prstGeom>
          <a:noFill/>
          <a:ln w="9525">
            <a:noFill/>
            <a:miter lim="800000"/>
            <a:headEnd/>
            <a:tailEnd/>
          </a:ln>
        </p:spPr>
        <p:txBody>
          <a:bodyPr wrap="square">
            <a:spAutoFit/>
          </a:bodyPr>
          <a:lstStyle/>
          <a:p>
            <a:pPr algn="ctr">
              <a:spcBef>
                <a:spcPct val="50000"/>
              </a:spcBef>
            </a:pPr>
            <a:r>
              <a:rPr lang="en-US" sz="2800" dirty="0">
                <a:latin typeface="Arial"/>
                <a:cs typeface="Arial"/>
              </a:rPr>
              <a:t>Effects of a $1.50 per unit </a:t>
            </a:r>
            <a:r>
              <a:rPr lang="en-US" sz="2800" u="sng" dirty="0">
                <a:latin typeface="Arial"/>
                <a:cs typeface="Arial"/>
              </a:rPr>
              <a:t>tax on sellers</a:t>
            </a:r>
          </a:p>
        </p:txBody>
      </p:sp>
      <p:sp>
        <p:nvSpPr>
          <p:cNvPr id="47" name="Footer Placeholder 46"/>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48" name="Slide Number Placeholder 47"/>
          <p:cNvSpPr>
            <a:spLocks noGrp="1"/>
          </p:cNvSpPr>
          <p:nvPr>
            <p:ph type="sldNum" sz="quarter" idx="13"/>
          </p:nvPr>
        </p:nvSpPr>
        <p:spPr/>
        <p:txBody>
          <a:bodyPr/>
          <a:lstStyle/>
          <a:p>
            <a:pPr>
              <a:defRPr/>
            </a:pPr>
            <a:fld id="{2F37425F-5E17-4209-B948-B5CE2119E408}" type="slidenum">
              <a:rPr lang="en-US" smtClean="0"/>
              <a:pPr>
                <a:defRPr/>
              </a:pPr>
              <a:t>24</a:t>
            </a:fld>
            <a:endParaRPr lang="en-US" dirty="0"/>
          </a:p>
        </p:txBody>
      </p:sp>
    </p:spTree>
    <p:extLst>
      <p:ext uri="{BB962C8B-B14F-4D97-AF65-F5344CB8AC3E}">
        <p14:creationId xmlns:p14="http://schemas.microsoft.com/office/powerpoint/2010/main" val="68071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right)">
                                      <p:cBhvr>
                                        <p:cTn id="21" dur="500"/>
                                        <p:tgtEl>
                                          <p:spTgt spid="31"/>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wipe(left)">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right)">
                                      <p:cBhvr>
                                        <p:cTn id="30" dur="500"/>
                                        <p:tgtEl>
                                          <p:spTgt spid="35"/>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wipe(left)">
                                      <p:cBhvr>
                                        <p:cTn id="34" dur="5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down)">
                                      <p:cBhvr>
                                        <p:cTn id="39" dur="500"/>
                                        <p:tgtEl>
                                          <p:spTgt spid="41"/>
                                        </p:tgtEl>
                                      </p:cBhvr>
                                    </p:animEffect>
                                  </p:childTnLst>
                                </p:cTn>
                              </p:par>
                            </p:childTnLst>
                          </p:cTn>
                        </p:par>
                        <p:par>
                          <p:cTn id="40" fill="hold">
                            <p:stCondLst>
                              <p:cond delay="500"/>
                            </p:stCondLst>
                            <p:childTnLst>
                              <p:par>
                                <p:cTn id="41" presetID="18" presetClass="entr" presetSubtype="12" fill="hold"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strips(downLeft)">
                                      <p:cBhvr>
                                        <p:cTn id="43" dur="500"/>
                                        <p:tgtEl>
                                          <p:spTgt spid="42"/>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wipe(left)">
                                      <p:cBhvr>
                                        <p:cTn id="4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The Outcome Is the Same in Both Cases!</a:t>
            </a:r>
          </a:p>
        </p:txBody>
      </p:sp>
      <p:sp>
        <p:nvSpPr>
          <p:cNvPr id="3" name="Content Placeholder 2"/>
          <p:cNvSpPr>
            <a:spLocks noGrp="1"/>
          </p:cNvSpPr>
          <p:nvPr>
            <p:ph idx="1"/>
          </p:nvPr>
        </p:nvSpPr>
        <p:spPr>
          <a:xfrm>
            <a:off x="277813" y="1025525"/>
            <a:ext cx="8551862" cy="5422900"/>
          </a:xfrm>
        </p:spPr>
        <p:txBody>
          <a:bodyPr/>
          <a:lstStyle/>
          <a:p>
            <a:r>
              <a:rPr lang="en-US" sz="2800" dirty="0"/>
              <a:t>The effects on P and Q, and the tax incidence are the same whether the tax is imposed on buyers or sellers!</a:t>
            </a:r>
          </a:p>
          <a:p>
            <a:endParaRPr lang="en-US" sz="2800"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25</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6" name="Text Placeholder 5"/>
          <p:cNvSpPr>
            <a:spLocks noGrp="1"/>
          </p:cNvSpPr>
          <p:nvPr>
            <p:ph type="body" sz="quarter" idx="12"/>
          </p:nvPr>
        </p:nvSpPr>
        <p:spPr>
          <a:xfrm>
            <a:off x="138906" y="3297339"/>
            <a:ext cx="3305969" cy="2587593"/>
          </a:xfrm>
        </p:spPr>
        <p:txBody>
          <a:bodyPr/>
          <a:lstStyle/>
          <a:p>
            <a:r>
              <a:rPr lang="en-US" sz="3200" dirty="0"/>
              <a:t>A tax drives </a:t>
            </a:r>
            <a:br>
              <a:rPr lang="en-US" sz="3200" dirty="0"/>
            </a:br>
            <a:r>
              <a:rPr lang="en-US" sz="3200" dirty="0"/>
              <a:t>a wedge between the price buyers pay and the price sellers receive. </a:t>
            </a:r>
          </a:p>
        </p:txBody>
      </p:sp>
      <p:grpSp>
        <p:nvGrpSpPr>
          <p:cNvPr id="7" name="Group 6"/>
          <p:cNvGrpSpPr/>
          <p:nvPr/>
        </p:nvGrpSpPr>
        <p:grpSpPr>
          <a:xfrm>
            <a:off x="3286125" y="2057401"/>
            <a:ext cx="5705475" cy="3810000"/>
            <a:chOff x="2711450" y="2057401"/>
            <a:chExt cx="5705475" cy="3810000"/>
          </a:xfrm>
        </p:grpSpPr>
        <p:grpSp>
          <p:nvGrpSpPr>
            <p:cNvPr id="8" name="Group 2"/>
            <p:cNvGrpSpPr>
              <a:grpSpLocks/>
            </p:cNvGrpSpPr>
            <p:nvPr/>
          </p:nvGrpSpPr>
          <p:grpSpPr bwMode="auto">
            <a:xfrm>
              <a:off x="5072063" y="2278063"/>
              <a:ext cx="3176587" cy="2274887"/>
              <a:chOff x="3027" y="1106"/>
              <a:chExt cx="2001" cy="1433"/>
            </a:xfrm>
          </p:grpSpPr>
          <p:sp>
            <p:nvSpPr>
              <p:cNvPr id="41" name="Line 3"/>
              <p:cNvSpPr>
                <a:spLocks noChangeShapeType="1"/>
              </p:cNvSpPr>
              <p:nvPr/>
            </p:nvSpPr>
            <p:spPr bwMode="auto">
              <a:xfrm flipV="1">
                <a:off x="3027" y="1316"/>
                <a:ext cx="1696" cy="1223"/>
              </a:xfrm>
              <a:prstGeom prst="line">
                <a:avLst/>
              </a:prstGeom>
              <a:noFill/>
              <a:ln w="38100">
                <a:solidFill>
                  <a:srgbClr val="003399"/>
                </a:solidFill>
                <a:round/>
                <a:headEnd/>
                <a:tailEnd/>
              </a:ln>
            </p:spPr>
            <p:txBody>
              <a:bodyPr/>
              <a:lstStyle/>
              <a:p>
                <a:endParaRPr lang="en-US">
                  <a:latin typeface="Arial"/>
                  <a:cs typeface="Arial"/>
                </a:endParaRPr>
              </a:p>
            </p:txBody>
          </p:sp>
          <p:sp>
            <p:nvSpPr>
              <p:cNvPr id="42" name="Text Box 4"/>
              <p:cNvSpPr txBox="1">
                <a:spLocks noChangeArrowheads="1"/>
              </p:cNvSpPr>
              <p:nvPr/>
            </p:nvSpPr>
            <p:spPr bwMode="auto">
              <a:xfrm>
                <a:off x="4642" y="1106"/>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r>
                  <a:rPr lang="en-US" sz="2400" b="1" baseline="-25000">
                    <a:latin typeface="Arial"/>
                    <a:cs typeface="Arial"/>
                  </a:rPr>
                  <a:t>1</a:t>
                </a:r>
              </a:p>
            </p:txBody>
          </p:sp>
        </p:grpSp>
        <p:grpSp>
          <p:nvGrpSpPr>
            <p:cNvPr id="9" name="Group 7"/>
            <p:cNvGrpSpPr>
              <a:grpSpLocks/>
            </p:cNvGrpSpPr>
            <p:nvPr/>
          </p:nvGrpSpPr>
          <p:grpSpPr bwMode="auto">
            <a:xfrm>
              <a:off x="4159251" y="2057401"/>
              <a:ext cx="4213226" cy="3810000"/>
              <a:chOff x="2452" y="974"/>
              <a:chExt cx="2654" cy="2400"/>
            </a:xfrm>
          </p:grpSpPr>
          <p:grpSp>
            <p:nvGrpSpPr>
              <p:cNvPr id="36" name="Group 8"/>
              <p:cNvGrpSpPr>
                <a:grpSpLocks/>
              </p:cNvGrpSpPr>
              <p:nvPr/>
            </p:nvGrpSpPr>
            <p:grpSpPr bwMode="auto">
              <a:xfrm>
                <a:off x="2697" y="1037"/>
                <a:ext cx="2409" cy="2049"/>
                <a:chOff x="1098" y="1361"/>
                <a:chExt cx="2116" cy="2027"/>
              </a:xfrm>
            </p:grpSpPr>
            <p:sp>
              <p:nvSpPr>
                <p:cNvPr id="39" name="Line 9"/>
                <p:cNvSpPr>
                  <a:spLocks noChangeShapeType="1"/>
                </p:cNvSpPr>
                <p:nvPr/>
              </p:nvSpPr>
              <p:spPr bwMode="auto">
                <a:xfrm>
                  <a:off x="1102" y="1361"/>
                  <a:ext cx="0" cy="2025"/>
                </a:xfrm>
                <a:prstGeom prst="line">
                  <a:avLst/>
                </a:prstGeom>
                <a:noFill/>
                <a:ln w="12700">
                  <a:solidFill>
                    <a:schemeClr val="tx1"/>
                  </a:solidFill>
                  <a:round/>
                  <a:headEnd/>
                  <a:tailEnd/>
                </a:ln>
              </p:spPr>
              <p:txBody>
                <a:bodyPr/>
                <a:lstStyle/>
                <a:p>
                  <a:endParaRPr lang="en-US">
                    <a:latin typeface="Arial"/>
                    <a:cs typeface="Arial"/>
                  </a:endParaRPr>
                </a:p>
              </p:txBody>
            </p:sp>
            <p:sp>
              <p:nvSpPr>
                <p:cNvPr id="40" name="Line 10"/>
                <p:cNvSpPr>
                  <a:spLocks noChangeShapeType="1"/>
                </p:cNvSpPr>
                <p:nvPr/>
              </p:nvSpPr>
              <p:spPr bwMode="auto">
                <a:xfrm>
                  <a:off x="1098" y="3388"/>
                  <a:ext cx="2116" cy="0"/>
                </a:xfrm>
                <a:prstGeom prst="line">
                  <a:avLst/>
                </a:prstGeom>
                <a:noFill/>
                <a:ln w="12700">
                  <a:solidFill>
                    <a:schemeClr val="tx1"/>
                  </a:solidFill>
                  <a:round/>
                  <a:headEnd/>
                  <a:tailEnd/>
                </a:ln>
              </p:spPr>
              <p:txBody>
                <a:bodyPr/>
                <a:lstStyle/>
                <a:p>
                  <a:endParaRPr lang="en-US">
                    <a:latin typeface="Arial"/>
                    <a:cs typeface="Arial"/>
                  </a:endParaRPr>
                </a:p>
              </p:txBody>
            </p:sp>
          </p:grpSp>
          <p:sp>
            <p:nvSpPr>
              <p:cNvPr id="37" name="Text Box 11"/>
              <p:cNvSpPr txBox="1">
                <a:spLocks noChangeArrowheads="1"/>
              </p:cNvSpPr>
              <p:nvPr/>
            </p:nvSpPr>
            <p:spPr bwMode="auto">
              <a:xfrm>
                <a:off x="2452" y="974"/>
                <a:ext cx="267" cy="288"/>
              </a:xfrm>
              <a:prstGeom prst="rect">
                <a:avLst/>
              </a:prstGeom>
              <a:noFill/>
              <a:ln w="9525">
                <a:noFill/>
                <a:miter lim="800000"/>
                <a:headEnd/>
                <a:tailEnd/>
              </a:ln>
            </p:spPr>
            <p:txBody>
              <a:bodyPr>
                <a:spAutoFit/>
              </a:bodyPr>
              <a:lstStyle/>
              <a:p>
                <a:pPr algn="ctr">
                  <a:spcBef>
                    <a:spcPct val="50000"/>
                  </a:spcBef>
                </a:pPr>
                <a:r>
                  <a:rPr lang="en-US" sz="2400" b="1" i="1" dirty="0">
                    <a:latin typeface="Arial"/>
                    <a:cs typeface="Arial"/>
                  </a:rPr>
                  <a:t>P</a:t>
                </a:r>
              </a:p>
            </p:txBody>
          </p:sp>
          <p:sp>
            <p:nvSpPr>
              <p:cNvPr id="38" name="Text Box 12"/>
              <p:cNvSpPr txBox="1">
                <a:spLocks noChangeArrowheads="1"/>
              </p:cNvSpPr>
              <p:nvPr/>
            </p:nvSpPr>
            <p:spPr bwMode="auto">
              <a:xfrm>
                <a:off x="4804" y="3086"/>
                <a:ext cx="290" cy="288"/>
              </a:xfrm>
              <a:prstGeom prst="rect">
                <a:avLst/>
              </a:prstGeom>
              <a:noFill/>
              <a:ln w="9525">
                <a:noFill/>
                <a:miter lim="800000"/>
                <a:headEnd/>
                <a:tailEnd/>
              </a:ln>
            </p:spPr>
            <p:txBody>
              <a:bodyPr>
                <a:spAutoFit/>
              </a:bodyPr>
              <a:lstStyle/>
              <a:p>
                <a:pPr algn="ctr">
                  <a:spcBef>
                    <a:spcPct val="50000"/>
                  </a:spcBef>
                </a:pPr>
                <a:r>
                  <a:rPr lang="en-US" sz="2400" b="1" i="1" dirty="0">
                    <a:latin typeface="Arial"/>
                    <a:cs typeface="Arial"/>
                  </a:rPr>
                  <a:t>Q</a:t>
                </a:r>
              </a:p>
            </p:txBody>
          </p:sp>
        </p:grpSp>
        <p:grpSp>
          <p:nvGrpSpPr>
            <p:cNvPr id="10" name="Group 13"/>
            <p:cNvGrpSpPr>
              <a:grpSpLocks/>
            </p:cNvGrpSpPr>
            <p:nvPr/>
          </p:nvGrpSpPr>
          <p:grpSpPr bwMode="auto">
            <a:xfrm>
              <a:off x="5686425" y="2116138"/>
              <a:ext cx="2730500" cy="2649537"/>
              <a:chOff x="3414" y="1004"/>
              <a:chExt cx="1720" cy="1669"/>
            </a:xfrm>
          </p:grpSpPr>
          <p:sp>
            <p:nvSpPr>
              <p:cNvPr id="34" name="Line 14"/>
              <p:cNvSpPr>
                <a:spLocks noChangeShapeType="1"/>
              </p:cNvSpPr>
              <p:nvPr/>
            </p:nvSpPr>
            <p:spPr bwMode="auto">
              <a:xfrm>
                <a:off x="3414" y="1004"/>
                <a:ext cx="1417" cy="1470"/>
              </a:xfrm>
              <a:prstGeom prst="line">
                <a:avLst/>
              </a:prstGeom>
              <a:noFill/>
              <a:ln w="38100">
                <a:solidFill>
                  <a:srgbClr val="003399"/>
                </a:solidFill>
                <a:round/>
                <a:headEnd/>
                <a:tailEnd/>
              </a:ln>
            </p:spPr>
            <p:txBody>
              <a:bodyPr/>
              <a:lstStyle/>
              <a:p>
                <a:endParaRPr lang="en-US">
                  <a:latin typeface="Arial"/>
                  <a:cs typeface="Arial"/>
                </a:endParaRPr>
              </a:p>
            </p:txBody>
          </p:sp>
          <p:sp>
            <p:nvSpPr>
              <p:cNvPr id="35" name="Text Box 15"/>
              <p:cNvSpPr txBox="1">
                <a:spLocks noChangeArrowheads="1"/>
              </p:cNvSpPr>
              <p:nvPr/>
            </p:nvSpPr>
            <p:spPr bwMode="auto">
              <a:xfrm>
                <a:off x="4748" y="2385"/>
                <a:ext cx="386"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D</a:t>
                </a:r>
                <a:r>
                  <a:rPr lang="en-US" sz="2400" b="1" baseline="-25000">
                    <a:latin typeface="Arial"/>
                    <a:cs typeface="Arial"/>
                  </a:rPr>
                  <a:t>1</a:t>
                </a:r>
              </a:p>
            </p:txBody>
          </p:sp>
        </p:grpSp>
        <p:grpSp>
          <p:nvGrpSpPr>
            <p:cNvPr id="11" name="Group 16"/>
            <p:cNvGrpSpPr>
              <a:grpSpLocks/>
            </p:cNvGrpSpPr>
            <p:nvPr/>
          </p:nvGrpSpPr>
          <p:grpSpPr bwMode="auto">
            <a:xfrm>
              <a:off x="3382963" y="3105150"/>
              <a:ext cx="3773487" cy="2725738"/>
              <a:chOff x="1963" y="1627"/>
              <a:chExt cx="2377" cy="1717"/>
            </a:xfrm>
          </p:grpSpPr>
          <p:grpSp>
            <p:nvGrpSpPr>
              <p:cNvPr id="28" name="Group 17"/>
              <p:cNvGrpSpPr>
                <a:grpSpLocks/>
              </p:cNvGrpSpPr>
              <p:nvPr/>
            </p:nvGrpSpPr>
            <p:grpSpPr bwMode="auto">
              <a:xfrm>
                <a:off x="2703" y="1746"/>
                <a:ext cx="1425" cy="1333"/>
                <a:chOff x="357" y="2450"/>
                <a:chExt cx="795" cy="646"/>
              </a:xfrm>
            </p:grpSpPr>
            <p:sp>
              <p:nvSpPr>
                <p:cNvPr id="32" name="Line 18"/>
                <p:cNvSpPr>
                  <a:spLocks noChangeShapeType="1"/>
                </p:cNvSpPr>
                <p:nvPr/>
              </p:nvSpPr>
              <p:spPr bwMode="auto">
                <a:xfrm>
                  <a:off x="357" y="2450"/>
                  <a:ext cx="795"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33" name="Line 19"/>
                <p:cNvSpPr>
                  <a:spLocks noChangeShapeType="1"/>
                </p:cNvSpPr>
                <p:nvPr/>
              </p:nvSpPr>
              <p:spPr bwMode="auto">
                <a:xfrm>
                  <a:off x="1152" y="2451"/>
                  <a:ext cx="0" cy="64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9" name="Oval 20"/>
              <p:cNvSpPr>
                <a:spLocks noChangeArrowheads="1"/>
              </p:cNvSpPr>
              <p:nvPr/>
            </p:nvSpPr>
            <p:spPr bwMode="auto">
              <a:xfrm>
                <a:off x="4081" y="169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0" name="Text Box 21"/>
              <p:cNvSpPr txBox="1">
                <a:spLocks noChangeArrowheads="1"/>
              </p:cNvSpPr>
              <p:nvPr/>
            </p:nvSpPr>
            <p:spPr bwMode="auto">
              <a:xfrm>
                <a:off x="1963" y="1627"/>
                <a:ext cx="721" cy="233"/>
              </a:xfrm>
              <a:prstGeom prst="rect">
                <a:avLst/>
              </a:prstGeom>
              <a:noFill/>
              <a:ln w="9525">
                <a:noFill/>
                <a:miter lim="800000"/>
                <a:headEnd/>
                <a:tailEnd/>
              </a:ln>
            </p:spPr>
            <p:txBody>
              <a:bodyPr lIns="0" tIns="0" bIns="0">
                <a:spAutoFit/>
              </a:bodyPr>
              <a:lstStyle/>
              <a:p>
                <a:pPr algn="r">
                  <a:spcBef>
                    <a:spcPct val="50000"/>
                  </a:spcBef>
                </a:pPr>
                <a:r>
                  <a:rPr lang="en-US" sz="2400">
                    <a:latin typeface="Arial"/>
                    <a:cs typeface="Arial"/>
                  </a:rPr>
                  <a:t>$10.00</a:t>
                </a:r>
              </a:p>
            </p:txBody>
          </p:sp>
          <p:sp>
            <p:nvSpPr>
              <p:cNvPr id="31" name="Text Box 22"/>
              <p:cNvSpPr txBox="1">
                <a:spLocks noChangeArrowheads="1"/>
              </p:cNvSpPr>
              <p:nvPr/>
            </p:nvSpPr>
            <p:spPr bwMode="auto">
              <a:xfrm>
                <a:off x="3969" y="3111"/>
                <a:ext cx="371" cy="233"/>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500</a:t>
                </a:r>
              </a:p>
            </p:txBody>
          </p:sp>
        </p:grpSp>
        <p:sp>
          <p:nvSpPr>
            <p:cNvPr id="12" name="Line 23"/>
            <p:cNvSpPr>
              <a:spLocks noChangeShapeType="1"/>
            </p:cNvSpPr>
            <p:nvPr/>
          </p:nvSpPr>
          <p:spPr bwMode="auto">
            <a:xfrm>
              <a:off x="6254750" y="2711450"/>
              <a:ext cx="0" cy="2697163"/>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13" name="Text Box 27"/>
            <p:cNvSpPr txBox="1">
              <a:spLocks noChangeArrowheads="1"/>
            </p:cNvSpPr>
            <p:nvPr/>
          </p:nvSpPr>
          <p:spPr bwMode="auto">
            <a:xfrm>
              <a:off x="5913438" y="5461000"/>
              <a:ext cx="588962" cy="369332"/>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450</a:t>
              </a:r>
            </a:p>
          </p:txBody>
        </p:sp>
        <p:grpSp>
          <p:nvGrpSpPr>
            <p:cNvPr id="14" name="Group 28"/>
            <p:cNvGrpSpPr>
              <a:grpSpLocks/>
            </p:cNvGrpSpPr>
            <p:nvPr/>
          </p:nvGrpSpPr>
          <p:grpSpPr bwMode="auto">
            <a:xfrm>
              <a:off x="3592513" y="3524254"/>
              <a:ext cx="2738437" cy="369888"/>
              <a:chOff x="2091" y="1887"/>
              <a:chExt cx="1725" cy="233"/>
            </a:xfrm>
          </p:grpSpPr>
          <p:sp>
            <p:nvSpPr>
              <p:cNvPr id="25" name="Line 29"/>
              <p:cNvSpPr>
                <a:spLocks noChangeShapeType="1"/>
              </p:cNvSpPr>
              <p:nvPr/>
            </p:nvSpPr>
            <p:spPr bwMode="auto">
              <a:xfrm>
                <a:off x="2700" y="2005"/>
                <a:ext cx="1072"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6" name="Oval 30"/>
              <p:cNvSpPr>
                <a:spLocks noChangeArrowheads="1"/>
              </p:cNvSpPr>
              <p:nvPr/>
            </p:nvSpPr>
            <p:spPr bwMode="auto">
              <a:xfrm>
                <a:off x="3728" y="1958"/>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7" name="Text Box 31"/>
              <p:cNvSpPr txBox="1">
                <a:spLocks noChangeArrowheads="1"/>
              </p:cNvSpPr>
              <p:nvPr/>
            </p:nvSpPr>
            <p:spPr bwMode="auto">
              <a:xfrm>
                <a:off x="2091" y="1887"/>
                <a:ext cx="593" cy="233"/>
              </a:xfrm>
              <a:prstGeom prst="rect">
                <a:avLst/>
              </a:prstGeom>
              <a:noFill/>
              <a:ln w="9525">
                <a:noFill/>
                <a:miter lim="800000"/>
                <a:headEnd/>
                <a:tailEnd/>
              </a:ln>
            </p:spPr>
            <p:txBody>
              <a:bodyPr lIns="0" tIns="0" bIns="0">
                <a:spAutoFit/>
              </a:bodyPr>
              <a:lstStyle/>
              <a:p>
                <a:pPr algn="r">
                  <a:spcBef>
                    <a:spcPct val="50000"/>
                  </a:spcBef>
                </a:pPr>
                <a:r>
                  <a:rPr lang="en-US" sz="2400">
                    <a:latin typeface="Arial"/>
                    <a:cs typeface="Arial"/>
                  </a:rPr>
                  <a:t>$9.50</a:t>
                </a:r>
              </a:p>
            </p:txBody>
          </p:sp>
        </p:grpSp>
        <p:grpSp>
          <p:nvGrpSpPr>
            <p:cNvPr id="15" name="Group 32"/>
            <p:cNvGrpSpPr>
              <a:grpSpLocks/>
            </p:cNvGrpSpPr>
            <p:nvPr/>
          </p:nvGrpSpPr>
          <p:grpSpPr bwMode="auto">
            <a:xfrm>
              <a:off x="3367088" y="2522541"/>
              <a:ext cx="2960687" cy="369888"/>
              <a:chOff x="1947" y="1263"/>
              <a:chExt cx="1865" cy="233"/>
            </a:xfrm>
          </p:grpSpPr>
          <p:sp>
            <p:nvSpPr>
              <p:cNvPr id="22" name="Line 33"/>
              <p:cNvSpPr>
                <a:spLocks noChangeShapeType="1"/>
              </p:cNvSpPr>
              <p:nvPr/>
            </p:nvSpPr>
            <p:spPr bwMode="auto">
              <a:xfrm>
                <a:off x="2700" y="1376"/>
                <a:ext cx="1072"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3" name="Oval 34"/>
              <p:cNvSpPr>
                <a:spLocks noChangeArrowheads="1"/>
              </p:cNvSpPr>
              <p:nvPr/>
            </p:nvSpPr>
            <p:spPr bwMode="auto">
              <a:xfrm>
                <a:off x="3724" y="1330"/>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4" name="Text Box 35"/>
              <p:cNvSpPr txBox="1">
                <a:spLocks noChangeArrowheads="1"/>
              </p:cNvSpPr>
              <p:nvPr/>
            </p:nvSpPr>
            <p:spPr bwMode="auto">
              <a:xfrm>
                <a:off x="1947" y="1263"/>
                <a:ext cx="737" cy="233"/>
              </a:xfrm>
              <a:prstGeom prst="rect">
                <a:avLst/>
              </a:prstGeom>
              <a:noFill/>
              <a:ln w="9525">
                <a:noFill/>
                <a:miter lim="800000"/>
                <a:headEnd/>
                <a:tailEnd/>
              </a:ln>
            </p:spPr>
            <p:txBody>
              <a:bodyPr lIns="0" tIns="0" bIns="0">
                <a:spAutoFit/>
              </a:bodyPr>
              <a:lstStyle/>
              <a:p>
                <a:pPr algn="r">
                  <a:spcBef>
                    <a:spcPct val="50000"/>
                  </a:spcBef>
                </a:pPr>
                <a:r>
                  <a:rPr lang="en-US" sz="2400">
                    <a:latin typeface="Arial"/>
                    <a:cs typeface="Arial"/>
                  </a:rPr>
                  <a:t>$11.00</a:t>
                </a:r>
              </a:p>
            </p:txBody>
          </p:sp>
        </p:grpSp>
        <p:sp>
          <p:nvSpPr>
            <p:cNvPr id="16" name="Text Box 36"/>
            <p:cNvSpPr txBox="1">
              <a:spLocks noChangeArrowheads="1"/>
            </p:cNvSpPr>
            <p:nvPr/>
          </p:nvSpPr>
          <p:spPr bwMode="auto">
            <a:xfrm>
              <a:off x="2711450" y="2479675"/>
              <a:ext cx="801688" cy="457200"/>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i="1" baseline="-25000">
                  <a:latin typeface="Arial"/>
                  <a:cs typeface="Arial"/>
                </a:rPr>
                <a:t>B</a:t>
              </a:r>
              <a:r>
                <a:rPr lang="en-US" sz="2400">
                  <a:latin typeface="Arial"/>
                  <a:cs typeface="Arial"/>
                </a:rPr>
                <a:t> =</a:t>
              </a:r>
              <a:endParaRPr lang="en-US" sz="2400" b="1" i="1" baseline="-25000">
                <a:latin typeface="Arial"/>
                <a:cs typeface="Arial"/>
              </a:endParaRPr>
            </a:p>
          </p:txBody>
        </p:sp>
        <p:sp>
          <p:nvSpPr>
            <p:cNvPr id="17" name="Text Box 37"/>
            <p:cNvSpPr txBox="1">
              <a:spLocks noChangeArrowheads="1"/>
            </p:cNvSpPr>
            <p:nvPr/>
          </p:nvSpPr>
          <p:spPr bwMode="auto">
            <a:xfrm>
              <a:off x="2870200" y="3484563"/>
              <a:ext cx="801688" cy="457200"/>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i="1" baseline="-25000">
                  <a:latin typeface="Arial"/>
                  <a:cs typeface="Arial"/>
                </a:rPr>
                <a:t>S</a:t>
              </a:r>
              <a:r>
                <a:rPr lang="en-US" sz="2400">
                  <a:latin typeface="Arial"/>
                  <a:cs typeface="Arial"/>
                </a:rPr>
                <a:t> =</a:t>
              </a:r>
              <a:endParaRPr lang="en-US" sz="2400" b="1" i="1" baseline="-25000">
                <a:latin typeface="Arial"/>
                <a:cs typeface="Arial"/>
              </a:endParaRPr>
            </a:p>
          </p:txBody>
        </p:sp>
        <p:sp>
          <p:nvSpPr>
            <p:cNvPr id="18" name="AutoShape 40"/>
            <p:cNvSpPr>
              <a:spLocks/>
            </p:cNvSpPr>
            <p:nvPr/>
          </p:nvSpPr>
          <p:spPr bwMode="auto">
            <a:xfrm flipH="1">
              <a:off x="6332538" y="2708275"/>
              <a:ext cx="187325" cy="985838"/>
            </a:xfrm>
            <a:prstGeom prst="leftBrace">
              <a:avLst>
                <a:gd name="adj1" fmla="val 57110"/>
                <a:gd name="adj2" fmla="val 49435"/>
              </a:avLst>
            </a:prstGeom>
            <a:noFill/>
            <a:ln w="31750">
              <a:solidFill>
                <a:srgbClr val="006600"/>
              </a:solidFill>
              <a:round/>
              <a:headEnd/>
              <a:tailEnd/>
            </a:ln>
          </p:spPr>
          <p:txBody>
            <a:bodyPr wrap="none" anchor="ctr"/>
            <a:lstStyle/>
            <a:p>
              <a:endParaRPr lang="en-US">
                <a:latin typeface="Arial"/>
                <a:cs typeface="Arial"/>
              </a:endParaRPr>
            </a:p>
          </p:txBody>
        </p:sp>
        <p:sp>
          <p:nvSpPr>
            <p:cNvPr id="19" name="Text Box 41"/>
            <p:cNvSpPr txBox="1">
              <a:spLocks noChangeArrowheads="1"/>
            </p:cNvSpPr>
            <p:nvPr/>
          </p:nvSpPr>
          <p:spPr bwMode="auto">
            <a:xfrm>
              <a:off x="6473825" y="2635250"/>
              <a:ext cx="701675" cy="457200"/>
            </a:xfrm>
            <a:prstGeom prst="rect">
              <a:avLst/>
            </a:prstGeom>
            <a:noFill/>
            <a:ln w="9525">
              <a:noFill/>
              <a:miter lim="800000"/>
              <a:headEnd/>
              <a:tailEnd/>
            </a:ln>
          </p:spPr>
          <p:txBody>
            <a:bodyPr>
              <a:spAutoFit/>
            </a:bodyPr>
            <a:lstStyle/>
            <a:p>
              <a:pPr algn="r">
                <a:spcBef>
                  <a:spcPct val="50000"/>
                </a:spcBef>
              </a:pPr>
              <a:r>
                <a:rPr lang="en-US" sz="2400">
                  <a:solidFill>
                    <a:srgbClr val="006600"/>
                  </a:solidFill>
                  <a:latin typeface="Arial"/>
                  <a:cs typeface="Arial"/>
                </a:rPr>
                <a:t>Tax</a:t>
              </a:r>
            </a:p>
          </p:txBody>
        </p:sp>
        <p:sp>
          <p:nvSpPr>
            <p:cNvPr id="20" name="Line 42"/>
            <p:cNvSpPr>
              <a:spLocks noChangeShapeType="1"/>
            </p:cNvSpPr>
            <p:nvPr/>
          </p:nvSpPr>
          <p:spPr bwMode="auto">
            <a:xfrm flipV="1">
              <a:off x="6564313" y="3003550"/>
              <a:ext cx="222250" cy="179388"/>
            </a:xfrm>
            <a:prstGeom prst="line">
              <a:avLst/>
            </a:prstGeom>
            <a:noFill/>
            <a:ln w="12700">
              <a:solidFill>
                <a:schemeClr val="tx1"/>
              </a:solidFill>
              <a:round/>
              <a:headEnd/>
              <a:tailEnd/>
            </a:ln>
          </p:spPr>
          <p:txBody>
            <a:bodyPr/>
            <a:lstStyle/>
            <a:p>
              <a:endParaRPr lang="en-US">
                <a:latin typeface="Arial"/>
                <a:cs typeface="Arial"/>
              </a:endParaRPr>
            </a:p>
          </p:txBody>
        </p:sp>
        <p:sp>
          <p:nvSpPr>
            <p:cNvPr id="21" name="Line 42"/>
            <p:cNvSpPr>
              <a:spLocks noChangeShapeType="1"/>
            </p:cNvSpPr>
            <p:nvPr/>
          </p:nvSpPr>
          <p:spPr bwMode="auto">
            <a:xfrm flipV="1">
              <a:off x="6254750" y="2767013"/>
              <a:ext cx="1588" cy="874712"/>
            </a:xfrm>
            <a:prstGeom prst="line">
              <a:avLst/>
            </a:prstGeom>
            <a:noFill/>
            <a:ln w="38100">
              <a:solidFill>
                <a:srgbClr val="00CC00"/>
              </a:solidFill>
              <a:round/>
              <a:headEnd/>
              <a:tailEnd/>
            </a:ln>
          </p:spPr>
          <p:txBody>
            <a:bodyPr/>
            <a:lstStyle/>
            <a:p>
              <a:endParaRPr lang="en-US">
                <a:latin typeface="Arial"/>
                <a:cs typeface="Arial"/>
              </a:endParaRPr>
            </a:p>
          </p:txBody>
        </p:sp>
      </p:grpSp>
    </p:spTree>
    <p:extLst>
      <p:ext uri="{BB962C8B-B14F-4D97-AF65-F5344CB8AC3E}">
        <p14:creationId xmlns:p14="http://schemas.microsoft.com/office/powerpoint/2010/main" val="253567029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6"/>
          <p:cNvGrpSpPr>
            <a:grpSpLocks/>
          </p:cNvGrpSpPr>
          <p:nvPr/>
        </p:nvGrpSpPr>
        <p:grpSpPr bwMode="auto">
          <a:xfrm>
            <a:off x="3522662" y="666750"/>
            <a:ext cx="5545138" cy="5810250"/>
            <a:chOff x="2185" y="225"/>
            <a:chExt cx="3493" cy="3660"/>
          </a:xfrm>
        </p:grpSpPr>
        <p:graphicFrame>
          <p:nvGraphicFramePr>
            <p:cNvPr id="7" name="Object 7"/>
            <p:cNvGraphicFramePr>
              <a:graphicFrameLocks noChangeAspect="1"/>
            </p:cNvGraphicFramePr>
            <p:nvPr/>
          </p:nvGraphicFramePr>
          <p:xfrm>
            <a:off x="2185" y="429"/>
            <a:ext cx="3493" cy="3456"/>
          </p:xfrm>
          <a:graphic>
            <a:graphicData uri="http://schemas.openxmlformats.org/presentationml/2006/ole">
              <mc:AlternateContent xmlns:mc="http://schemas.openxmlformats.org/markup-compatibility/2006">
                <mc:Choice xmlns:v="urn:schemas-microsoft-com:vml" Requires="v">
                  <p:oleObj name="Worksheet" r:id="rId3" imgW="3943410" imgH="3495854" progId="Excel.Sheet.8">
                    <p:embed/>
                  </p:oleObj>
                </mc:Choice>
                <mc:Fallback>
                  <p:oleObj name="Worksheet" r:id="rId3" imgW="3943410" imgH="3495854" progId="Excel.Sheet.8">
                    <p:embed/>
                    <p:pic>
                      <p:nvPicPr>
                        <p:cNvPr id="7"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5" y="429"/>
                          <a:ext cx="3493" cy="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8" name="Group 25"/>
            <p:cNvGrpSpPr>
              <a:grpSpLocks/>
            </p:cNvGrpSpPr>
            <p:nvPr/>
          </p:nvGrpSpPr>
          <p:grpSpPr bwMode="auto">
            <a:xfrm>
              <a:off x="2285" y="225"/>
              <a:ext cx="3341" cy="3550"/>
              <a:chOff x="2285" y="225"/>
              <a:chExt cx="3341" cy="3550"/>
            </a:xfrm>
          </p:grpSpPr>
          <p:sp useBgFill="1">
            <p:nvSpPr>
              <p:cNvPr id="9" name="Text Box 8" descr="Wide upward diagonal"/>
              <p:cNvSpPr txBox="1">
                <a:spLocks noChangeArrowheads="1"/>
              </p:cNvSpPr>
              <p:nvPr/>
            </p:nvSpPr>
            <p:spPr bwMode="auto">
              <a:xfrm>
                <a:off x="5289" y="3472"/>
                <a:ext cx="337" cy="279"/>
              </a:xfrm>
              <a:prstGeom prst="rect">
                <a:avLst/>
              </a:prstGeom>
              <a:ln w="9525">
                <a:noFill/>
                <a:miter lim="800000"/>
                <a:headEnd/>
                <a:tailEnd/>
              </a:ln>
            </p:spPr>
            <p:txBody>
              <a:bodyPr tIns="0">
                <a:spAutoFit/>
              </a:bodyPr>
              <a:lstStyle/>
              <a:p>
                <a:pPr algn="ctr">
                  <a:spcBef>
                    <a:spcPct val="50000"/>
                  </a:spcBef>
                </a:pPr>
                <a:r>
                  <a:rPr lang="en-US" sz="2600" b="1" i="1" dirty="0">
                    <a:latin typeface="Arial"/>
                    <a:cs typeface="Arial"/>
                  </a:rPr>
                  <a:t>Q</a:t>
                </a:r>
              </a:p>
            </p:txBody>
          </p:sp>
          <p:sp useBgFill="1">
            <p:nvSpPr>
              <p:cNvPr id="10" name="Text Box 9" descr="Wide upward diagonal"/>
              <p:cNvSpPr txBox="1">
                <a:spLocks noChangeArrowheads="1"/>
              </p:cNvSpPr>
              <p:nvPr/>
            </p:nvSpPr>
            <p:spPr bwMode="auto">
              <a:xfrm>
                <a:off x="2285" y="466"/>
                <a:ext cx="328" cy="279"/>
              </a:xfrm>
              <a:prstGeom prst="rect">
                <a:avLst/>
              </a:prstGeom>
              <a:ln w="9525">
                <a:noFill/>
                <a:miter lim="800000"/>
                <a:headEnd/>
                <a:tailEnd/>
              </a:ln>
            </p:spPr>
            <p:txBody>
              <a:bodyPr wrap="none" tIns="0"/>
              <a:lstStyle/>
              <a:p>
                <a:pPr algn="r">
                  <a:spcBef>
                    <a:spcPct val="50000"/>
                  </a:spcBef>
                </a:pPr>
                <a:r>
                  <a:rPr lang="en-US" sz="2600" b="1" i="1">
                    <a:latin typeface="Arial"/>
                    <a:cs typeface="Arial"/>
                  </a:rPr>
                  <a:t>P</a:t>
                </a:r>
              </a:p>
            </p:txBody>
          </p:sp>
          <p:sp>
            <p:nvSpPr>
              <p:cNvPr id="11" name="Text Box 10"/>
              <p:cNvSpPr txBox="1">
                <a:spLocks noChangeArrowheads="1"/>
              </p:cNvSpPr>
              <p:nvPr/>
            </p:nvSpPr>
            <p:spPr bwMode="auto">
              <a:xfrm>
                <a:off x="5250" y="657"/>
                <a:ext cx="225" cy="250"/>
              </a:xfrm>
              <a:prstGeom prst="rect">
                <a:avLst/>
              </a:prstGeom>
              <a:no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sp useBgFill="1">
            <p:nvSpPr>
              <p:cNvPr id="12" name="Rectangle 11" descr="Wide upward diagonal"/>
              <p:cNvSpPr>
                <a:spLocks noChangeArrowheads="1"/>
              </p:cNvSpPr>
              <p:nvPr/>
            </p:nvSpPr>
            <p:spPr bwMode="auto">
              <a:xfrm>
                <a:off x="2302" y="3271"/>
                <a:ext cx="307" cy="247"/>
              </a:xfrm>
              <a:prstGeom prst="rect">
                <a:avLst/>
              </a:prstGeom>
              <a:ln w="9525">
                <a:noFill/>
                <a:miter lim="800000"/>
                <a:headEnd/>
                <a:tailEnd/>
              </a:ln>
            </p:spPr>
            <p:txBody>
              <a:bodyPr wrap="none" anchor="ctr"/>
              <a:lstStyle/>
              <a:p>
                <a:endParaRPr lang="en-US">
                  <a:latin typeface="Arial"/>
                  <a:cs typeface="Arial"/>
                </a:endParaRPr>
              </a:p>
            </p:txBody>
          </p:sp>
          <p:sp useBgFill="1">
            <p:nvSpPr>
              <p:cNvPr id="13" name="Rectangle 12" descr="Wide upward diagonal"/>
              <p:cNvSpPr>
                <a:spLocks noChangeArrowheads="1"/>
              </p:cNvSpPr>
              <p:nvPr/>
            </p:nvSpPr>
            <p:spPr bwMode="auto">
              <a:xfrm>
                <a:off x="2518" y="3431"/>
                <a:ext cx="277" cy="344"/>
              </a:xfrm>
              <a:prstGeom prst="rect">
                <a:avLst/>
              </a:prstGeom>
              <a:ln w="9525">
                <a:noFill/>
                <a:miter lim="800000"/>
                <a:headEnd/>
                <a:tailEnd/>
              </a:ln>
            </p:spPr>
            <p:txBody>
              <a:bodyPr wrap="none" anchor="ctr"/>
              <a:lstStyle/>
              <a:p>
                <a:endParaRPr lang="en-US">
                  <a:latin typeface="Arial"/>
                  <a:cs typeface="Arial"/>
                </a:endParaRPr>
              </a:p>
            </p:txBody>
          </p:sp>
          <p:grpSp>
            <p:nvGrpSpPr>
              <p:cNvPr id="14" name="Group 13"/>
              <p:cNvGrpSpPr>
                <a:grpSpLocks/>
              </p:cNvGrpSpPr>
              <p:nvPr/>
            </p:nvGrpSpPr>
            <p:grpSpPr bwMode="auto">
              <a:xfrm>
                <a:off x="2738" y="3367"/>
                <a:ext cx="222" cy="123"/>
                <a:chOff x="2757" y="3291"/>
                <a:chExt cx="222" cy="123"/>
              </a:xfrm>
            </p:grpSpPr>
            <p:sp>
              <p:nvSpPr>
                <p:cNvPr id="22" name="Line 14"/>
                <p:cNvSpPr>
                  <a:spLocks noChangeShapeType="1"/>
                </p:cNvSpPr>
                <p:nvPr/>
              </p:nvSpPr>
              <p:spPr bwMode="auto">
                <a:xfrm flipH="1">
                  <a:off x="2763" y="3309"/>
                  <a:ext cx="171" cy="105"/>
                </a:xfrm>
                <a:prstGeom prst="line">
                  <a:avLst/>
                </a:prstGeom>
                <a:noFill/>
                <a:ln w="38100">
                  <a:solidFill>
                    <a:schemeClr val="bg1"/>
                  </a:solidFill>
                  <a:round/>
                  <a:headEnd/>
                  <a:tailEnd/>
                </a:ln>
              </p:spPr>
              <p:txBody>
                <a:bodyPr/>
                <a:lstStyle/>
                <a:p>
                  <a:endParaRPr lang="en-US">
                    <a:latin typeface="Arial"/>
                    <a:cs typeface="Arial"/>
                  </a:endParaRPr>
                </a:p>
              </p:txBody>
            </p:sp>
            <p:sp>
              <p:nvSpPr>
                <p:cNvPr id="23" name="Line 15"/>
                <p:cNvSpPr>
                  <a:spLocks noChangeShapeType="1"/>
                </p:cNvSpPr>
                <p:nvPr/>
              </p:nvSpPr>
              <p:spPr bwMode="auto">
                <a:xfrm flipH="1">
                  <a:off x="2808" y="3300"/>
                  <a:ext cx="171" cy="105"/>
                </a:xfrm>
                <a:prstGeom prst="line">
                  <a:avLst/>
                </a:prstGeom>
                <a:noFill/>
                <a:ln w="19050">
                  <a:solidFill>
                    <a:schemeClr val="tx1"/>
                  </a:solidFill>
                  <a:round/>
                  <a:headEnd/>
                  <a:tailEnd/>
                </a:ln>
              </p:spPr>
              <p:txBody>
                <a:bodyPr/>
                <a:lstStyle/>
                <a:p>
                  <a:endParaRPr lang="en-US">
                    <a:latin typeface="Arial"/>
                    <a:cs typeface="Arial"/>
                  </a:endParaRPr>
                </a:p>
              </p:txBody>
            </p:sp>
            <p:sp>
              <p:nvSpPr>
                <p:cNvPr id="24" name="Line 16"/>
                <p:cNvSpPr>
                  <a:spLocks noChangeShapeType="1"/>
                </p:cNvSpPr>
                <p:nvPr/>
              </p:nvSpPr>
              <p:spPr bwMode="auto">
                <a:xfrm flipH="1">
                  <a:off x="2757" y="3291"/>
                  <a:ext cx="171" cy="105"/>
                </a:xfrm>
                <a:prstGeom prst="line">
                  <a:avLst/>
                </a:prstGeom>
                <a:noFill/>
                <a:ln w="19050">
                  <a:solidFill>
                    <a:schemeClr val="tx1"/>
                  </a:solidFill>
                  <a:round/>
                  <a:headEnd/>
                  <a:tailEnd/>
                </a:ln>
              </p:spPr>
              <p:txBody>
                <a:bodyPr/>
                <a:lstStyle/>
                <a:p>
                  <a:endParaRPr lang="en-US">
                    <a:latin typeface="Arial"/>
                    <a:cs typeface="Arial"/>
                  </a:endParaRPr>
                </a:p>
              </p:txBody>
            </p:sp>
          </p:grpSp>
          <p:grpSp>
            <p:nvGrpSpPr>
              <p:cNvPr id="15" name="Group 14"/>
              <p:cNvGrpSpPr>
                <a:grpSpLocks/>
              </p:cNvGrpSpPr>
              <p:nvPr/>
            </p:nvGrpSpPr>
            <p:grpSpPr bwMode="auto">
              <a:xfrm>
                <a:off x="2579" y="3211"/>
                <a:ext cx="186" cy="141"/>
                <a:chOff x="2586" y="3138"/>
                <a:chExt cx="186" cy="141"/>
              </a:xfrm>
            </p:grpSpPr>
            <p:sp>
              <p:nvSpPr>
                <p:cNvPr id="19" name="Line 18"/>
                <p:cNvSpPr>
                  <a:spLocks noChangeShapeType="1"/>
                </p:cNvSpPr>
                <p:nvPr/>
              </p:nvSpPr>
              <p:spPr bwMode="auto">
                <a:xfrm flipH="1">
                  <a:off x="2586" y="3162"/>
                  <a:ext cx="171" cy="105"/>
                </a:xfrm>
                <a:prstGeom prst="line">
                  <a:avLst/>
                </a:prstGeom>
                <a:noFill/>
                <a:ln w="38100">
                  <a:solidFill>
                    <a:schemeClr val="bg1"/>
                  </a:solidFill>
                  <a:round/>
                  <a:headEnd/>
                  <a:tailEnd/>
                </a:ln>
              </p:spPr>
              <p:txBody>
                <a:bodyPr/>
                <a:lstStyle/>
                <a:p>
                  <a:endParaRPr lang="en-US">
                    <a:latin typeface="Arial"/>
                    <a:cs typeface="Arial"/>
                  </a:endParaRPr>
                </a:p>
              </p:txBody>
            </p:sp>
            <p:sp>
              <p:nvSpPr>
                <p:cNvPr id="20" name="Line 19"/>
                <p:cNvSpPr>
                  <a:spLocks noChangeShapeType="1"/>
                </p:cNvSpPr>
                <p:nvPr/>
              </p:nvSpPr>
              <p:spPr bwMode="auto">
                <a:xfrm flipH="1">
                  <a:off x="2601" y="3174"/>
                  <a:ext cx="171" cy="105"/>
                </a:xfrm>
                <a:prstGeom prst="line">
                  <a:avLst/>
                </a:prstGeom>
                <a:noFill/>
                <a:ln w="19050">
                  <a:solidFill>
                    <a:schemeClr val="tx1"/>
                  </a:solidFill>
                  <a:round/>
                  <a:headEnd/>
                  <a:tailEnd/>
                </a:ln>
              </p:spPr>
              <p:txBody>
                <a:bodyPr/>
                <a:lstStyle/>
                <a:p>
                  <a:endParaRPr lang="en-US">
                    <a:latin typeface="Arial"/>
                    <a:cs typeface="Arial"/>
                  </a:endParaRPr>
                </a:p>
              </p:txBody>
            </p:sp>
            <p:sp>
              <p:nvSpPr>
                <p:cNvPr id="21" name="Line 20"/>
                <p:cNvSpPr>
                  <a:spLocks noChangeShapeType="1"/>
                </p:cNvSpPr>
                <p:nvPr/>
              </p:nvSpPr>
              <p:spPr bwMode="auto">
                <a:xfrm flipH="1">
                  <a:off x="2592" y="3138"/>
                  <a:ext cx="171" cy="105"/>
                </a:xfrm>
                <a:prstGeom prst="line">
                  <a:avLst/>
                </a:prstGeom>
                <a:noFill/>
                <a:ln w="19050">
                  <a:solidFill>
                    <a:schemeClr val="tx1"/>
                  </a:solidFill>
                  <a:round/>
                  <a:headEnd/>
                  <a:tailEnd/>
                </a:ln>
              </p:spPr>
              <p:txBody>
                <a:bodyPr/>
                <a:lstStyle/>
                <a:p>
                  <a:endParaRPr lang="en-US">
                    <a:latin typeface="Arial"/>
                    <a:cs typeface="Arial"/>
                  </a:endParaRPr>
                </a:p>
              </p:txBody>
            </p:sp>
          </p:grpSp>
          <p:sp>
            <p:nvSpPr>
              <p:cNvPr id="16" name="Text Box 21"/>
              <p:cNvSpPr txBox="1">
                <a:spLocks noChangeArrowheads="1"/>
              </p:cNvSpPr>
              <p:nvPr/>
            </p:nvSpPr>
            <p:spPr bwMode="auto">
              <a:xfrm>
                <a:off x="2474" y="3436"/>
                <a:ext cx="189" cy="269"/>
              </a:xfrm>
              <a:prstGeom prst="rect">
                <a:avLst/>
              </a:prstGeom>
              <a:noFill/>
              <a:ln w="9525">
                <a:noFill/>
                <a:miter lim="800000"/>
                <a:headEnd/>
                <a:tailEnd/>
              </a:ln>
            </p:spPr>
            <p:txBody>
              <a:bodyPr>
                <a:spAutoFit/>
              </a:bodyPr>
              <a:lstStyle/>
              <a:p>
                <a:pPr algn="ctr">
                  <a:spcBef>
                    <a:spcPct val="50000"/>
                  </a:spcBef>
                </a:pPr>
                <a:r>
                  <a:rPr lang="en-US" sz="2200" dirty="0">
                    <a:latin typeface="Arial"/>
                    <a:cs typeface="Arial"/>
                  </a:rPr>
                  <a:t>0</a:t>
                </a:r>
              </a:p>
            </p:txBody>
          </p:sp>
          <p:sp>
            <p:nvSpPr>
              <p:cNvPr id="17" name="Text Box 22"/>
              <p:cNvSpPr txBox="1">
                <a:spLocks noChangeArrowheads="1"/>
              </p:cNvSpPr>
              <p:nvPr/>
            </p:nvSpPr>
            <p:spPr bwMode="auto">
              <a:xfrm>
                <a:off x="3225" y="225"/>
                <a:ext cx="1693" cy="544"/>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2500">
                    <a:latin typeface="Arial"/>
                    <a:cs typeface="Arial"/>
                  </a:rPr>
                  <a:t>The market for </a:t>
                </a:r>
                <a:br>
                  <a:rPr lang="en-US" sz="2500">
                    <a:latin typeface="Arial"/>
                    <a:cs typeface="Arial"/>
                  </a:rPr>
                </a:br>
                <a:r>
                  <a:rPr lang="en-US" sz="2500">
                    <a:latin typeface="Arial"/>
                    <a:cs typeface="Arial"/>
                  </a:rPr>
                  <a:t>hotel rooms</a:t>
                </a:r>
              </a:p>
            </p:txBody>
          </p:sp>
          <p:sp>
            <p:nvSpPr>
              <p:cNvPr id="18" name="Text Box 23"/>
              <p:cNvSpPr txBox="1">
                <a:spLocks noChangeArrowheads="1"/>
              </p:cNvSpPr>
              <p:nvPr/>
            </p:nvSpPr>
            <p:spPr bwMode="auto">
              <a:xfrm>
                <a:off x="5220" y="2165"/>
                <a:ext cx="210"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sp>
        <p:nvSpPr>
          <p:cNvPr id="2" name="Title 1"/>
          <p:cNvSpPr>
            <a:spLocks noGrp="1"/>
          </p:cNvSpPr>
          <p:nvPr>
            <p:ph type="title"/>
          </p:nvPr>
        </p:nvSpPr>
        <p:spPr>
          <a:xfrm>
            <a:off x="152400" y="100939"/>
            <a:ext cx="8839200" cy="661061"/>
          </a:xfrm>
        </p:spPr>
        <p:txBody>
          <a:bodyPr/>
          <a:lstStyle/>
          <a:p>
            <a:r>
              <a:rPr lang="en-US" dirty="0">
                <a:solidFill>
                  <a:schemeClr val="accent6">
                    <a:lumMod val="50000"/>
                  </a:schemeClr>
                </a:solidFill>
              </a:rPr>
              <a:t>Active Learning 2 			</a:t>
            </a:r>
            <a:r>
              <a:rPr lang="en-US" dirty="0">
                <a:solidFill>
                  <a:srgbClr val="AE1221"/>
                </a:solidFill>
              </a:rPr>
              <a:t>Effects of a tax</a:t>
            </a:r>
            <a:endParaRPr lang="en-US" dirty="0"/>
          </a:p>
        </p:txBody>
      </p:sp>
      <p:sp>
        <p:nvSpPr>
          <p:cNvPr id="3" name="Content Placeholder 2"/>
          <p:cNvSpPr>
            <a:spLocks noGrp="1"/>
          </p:cNvSpPr>
          <p:nvPr>
            <p:ph idx="1"/>
          </p:nvPr>
        </p:nvSpPr>
        <p:spPr>
          <a:xfrm>
            <a:off x="347241" y="838200"/>
            <a:ext cx="3634209" cy="5534025"/>
          </a:xfrm>
        </p:spPr>
        <p:txBody>
          <a:bodyPr>
            <a:normAutofit/>
          </a:bodyPr>
          <a:lstStyle/>
          <a:p>
            <a:pPr marL="0" indent="0">
              <a:spcBef>
                <a:spcPct val="45000"/>
              </a:spcBef>
              <a:buClr>
                <a:srgbClr val="003399"/>
              </a:buClr>
              <a:buSzPct val="120000"/>
              <a:buNone/>
            </a:pPr>
            <a:r>
              <a:rPr lang="en-US" sz="2700" dirty="0">
                <a:solidFill>
                  <a:schemeClr val="accent6">
                    <a:lumMod val="50000"/>
                  </a:schemeClr>
                </a:solidFill>
                <a:cs typeface="Arial"/>
              </a:rPr>
              <a:t>The market for hotel rooms is in equilibrium as in the graph.</a:t>
            </a:r>
          </a:p>
          <a:p>
            <a:pPr>
              <a:spcBef>
                <a:spcPct val="45000"/>
              </a:spcBef>
              <a:buClr>
                <a:srgbClr val="003399"/>
              </a:buClr>
              <a:buSzPct val="120000"/>
            </a:pPr>
            <a:r>
              <a:rPr lang="en-US" sz="2700" dirty="0">
                <a:cs typeface="Arial"/>
              </a:rPr>
              <a:t>Suppose the government imposes a tax on buyers of $30 per room</a:t>
            </a:r>
          </a:p>
          <a:p>
            <a:pPr>
              <a:spcBef>
                <a:spcPct val="45000"/>
              </a:spcBef>
              <a:buClr>
                <a:srgbClr val="003399"/>
              </a:buClr>
              <a:buSzPct val="120000"/>
            </a:pPr>
            <a:r>
              <a:rPr lang="en-US" sz="2700" dirty="0">
                <a:cs typeface="Arial"/>
              </a:rPr>
              <a:t>Find the new </a:t>
            </a:r>
            <a:br>
              <a:rPr lang="en-US" sz="2700" dirty="0">
                <a:cs typeface="Arial"/>
              </a:rPr>
            </a:br>
            <a:r>
              <a:rPr lang="en-US" sz="2700" dirty="0">
                <a:cs typeface="Arial"/>
              </a:rPr>
              <a:t>Q, P</a:t>
            </a:r>
            <a:r>
              <a:rPr lang="en-US" sz="2700" baseline="-25000" dirty="0">
                <a:cs typeface="Arial"/>
              </a:rPr>
              <a:t>B</a:t>
            </a:r>
            <a:r>
              <a:rPr lang="en-US" sz="2700" dirty="0">
                <a:cs typeface="Arial"/>
              </a:rPr>
              <a:t>, P</a:t>
            </a:r>
            <a:r>
              <a:rPr lang="en-US" sz="2700" baseline="-25000" dirty="0">
                <a:cs typeface="Arial"/>
              </a:rPr>
              <a:t>S</a:t>
            </a:r>
            <a:r>
              <a:rPr lang="en-US" sz="2700" dirty="0">
                <a:cs typeface="Arial"/>
              </a:rPr>
              <a:t>, and incidence of tax.</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26</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26035667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6"/>
          <p:cNvGrpSpPr>
            <a:grpSpLocks/>
          </p:cNvGrpSpPr>
          <p:nvPr/>
        </p:nvGrpSpPr>
        <p:grpSpPr bwMode="auto">
          <a:xfrm>
            <a:off x="3522662" y="666750"/>
            <a:ext cx="5545138" cy="5810250"/>
            <a:chOff x="2185" y="225"/>
            <a:chExt cx="3493" cy="3660"/>
          </a:xfrm>
        </p:grpSpPr>
        <p:graphicFrame>
          <p:nvGraphicFramePr>
            <p:cNvPr id="7" name="Object 7"/>
            <p:cNvGraphicFramePr>
              <a:graphicFrameLocks noChangeAspect="1"/>
            </p:cNvGraphicFramePr>
            <p:nvPr/>
          </p:nvGraphicFramePr>
          <p:xfrm>
            <a:off x="2185" y="429"/>
            <a:ext cx="3493" cy="3456"/>
          </p:xfrm>
          <a:graphic>
            <a:graphicData uri="http://schemas.openxmlformats.org/presentationml/2006/ole">
              <mc:AlternateContent xmlns:mc="http://schemas.openxmlformats.org/markup-compatibility/2006">
                <mc:Choice xmlns:v="urn:schemas-microsoft-com:vml" Requires="v">
                  <p:oleObj name="Worksheet" r:id="rId3" imgW="3943410" imgH="3495854" progId="Excel.Sheet.8">
                    <p:embed/>
                  </p:oleObj>
                </mc:Choice>
                <mc:Fallback>
                  <p:oleObj name="Worksheet" r:id="rId3" imgW="3943410" imgH="3495854" progId="Excel.Sheet.8">
                    <p:embed/>
                    <p:pic>
                      <p:nvPicPr>
                        <p:cNvPr id="7"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5" y="429"/>
                          <a:ext cx="3493" cy="3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8" name="Group 25"/>
            <p:cNvGrpSpPr>
              <a:grpSpLocks/>
            </p:cNvGrpSpPr>
            <p:nvPr/>
          </p:nvGrpSpPr>
          <p:grpSpPr bwMode="auto">
            <a:xfrm>
              <a:off x="2285" y="225"/>
              <a:ext cx="3341" cy="3550"/>
              <a:chOff x="2285" y="225"/>
              <a:chExt cx="3341" cy="3550"/>
            </a:xfrm>
          </p:grpSpPr>
          <p:sp useBgFill="1">
            <p:nvSpPr>
              <p:cNvPr id="9" name="Text Box 8" descr="Wide upward diagonal"/>
              <p:cNvSpPr txBox="1">
                <a:spLocks noChangeArrowheads="1"/>
              </p:cNvSpPr>
              <p:nvPr/>
            </p:nvSpPr>
            <p:spPr bwMode="auto">
              <a:xfrm>
                <a:off x="5289" y="3472"/>
                <a:ext cx="337" cy="279"/>
              </a:xfrm>
              <a:prstGeom prst="rect">
                <a:avLst/>
              </a:prstGeom>
              <a:ln w="9525">
                <a:noFill/>
                <a:miter lim="800000"/>
                <a:headEnd/>
                <a:tailEnd/>
              </a:ln>
            </p:spPr>
            <p:txBody>
              <a:bodyPr tIns="0">
                <a:spAutoFit/>
              </a:bodyPr>
              <a:lstStyle/>
              <a:p>
                <a:pPr algn="ctr">
                  <a:spcBef>
                    <a:spcPct val="50000"/>
                  </a:spcBef>
                </a:pPr>
                <a:r>
                  <a:rPr lang="en-US" sz="2600" b="1" i="1" dirty="0">
                    <a:latin typeface="Arial"/>
                    <a:cs typeface="Arial"/>
                  </a:rPr>
                  <a:t>Q</a:t>
                </a:r>
              </a:p>
            </p:txBody>
          </p:sp>
          <p:sp useBgFill="1">
            <p:nvSpPr>
              <p:cNvPr id="10" name="Text Box 9" descr="Wide upward diagonal"/>
              <p:cNvSpPr txBox="1">
                <a:spLocks noChangeArrowheads="1"/>
              </p:cNvSpPr>
              <p:nvPr/>
            </p:nvSpPr>
            <p:spPr bwMode="auto">
              <a:xfrm>
                <a:off x="2285" y="466"/>
                <a:ext cx="328" cy="279"/>
              </a:xfrm>
              <a:prstGeom prst="rect">
                <a:avLst/>
              </a:prstGeom>
              <a:ln w="9525">
                <a:noFill/>
                <a:miter lim="800000"/>
                <a:headEnd/>
                <a:tailEnd/>
              </a:ln>
            </p:spPr>
            <p:txBody>
              <a:bodyPr wrap="none" tIns="0"/>
              <a:lstStyle/>
              <a:p>
                <a:pPr algn="r">
                  <a:spcBef>
                    <a:spcPct val="50000"/>
                  </a:spcBef>
                </a:pPr>
                <a:r>
                  <a:rPr lang="en-US" sz="2600" b="1" i="1">
                    <a:latin typeface="Arial"/>
                    <a:cs typeface="Arial"/>
                  </a:rPr>
                  <a:t>P</a:t>
                </a:r>
              </a:p>
            </p:txBody>
          </p:sp>
          <p:sp>
            <p:nvSpPr>
              <p:cNvPr id="11" name="Text Box 10"/>
              <p:cNvSpPr txBox="1">
                <a:spLocks noChangeArrowheads="1"/>
              </p:cNvSpPr>
              <p:nvPr/>
            </p:nvSpPr>
            <p:spPr bwMode="auto">
              <a:xfrm>
                <a:off x="5250" y="657"/>
                <a:ext cx="225" cy="250"/>
              </a:xfrm>
              <a:prstGeom prst="rect">
                <a:avLst/>
              </a:prstGeom>
              <a:noFill/>
              <a:ln w="9525">
                <a:noFill/>
                <a:miter lim="800000"/>
                <a:headEnd/>
                <a:tailEnd/>
              </a:ln>
            </p:spPr>
            <p:txBody>
              <a:bodyPr lIns="0" tIns="0" rIns="0" bIns="0">
                <a:spAutoFit/>
              </a:bodyPr>
              <a:lstStyle/>
              <a:p>
                <a:pPr algn="ctr">
                  <a:spcBef>
                    <a:spcPct val="50000"/>
                  </a:spcBef>
                </a:pPr>
                <a:r>
                  <a:rPr lang="en-US" sz="2600" b="1" i="1">
                    <a:latin typeface="Arial"/>
                    <a:cs typeface="Arial"/>
                  </a:rPr>
                  <a:t>S</a:t>
                </a:r>
              </a:p>
            </p:txBody>
          </p:sp>
          <p:sp useBgFill="1">
            <p:nvSpPr>
              <p:cNvPr id="12" name="Rectangle 11" descr="Wide upward diagonal"/>
              <p:cNvSpPr>
                <a:spLocks noChangeArrowheads="1"/>
              </p:cNvSpPr>
              <p:nvPr/>
            </p:nvSpPr>
            <p:spPr bwMode="auto">
              <a:xfrm>
                <a:off x="2302" y="3271"/>
                <a:ext cx="307" cy="247"/>
              </a:xfrm>
              <a:prstGeom prst="rect">
                <a:avLst/>
              </a:prstGeom>
              <a:ln w="9525">
                <a:noFill/>
                <a:miter lim="800000"/>
                <a:headEnd/>
                <a:tailEnd/>
              </a:ln>
            </p:spPr>
            <p:txBody>
              <a:bodyPr wrap="none" anchor="ctr"/>
              <a:lstStyle/>
              <a:p>
                <a:endParaRPr lang="en-US">
                  <a:latin typeface="Arial"/>
                  <a:cs typeface="Arial"/>
                </a:endParaRPr>
              </a:p>
            </p:txBody>
          </p:sp>
          <p:sp useBgFill="1">
            <p:nvSpPr>
              <p:cNvPr id="13" name="Rectangle 12" descr="Wide upward diagonal"/>
              <p:cNvSpPr>
                <a:spLocks noChangeArrowheads="1"/>
              </p:cNvSpPr>
              <p:nvPr/>
            </p:nvSpPr>
            <p:spPr bwMode="auto">
              <a:xfrm>
                <a:off x="2518" y="3431"/>
                <a:ext cx="277" cy="344"/>
              </a:xfrm>
              <a:prstGeom prst="rect">
                <a:avLst/>
              </a:prstGeom>
              <a:ln w="9525">
                <a:noFill/>
                <a:miter lim="800000"/>
                <a:headEnd/>
                <a:tailEnd/>
              </a:ln>
            </p:spPr>
            <p:txBody>
              <a:bodyPr wrap="none" anchor="ctr"/>
              <a:lstStyle/>
              <a:p>
                <a:endParaRPr lang="en-US">
                  <a:latin typeface="Arial"/>
                  <a:cs typeface="Arial"/>
                </a:endParaRPr>
              </a:p>
            </p:txBody>
          </p:sp>
          <p:grpSp>
            <p:nvGrpSpPr>
              <p:cNvPr id="14" name="Group 13"/>
              <p:cNvGrpSpPr>
                <a:grpSpLocks/>
              </p:cNvGrpSpPr>
              <p:nvPr/>
            </p:nvGrpSpPr>
            <p:grpSpPr bwMode="auto">
              <a:xfrm>
                <a:off x="2738" y="3367"/>
                <a:ext cx="222" cy="123"/>
                <a:chOff x="2757" y="3291"/>
                <a:chExt cx="222" cy="123"/>
              </a:xfrm>
            </p:grpSpPr>
            <p:sp>
              <p:nvSpPr>
                <p:cNvPr id="22" name="Line 14"/>
                <p:cNvSpPr>
                  <a:spLocks noChangeShapeType="1"/>
                </p:cNvSpPr>
                <p:nvPr/>
              </p:nvSpPr>
              <p:spPr bwMode="auto">
                <a:xfrm flipH="1">
                  <a:off x="2763" y="3309"/>
                  <a:ext cx="171" cy="105"/>
                </a:xfrm>
                <a:prstGeom prst="line">
                  <a:avLst/>
                </a:prstGeom>
                <a:noFill/>
                <a:ln w="38100">
                  <a:solidFill>
                    <a:schemeClr val="bg1"/>
                  </a:solidFill>
                  <a:round/>
                  <a:headEnd/>
                  <a:tailEnd/>
                </a:ln>
              </p:spPr>
              <p:txBody>
                <a:bodyPr/>
                <a:lstStyle/>
                <a:p>
                  <a:endParaRPr lang="en-US">
                    <a:latin typeface="Arial"/>
                    <a:cs typeface="Arial"/>
                  </a:endParaRPr>
                </a:p>
              </p:txBody>
            </p:sp>
            <p:sp>
              <p:nvSpPr>
                <p:cNvPr id="23" name="Line 15"/>
                <p:cNvSpPr>
                  <a:spLocks noChangeShapeType="1"/>
                </p:cNvSpPr>
                <p:nvPr/>
              </p:nvSpPr>
              <p:spPr bwMode="auto">
                <a:xfrm flipH="1">
                  <a:off x="2808" y="3300"/>
                  <a:ext cx="171" cy="105"/>
                </a:xfrm>
                <a:prstGeom prst="line">
                  <a:avLst/>
                </a:prstGeom>
                <a:noFill/>
                <a:ln w="19050">
                  <a:solidFill>
                    <a:schemeClr val="tx1"/>
                  </a:solidFill>
                  <a:round/>
                  <a:headEnd/>
                  <a:tailEnd/>
                </a:ln>
              </p:spPr>
              <p:txBody>
                <a:bodyPr/>
                <a:lstStyle/>
                <a:p>
                  <a:endParaRPr lang="en-US">
                    <a:latin typeface="Arial"/>
                    <a:cs typeface="Arial"/>
                  </a:endParaRPr>
                </a:p>
              </p:txBody>
            </p:sp>
            <p:sp>
              <p:nvSpPr>
                <p:cNvPr id="24" name="Line 16"/>
                <p:cNvSpPr>
                  <a:spLocks noChangeShapeType="1"/>
                </p:cNvSpPr>
                <p:nvPr/>
              </p:nvSpPr>
              <p:spPr bwMode="auto">
                <a:xfrm flipH="1">
                  <a:off x="2757" y="3291"/>
                  <a:ext cx="171" cy="105"/>
                </a:xfrm>
                <a:prstGeom prst="line">
                  <a:avLst/>
                </a:prstGeom>
                <a:noFill/>
                <a:ln w="19050">
                  <a:solidFill>
                    <a:schemeClr val="tx1"/>
                  </a:solidFill>
                  <a:round/>
                  <a:headEnd/>
                  <a:tailEnd/>
                </a:ln>
              </p:spPr>
              <p:txBody>
                <a:bodyPr/>
                <a:lstStyle/>
                <a:p>
                  <a:endParaRPr lang="en-US">
                    <a:latin typeface="Arial"/>
                    <a:cs typeface="Arial"/>
                  </a:endParaRPr>
                </a:p>
              </p:txBody>
            </p:sp>
          </p:grpSp>
          <p:grpSp>
            <p:nvGrpSpPr>
              <p:cNvPr id="15" name="Group 14"/>
              <p:cNvGrpSpPr>
                <a:grpSpLocks/>
              </p:cNvGrpSpPr>
              <p:nvPr/>
            </p:nvGrpSpPr>
            <p:grpSpPr bwMode="auto">
              <a:xfrm>
                <a:off x="2579" y="3211"/>
                <a:ext cx="186" cy="141"/>
                <a:chOff x="2586" y="3138"/>
                <a:chExt cx="186" cy="141"/>
              </a:xfrm>
            </p:grpSpPr>
            <p:sp>
              <p:nvSpPr>
                <p:cNvPr id="19" name="Line 18"/>
                <p:cNvSpPr>
                  <a:spLocks noChangeShapeType="1"/>
                </p:cNvSpPr>
                <p:nvPr/>
              </p:nvSpPr>
              <p:spPr bwMode="auto">
                <a:xfrm flipH="1">
                  <a:off x="2586" y="3162"/>
                  <a:ext cx="171" cy="105"/>
                </a:xfrm>
                <a:prstGeom prst="line">
                  <a:avLst/>
                </a:prstGeom>
                <a:noFill/>
                <a:ln w="38100">
                  <a:solidFill>
                    <a:schemeClr val="bg1"/>
                  </a:solidFill>
                  <a:round/>
                  <a:headEnd/>
                  <a:tailEnd/>
                </a:ln>
              </p:spPr>
              <p:txBody>
                <a:bodyPr/>
                <a:lstStyle/>
                <a:p>
                  <a:endParaRPr lang="en-US">
                    <a:latin typeface="Arial"/>
                    <a:cs typeface="Arial"/>
                  </a:endParaRPr>
                </a:p>
              </p:txBody>
            </p:sp>
            <p:sp>
              <p:nvSpPr>
                <p:cNvPr id="20" name="Line 19"/>
                <p:cNvSpPr>
                  <a:spLocks noChangeShapeType="1"/>
                </p:cNvSpPr>
                <p:nvPr/>
              </p:nvSpPr>
              <p:spPr bwMode="auto">
                <a:xfrm flipH="1">
                  <a:off x="2601" y="3174"/>
                  <a:ext cx="171" cy="105"/>
                </a:xfrm>
                <a:prstGeom prst="line">
                  <a:avLst/>
                </a:prstGeom>
                <a:noFill/>
                <a:ln w="19050">
                  <a:solidFill>
                    <a:schemeClr val="tx1"/>
                  </a:solidFill>
                  <a:round/>
                  <a:headEnd/>
                  <a:tailEnd/>
                </a:ln>
              </p:spPr>
              <p:txBody>
                <a:bodyPr/>
                <a:lstStyle/>
                <a:p>
                  <a:endParaRPr lang="en-US">
                    <a:latin typeface="Arial"/>
                    <a:cs typeface="Arial"/>
                  </a:endParaRPr>
                </a:p>
              </p:txBody>
            </p:sp>
            <p:sp>
              <p:nvSpPr>
                <p:cNvPr id="21" name="Line 20"/>
                <p:cNvSpPr>
                  <a:spLocks noChangeShapeType="1"/>
                </p:cNvSpPr>
                <p:nvPr/>
              </p:nvSpPr>
              <p:spPr bwMode="auto">
                <a:xfrm flipH="1">
                  <a:off x="2592" y="3138"/>
                  <a:ext cx="171" cy="105"/>
                </a:xfrm>
                <a:prstGeom prst="line">
                  <a:avLst/>
                </a:prstGeom>
                <a:noFill/>
                <a:ln w="19050">
                  <a:solidFill>
                    <a:schemeClr val="tx1"/>
                  </a:solidFill>
                  <a:round/>
                  <a:headEnd/>
                  <a:tailEnd/>
                </a:ln>
              </p:spPr>
              <p:txBody>
                <a:bodyPr/>
                <a:lstStyle/>
                <a:p>
                  <a:endParaRPr lang="en-US">
                    <a:latin typeface="Arial"/>
                    <a:cs typeface="Arial"/>
                  </a:endParaRPr>
                </a:p>
              </p:txBody>
            </p:sp>
          </p:grpSp>
          <p:sp>
            <p:nvSpPr>
              <p:cNvPr id="16" name="Text Box 21"/>
              <p:cNvSpPr txBox="1">
                <a:spLocks noChangeArrowheads="1"/>
              </p:cNvSpPr>
              <p:nvPr/>
            </p:nvSpPr>
            <p:spPr bwMode="auto">
              <a:xfrm>
                <a:off x="2474" y="3436"/>
                <a:ext cx="189" cy="269"/>
              </a:xfrm>
              <a:prstGeom prst="rect">
                <a:avLst/>
              </a:prstGeom>
              <a:noFill/>
              <a:ln w="9525">
                <a:noFill/>
                <a:miter lim="800000"/>
                <a:headEnd/>
                <a:tailEnd/>
              </a:ln>
            </p:spPr>
            <p:txBody>
              <a:bodyPr>
                <a:spAutoFit/>
              </a:bodyPr>
              <a:lstStyle/>
              <a:p>
                <a:pPr algn="ctr">
                  <a:spcBef>
                    <a:spcPct val="50000"/>
                  </a:spcBef>
                </a:pPr>
                <a:r>
                  <a:rPr lang="en-US" sz="2200" dirty="0">
                    <a:latin typeface="Arial"/>
                    <a:cs typeface="Arial"/>
                  </a:rPr>
                  <a:t>0</a:t>
                </a:r>
              </a:p>
            </p:txBody>
          </p:sp>
          <p:sp>
            <p:nvSpPr>
              <p:cNvPr id="17" name="Text Box 22"/>
              <p:cNvSpPr txBox="1">
                <a:spLocks noChangeArrowheads="1"/>
              </p:cNvSpPr>
              <p:nvPr/>
            </p:nvSpPr>
            <p:spPr bwMode="auto">
              <a:xfrm>
                <a:off x="3225" y="225"/>
                <a:ext cx="1693" cy="544"/>
              </a:xfrm>
              <a:prstGeom prst="rect">
                <a:avLst/>
              </a:prstGeom>
              <a:solidFill>
                <a:schemeClr val="bg1"/>
              </a:solidFill>
              <a:ln w="9525">
                <a:solidFill>
                  <a:schemeClr val="tx1"/>
                </a:solidFill>
                <a:miter lim="800000"/>
                <a:headEnd/>
                <a:tailEnd/>
              </a:ln>
            </p:spPr>
            <p:txBody>
              <a:bodyPr>
                <a:spAutoFit/>
              </a:bodyPr>
              <a:lstStyle/>
              <a:p>
                <a:pPr algn="ctr">
                  <a:spcBef>
                    <a:spcPct val="50000"/>
                  </a:spcBef>
                </a:pPr>
                <a:r>
                  <a:rPr lang="en-US" sz="2500">
                    <a:latin typeface="Arial"/>
                    <a:cs typeface="Arial"/>
                  </a:rPr>
                  <a:t>The market for </a:t>
                </a:r>
                <a:br>
                  <a:rPr lang="en-US" sz="2500">
                    <a:latin typeface="Arial"/>
                    <a:cs typeface="Arial"/>
                  </a:rPr>
                </a:br>
                <a:r>
                  <a:rPr lang="en-US" sz="2500">
                    <a:latin typeface="Arial"/>
                    <a:cs typeface="Arial"/>
                  </a:rPr>
                  <a:t>hotel rooms</a:t>
                </a:r>
              </a:p>
            </p:txBody>
          </p:sp>
          <p:sp>
            <p:nvSpPr>
              <p:cNvPr id="18" name="Text Box 23"/>
              <p:cNvSpPr txBox="1">
                <a:spLocks noChangeArrowheads="1"/>
              </p:cNvSpPr>
              <p:nvPr/>
            </p:nvSpPr>
            <p:spPr bwMode="auto">
              <a:xfrm>
                <a:off x="5220" y="2165"/>
                <a:ext cx="210" cy="250"/>
              </a:xfrm>
              <a:prstGeom prst="rect">
                <a:avLst/>
              </a:prstGeom>
              <a:solidFill>
                <a:schemeClr val="bg1"/>
              </a:solidFill>
              <a:ln w="9525">
                <a:noFill/>
                <a:miter lim="800000"/>
                <a:headEnd/>
                <a:tailEnd/>
              </a:ln>
            </p:spPr>
            <p:txBody>
              <a:bodyPr lIns="0" tIns="0" rIns="0" bIns="0">
                <a:spAutoFit/>
              </a:bodyPr>
              <a:lstStyle/>
              <a:p>
                <a:pPr algn="ctr">
                  <a:spcBef>
                    <a:spcPct val="50000"/>
                  </a:spcBef>
                </a:pPr>
                <a:r>
                  <a:rPr lang="en-US" sz="2600" b="1" i="1">
                    <a:latin typeface="Arial"/>
                    <a:cs typeface="Arial"/>
                  </a:rPr>
                  <a:t>D</a:t>
                </a:r>
              </a:p>
            </p:txBody>
          </p:sp>
        </p:grpSp>
      </p:grpSp>
      <p:sp>
        <p:nvSpPr>
          <p:cNvPr id="2" name="Title 1"/>
          <p:cNvSpPr>
            <a:spLocks noGrp="1"/>
          </p:cNvSpPr>
          <p:nvPr>
            <p:ph type="title"/>
          </p:nvPr>
        </p:nvSpPr>
        <p:spPr>
          <a:xfrm>
            <a:off x="152400" y="100939"/>
            <a:ext cx="8839200" cy="661061"/>
          </a:xfrm>
        </p:spPr>
        <p:txBody>
          <a:bodyPr/>
          <a:lstStyle/>
          <a:p>
            <a:r>
              <a:rPr lang="en-US" dirty="0">
                <a:solidFill>
                  <a:schemeClr val="accent6">
                    <a:lumMod val="50000"/>
                  </a:schemeClr>
                </a:solidFill>
              </a:rPr>
              <a:t>Active Learning 2 				</a:t>
            </a:r>
            <a:r>
              <a:rPr lang="en-US" dirty="0">
                <a:solidFill>
                  <a:srgbClr val="AE1221"/>
                </a:solidFill>
              </a:rPr>
              <a:t>Answers</a:t>
            </a:r>
            <a:endParaRPr lang="en-US" dirty="0"/>
          </a:p>
        </p:txBody>
      </p:sp>
      <p:sp>
        <p:nvSpPr>
          <p:cNvPr id="3" name="Content Placeholder 2"/>
          <p:cNvSpPr>
            <a:spLocks noGrp="1"/>
          </p:cNvSpPr>
          <p:nvPr>
            <p:ph idx="1"/>
          </p:nvPr>
        </p:nvSpPr>
        <p:spPr>
          <a:xfrm>
            <a:off x="152400" y="1476375"/>
            <a:ext cx="3082553" cy="4373563"/>
          </a:xfrm>
        </p:spPr>
        <p:txBody>
          <a:bodyPr>
            <a:normAutofit/>
          </a:bodyPr>
          <a:lstStyle/>
          <a:p>
            <a:pPr>
              <a:spcBef>
                <a:spcPct val="45000"/>
              </a:spcBef>
              <a:buClr>
                <a:srgbClr val="003399"/>
              </a:buClr>
              <a:buSzPct val="120000"/>
            </a:pPr>
            <a:r>
              <a:rPr lang="en-US" sz="2800" dirty="0">
                <a:cs typeface="Arial"/>
              </a:rPr>
              <a:t>Q = 80</a:t>
            </a:r>
          </a:p>
          <a:p>
            <a:pPr>
              <a:spcBef>
                <a:spcPct val="45000"/>
              </a:spcBef>
              <a:buClr>
                <a:srgbClr val="003399"/>
              </a:buClr>
              <a:buSzPct val="120000"/>
            </a:pPr>
            <a:r>
              <a:rPr lang="en-US" sz="2800" dirty="0">
                <a:cs typeface="Arial"/>
              </a:rPr>
              <a:t>P</a:t>
            </a:r>
            <a:r>
              <a:rPr lang="en-US" sz="2800" baseline="-25000" dirty="0">
                <a:cs typeface="Arial"/>
              </a:rPr>
              <a:t>B</a:t>
            </a:r>
            <a:r>
              <a:rPr lang="en-US" sz="2800" dirty="0">
                <a:cs typeface="Arial"/>
              </a:rPr>
              <a:t> = $110</a:t>
            </a:r>
          </a:p>
          <a:p>
            <a:pPr>
              <a:spcBef>
                <a:spcPct val="45000"/>
              </a:spcBef>
              <a:buClr>
                <a:srgbClr val="003399"/>
              </a:buClr>
              <a:buSzPct val="120000"/>
            </a:pPr>
            <a:r>
              <a:rPr lang="en-US" sz="2800" dirty="0">
                <a:cs typeface="Arial"/>
              </a:rPr>
              <a:t> P</a:t>
            </a:r>
            <a:r>
              <a:rPr lang="en-US" sz="2800" baseline="-25000" dirty="0">
                <a:cs typeface="Arial"/>
              </a:rPr>
              <a:t>S </a:t>
            </a:r>
            <a:r>
              <a:rPr lang="en-US" sz="2800" dirty="0">
                <a:cs typeface="Arial"/>
              </a:rPr>
              <a:t>= $80</a:t>
            </a:r>
          </a:p>
          <a:p>
            <a:pPr>
              <a:spcBef>
                <a:spcPct val="45000"/>
              </a:spcBef>
              <a:buClr>
                <a:srgbClr val="003399"/>
              </a:buClr>
              <a:buSzPct val="120000"/>
            </a:pPr>
            <a:r>
              <a:rPr lang="en-US" sz="2800" dirty="0">
                <a:cs typeface="Arial"/>
              </a:rPr>
              <a:t>Incidence</a:t>
            </a:r>
          </a:p>
          <a:p>
            <a:pPr lvl="1">
              <a:spcBef>
                <a:spcPct val="45000"/>
              </a:spcBef>
              <a:buClr>
                <a:srgbClr val="003399"/>
              </a:buClr>
              <a:buSzPct val="120000"/>
            </a:pPr>
            <a:r>
              <a:rPr lang="en-US" dirty="0">
                <a:cs typeface="Arial"/>
              </a:rPr>
              <a:t>buyers: $10</a:t>
            </a:r>
          </a:p>
          <a:p>
            <a:pPr lvl="1">
              <a:spcBef>
                <a:spcPct val="45000"/>
              </a:spcBef>
              <a:buClr>
                <a:srgbClr val="003399"/>
              </a:buClr>
              <a:buSzPct val="120000"/>
            </a:pPr>
            <a:r>
              <a:rPr lang="en-US" dirty="0">
                <a:cs typeface="Arial"/>
              </a:rPr>
              <a:t>sellers: $20</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27</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pSp>
        <p:nvGrpSpPr>
          <p:cNvPr id="39" name="Group 38"/>
          <p:cNvGrpSpPr/>
          <p:nvPr/>
        </p:nvGrpSpPr>
        <p:grpSpPr>
          <a:xfrm>
            <a:off x="2919413" y="2436813"/>
            <a:ext cx="3328987" cy="3963987"/>
            <a:chOff x="2919413" y="2436813"/>
            <a:chExt cx="3328987" cy="3963987"/>
          </a:xfrm>
        </p:grpSpPr>
        <p:grpSp>
          <p:nvGrpSpPr>
            <p:cNvPr id="25" name="Group 33"/>
            <p:cNvGrpSpPr>
              <a:grpSpLocks/>
            </p:cNvGrpSpPr>
            <p:nvPr/>
          </p:nvGrpSpPr>
          <p:grpSpPr bwMode="auto">
            <a:xfrm>
              <a:off x="5033963" y="2678113"/>
              <a:ext cx="908050" cy="1316037"/>
              <a:chOff x="3118" y="1466"/>
              <a:chExt cx="572" cy="829"/>
            </a:xfrm>
          </p:grpSpPr>
          <p:sp>
            <p:nvSpPr>
              <p:cNvPr id="26" name="AutoShape 34"/>
              <p:cNvSpPr>
                <a:spLocks/>
              </p:cNvSpPr>
              <p:nvPr/>
            </p:nvSpPr>
            <p:spPr bwMode="auto">
              <a:xfrm>
                <a:off x="3560" y="1466"/>
                <a:ext cx="130" cy="829"/>
              </a:xfrm>
              <a:prstGeom prst="leftBrace">
                <a:avLst>
                  <a:gd name="adj1" fmla="val 69201"/>
                  <a:gd name="adj2" fmla="val 48491"/>
                </a:avLst>
              </a:prstGeom>
              <a:noFill/>
              <a:ln w="19050">
                <a:solidFill>
                  <a:srgbClr val="000099"/>
                </a:solidFill>
                <a:round/>
                <a:headEnd/>
                <a:tailEnd/>
              </a:ln>
            </p:spPr>
            <p:txBody>
              <a:bodyPr wrap="none" anchor="ctr"/>
              <a:lstStyle/>
              <a:p>
                <a:endParaRPr lang="en-US">
                  <a:latin typeface="Arial"/>
                  <a:cs typeface="Arial"/>
                </a:endParaRPr>
              </a:p>
            </p:txBody>
          </p:sp>
          <p:sp>
            <p:nvSpPr>
              <p:cNvPr id="27" name="Text Box 35"/>
              <p:cNvSpPr txBox="1">
                <a:spLocks noChangeArrowheads="1"/>
              </p:cNvSpPr>
              <p:nvPr/>
            </p:nvSpPr>
            <p:spPr bwMode="auto">
              <a:xfrm>
                <a:off x="3118" y="1726"/>
                <a:ext cx="442" cy="288"/>
              </a:xfrm>
              <a:prstGeom prst="rect">
                <a:avLst/>
              </a:prstGeom>
              <a:noFill/>
              <a:ln w="9525">
                <a:noFill/>
                <a:miter lim="800000"/>
                <a:headEnd/>
                <a:tailEnd/>
              </a:ln>
            </p:spPr>
            <p:txBody>
              <a:bodyPr>
                <a:spAutoFit/>
              </a:bodyPr>
              <a:lstStyle/>
              <a:p>
                <a:pPr algn="r">
                  <a:spcBef>
                    <a:spcPct val="50000"/>
                  </a:spcBef>
                </a:pPr>
                <a:r>
                  <a:rPr lang="en-US" sz="2400">
                    <a:solidFill>
                      <a:srgbClr val="000099"/>
                    </a:solidFill>
                    <a:latin typeface="Arial"/>
                    <a:cs typeface="Arial"/>
                  </a:rPr>
                  <a:t>Tax</a:t>
                </a:r>
              </a:p>
            </p:txBody>
          </p:sp>
        </p:grpSp>
        <p:grpSp>
          <p:nvGrpSpPr>
            <p:cNvPr id="28" name="Group 36"/>
            <p:cNvGrpSpPr>
              <a:grpSpLocks/>
            </p:cNvGrpSpPr>
            <p:nvPr/>
          </p:nvGrpSpPr>
          <p:grpSpPr bwMode="auto">
            <a:xfrm>
              <a:off x="5713413" y="2655888"/>
              <a:ext cx="534987" cy="3744912"/>
              <a:chOff x="3549" y="1452"/>
              <a:chExt cx="337" cy="2359"/>
            </a:xfrm>
          </p:grpSpPr>
          <p:sp>
            <p:nvSpPr>
              <p:cNvPr id="29" name="Line 37"/>
              <p:cNvSpPr>
                <a:spLocks noChangeShapeType="1"/>
              </p:cNvSpPr>
              <p:nvPr/>
            </p:nvSpPr>
            <p:spPr bwMode="auto">
              <a:xfrm>
                <a:off x="3719" y="1452"/>
                <a:ext cx="0" cy="1967"/>
              </a:xfrm>
              <a:prstGeom prst="line">
                <a:avLst/>
              </a:prstGeom>
              <a:noFill/>
              <a:ln w="28575">
                <a:solidFill>
                  <a:srgbClr val="FF0000"/>
                </a:solidFill>
                <a:prstDash val="dash"/>
                <a:round/>
                <a:headEnd/>
                <a:tailEnd/>
              </a:ln>
            </p:spPr>
            <p:txBody>
              <a:bodyPr/>
              <a:lstStyle/>
              <a:p>
                <a:endParaRPr lang="en-US">
                  <a:latin typeface="Arial"/>
                  <a:cs typeface="Arial"/>
                </a:endParaRPr>
              </a:p>
            </p:txBody>
          </p:sp>
          <p:sp>
            <p:nvSpPr>
              <p:cNvPr id="30" name="Rectangle 38"/>
              <p:cNvSpPr>
                <a:spLocks noChangeArrowheads="1"/>
              </p:cNvSpPr>
              <p:nvPr/>
            </p:nvSpPr>
            <p:spPr bwMode="auto">
              <a:xfrm>
                <a:off x="3549" y="3544"/>
                <a:ext cx="337" cy="267"/>
              </a:xfrm>
              <a:prstGeom prst="rect">
                <a:avLst/>
              </a:prstGeom>
              <a:noFill/>
              <a:ln w="12700">
                <a:solidFill>
                  <a:srgbClr val="FF0000"/>
                </a:solidFill>
                <a:miter lim="800000"/>
                <a:headEnd/>
                <a:tailEnd/>
              </a:ln>
            </p:spPr>
            <p:txBody>
              <a:bodyPr wrap="none" anchor="ctr"/>
              <a:lstStyle/>
              <a:p>
                <a:endParaRPr lang="en-US">
                  <a:latin typeface="Arial"/>
                  <a:cs typeface="Arial"/>
                </a:endParaRPr>
              </a:p>
            </p:txBody>
          </p:sp>
        </p:grpSp>
        <p:grpSp>
          <p:nvGrpSpPr>
            <p:cNvPr id="31" name="Group 39"/>
            <p:cNvGrpSpPr>
              <a:grpSpLocks/>
            </p:cNvGrpSpPr>
            <p:nvPr/>
          </p:nvGrpSpPr>
          <p:grpSpPr bwMode="auto">
            <a:xfrm>
              <a:off x="2919413" y="2436813"/>
              <a:ext cx="3060700" cy="477837"/>
              <a:chOff x="1786" y="1305"/>
              <a:chExt cx="1928" cy="301"/>
            </a:xfrm>
          </p:grpSpPr>
          <p:sp>
            <p:nvSpPr>
              <p:cNvPr id="32" name="Line 40"/>
              <p:cNvSpPr>
                <a:spLocks noChangeShapeType="1"/>
              </p:cNvSpPr>
              <p:nvPr/>
            </p:nvSpPr>
            <p:spPr bwMode="auto">
              <a:xfrm flipH="1">
                <a:off x="2677" y="1452"/>
                <a:ext cx="1037" cy="0"/>
              </a:xfrm>
              <a:prstGeom prst="line">
                <a:avLst/>
              </a:prstGeom>
              <a:noFill/>
              <a:ln w="28575">
                <a:solidFill>
                  <a:srgbClr val="FF0000"/>
                </a:solidFill>
                <a:prstDash val="dash"/>
                <a:round/>
                <a:headEnd/>
                <a:tailEnd/>
              </a:ln>
            </p:spPr>
            <p:txBody>
              <a:bodyPr/>
              <a:lstStyle/>
              <a:p>
                <a:endParaRPr lang="en-US">
                  <a:latin typeface="Arial"/>
                  <a:cs typeface="Arial"/>
                </a:endParaRPr>
              </a:p>
            </p:txBody>
          </p:sp>
          <p:sp>
            <p:nvSpPr>
              <p:cNvPr id="33" name="Text Box 41"/>
              <p:cNvSpPr txBox="1">
                <a:spLocks noChangeArrowheads="1"/>
              </p:cNvSpPr>
              <p:nvPr/>
            </p:nvSpPr>
            <p:spPr bwMode="auto">
              <a:xfrm>
                <a:off x="1786" y="1322"/>
                <a:ext cx="505" cy="269"/>
              </a:xfrm>
              <a:prstGeom prst="rect">
                <a:avLst/>
              </a:prstGeom>
              <a:noFill/>
              <a:ln w="9525">
                <a:noFill/>
                <a:miter lim="800000"/>
                <a:headEnd/>
                <a:tailEnd/>
              </a:ln>
            </p:spPr>
            <p:txBody>
              <a:bodyPr>
                <a:spAutoFit/>
              </a:bodyPr>
              <a:lstStyle/>
              <a:p>
                <a:pPr algn="r">
                  <a:spcBef>
                    <a:spcPct val="50000"/>
                  </a:spcBef>
                </a:pPr>
                <a:r>
                  <a:rPr lang="en-US" sz="2200" b="1" i="1">
                    <a:latin typeface="Arial"/>
                    <a:cs typeface="Arial"/>
                  </a:rPr>
                  <a:t>P</a:t>
                </a:r>
                <a:r>
                  <a:rPr lang="en-US" sz="2200" b="1" i="1" baseline="-25000">
                    <a:latin typeface="Arial"/>
                    <a:cs typeface="Arial"/>
                  </a:rPr>
                  <a:t>B</a:t>
                </a:r>
                <a:r>
                  <a:rPr lang="en-US" sz="2200">
                    <a:latin typeface="Arial"/>
                    <a:cs typeface="Arial"/>
                  </a:rPr>
                  <a:t> =</a:t>
                </a:r>
                <a:endParaRPr lang="en-US" sz="2200" b="1" i="1" baseline="-25000">
                  <a:latin typeface="Arial"/>
                  <a:cs typeface="Arial"/>
                </a:endParaRPr>
              </a:p>
            </p:txBody>
          </p:sp>
          <p:sp>
            <p:nvSpPr>
              <p:cNvPr id="34" name="Rectangle 42"/>
              <p:cNvSpPr>
                <a:spLocks noChangeArrowheads="1"/>
              </p:cNvSpPr>
              <p:nvPr/>
            </p:nvSpPr>
            <p:spPr bwMode="auto">
              <a:xfrm>
                <a:off x="1819" y="1305"/>
                <a:ext cx="768" cy="301"/>
              </a:xfrm>
              <a:prstGeom prst="rect">
                <a:avLst/>
              </a:prstGeom>
              <a:noFill/>
              <a:ln w="12700">
                <a:solidFill>
                  <a:srgbClr val="FF0000"/>
                </a:solidFill>
                <a:miter lim="800000"/>
                <a:headEnd/>
                <a:tailEnd/>
              </a:ln>
            </p:spPr>
            <p:txBody>
              <a:bodyPr wrap="none" anchor="ctr"/>
              <a:lstStyle/>
              <a:p>
                <a:endParaRPr lang="en-US">
                  <a:latin typeface="Arial"/>
                  <a:cs typeface="Arial"/>
                </a:endParaRPr>
              </a:p>
            </p:txBody>
          </p:sp>
        </p:grpSp>
        <p:grpSp>
          <p:nvGrpSpPr>
            <p:cNvPr id="35" name="Group 43"/>
            <p:cNvGrpSpPr>
              <a:grpSpLocks/>
            </p:cNvGrpSpPr>
            <p:nvPr/>
          </p:nvGrpSpPr>
          <p:grpSpPr bwMode="auto">
            <a:xfrm>
              <a:off x="3028950" y="3756025"/>
              <a:ext cx="2941638" cy="477838"/>
              <a:chOff x="1855" y="2148"/>
              <a:chExt cx="1853" cy="301"/>
            </a:xfrm>
          </p:grpSpPr>
          <p:sp>
            <p:nvSpPr>
              <p:cNvPr id="36" name="Line 44"/>
              <p:cNvSpPr>
                <a:spLocks noChangeShapeType="1"/>
              </p:cNvSpPr>
              <p:nvPr/>
            </p:nvSpPr>
            <p:spPr bwMode="auto">
              <a:xfrm flipH="1">
                <a:off x="2671" y="2295"/>
                <a:ext cx="1037" cy="0"/>
              </a:xfrm>
              <a:prstGeom prst="line">
                <a:avLst/>
              </a:prstGeom>
              <a:noFill/>
              <a:ln w="28575">
                <a:solidFill>
                  <a:srgbClr val="FF0000"/>
                </a:solidFill>
                <a:prstDash val="dash"/>
                <a:round/>
                <a:headEnd/>
                <a:tailEnd/>
              </a:ln>
            </p:spPr>
            <p:txBody>
              <a:bodyPr/>
              <a:lstStyle/>
              <a:p>
                <a:endParaRPr lang="en-US">
                  <a:latin typeface="Arial"/>
                  <a:cs typeface="Arial"/>
                </a:endParaRPr>
              </a:p>
            </p:txBody>
          </p:sp>
          <p:sp>
            <p:nvSpPr>
              <p:cNvPr id="37" name="Text Box 45"/>
              <p:cNvSpPr txBox="1">
                <a:spLocks noChangeArrowheads="1"/>
              </p:cNvSpPr>
              <p:nvPr/>
            </p:nvSpPr>
            <p:spPr bwMode="auto">
              <a:xfrm>
                <a:off x="1855" y="2160"/>
                <a:ext cx="505" cy="269"/>
              </a:xfrm>
              <a:prstGeom prst="rect">
                <a:avLst/>
              </a:prstGeom>
              <a:noFill/>
              <a:ln w="9525">
                <a:noFill/>
                <a:miter lim="800000"/>
                <a:headEnd/>
                <a:tailEnd/>
              </a:ln>
            </p:spPr>
            <p:txBody>
              <a:bodyPr>
                <a:spAutoFit/>
              </a:bodyPr>
              <a:lstStyle/>
              <a:p>
                <a:pPr algn="r">
                  <a:spcBef>
                    <a:spcPct val="50000"/>
                  </a:spcBef>
                </a:pPr>
                <a:r>
                  <a:rPr lang="en-US" sz="2200" b="1" i="1">
                    <a:latin typeface="Arial"/>
                    <a:cs typeface="Arial"/>
                  </a:rPr>
                  <a:t>P</a:t>
                </a:r>
                <a:r>
                  <a:rPr lang="en-US" sz="2200" b="1" i="1" baseline="-25000">
                    <a:latin typeface="Arial"/>
                    <a:cs typeface="Arial"/>
                  </a:rPr>
                  <a:t>S</a:t>
                </a:r>
                <a:r>
                  <a:rPr lang="en-US" sz="2200">
                    <a:latin typeface="Arial"/>
                    <a:cs typeface="Arial"/>
                  </a:rPr>
                  <a:t> =</a:t>
                </a:r>
                <a:endParaRPr lang="en-US" sz="2200" b="1" i="1" baseline="-25000">
                  <a:latin typeface="Arial"/>
                  <a:cs typeface="Arial"/>
                </a:endParaRPr>
              </a:p>
            </p:txBody>
          </p:sp>
          <p:sp>
            <p:nvSpPr>
              <p:cNvPr id="38" name="Rectangle 46"/>
              <p:cNvSpPr>
                <a:spLocks noChangeArrowheads="1"/>
              </p:cNvSpPr>
              <p:nvPr/>
            </p:nvSpPr>
            <p:spPr bwMode="auto">
              <a:xfrm>
                <a:off x="1878" y="2148"/>
                <a:ext cx="718" cy="301"/>
              </a:xfrm>
              <a:prstGeom prst="rect">
                <a:avLst/>
              </a:prstGeom>
              <a:noFill/>
              <a:ln w="12700">
                <a:solidFill>
                  <a:srgbClr val="FF0000"/>
                </a:solidFill>
                <a:miter lim="800000"/>
                <a:headEnd/>
                <a:tailEnd/>
              </a:ln>
            </p:spPr>
            <p:txBody>
              <a:bodyPr wrap="none" anchor="ctr"/>
              <a:lstStyle/>
              <a:p>
                <a:endParaRPr lang="en-US">
                  <a:latin typeface="Arial"/>
                  <a:cs typeface="Arial"/>
                </a:endParaRPr>
              </a:p>
            </p:txBody>
          </p:sp>
        </p:grpSp>
      </p:grpSp>
    </p:spTree>
    <p:extLst>
      <p:ext uri="{BB962C8B-B14F-4D97-AF65-F5344CB8AC3E}">
        <p14:creationId xmlns:p14="http://schemas.microsoft.com/office/powerpoint/2010/main" val="263330784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a:xfrm>
            <a:off x="209550" y="0"/>
            <a:ext cx="8770938" cy="990600"/>
          </a:xfrm>
        </p:spPr>
        <p:txBody>
          <a:bodyPr>
            <a:normAutofit fontScale="90000"/>
          </a:bodyPr>
          <a:lstStyle/>
          <a:p>
            <a:pPr eaLnBrk="1" hangingPunct="1"/>
            <a:r>
              <a:rPr lang="en-US" dirty="0"/>
              <a:t>Elasticity and Tax Incidence</a:t>
            </a:r>
            <a:br>
              <a:rPr lang="en-US" dirty="0"/>
            </a:br>
            <a:r>
              <a:rPr lang="en-US" sz="3600" u="sng" dirty="0"/>
              <a:t>CASE 1:  Supply is more elastic than demand</a:t>
            </a:r>
            <a:endParaRPr lang="en-US" dirty="0"/>
          </a:p>
        </p:txBody>
      </p:sp>
      <p:sp>
        <p:nvSpPr>
          <p:cNvPr id="33797" name="Rectangle 3"/>
          <p:cNvSpPr>
            <a:spLocks noGrp="1" noChangeArrowheads="1"/>
          </p:cNvSpPr>
          <p:nvPr>
            <p:ph type="body" sz="quarter" idx="12"/>
          </p:nvPr>
        </p:nvSpPr>
        <p:spPr>
          <a:xfrm>
            <a:off x="6203950" y="1503335"/>
            <a:ext cx="2787650" cy="3273455"/>
          </a:xfrm>
          <a:solidFill>
            <a:srgbClr val="66FF66"/>
          </a:solidFill>
        </p:spPr>
        <p:txBody>
          <a:bodyPr/>
          <a:lstStyle/>
          <a:p>
            <a:pPr>
              <a:lnSpc>
                <a:spcPct val="105000"/>
              </a:lnSpc>
              <a:spcBef>
                <a:spcPct val="20000"/>
              </a:spcBef>
              <a:buClr>
                <a:srgbClr val="00B85C"/>
              </a:buClr>
              <a:buSzPct val="120000"/>
              <a:buFont typeface="Wingdings" pitchFamily="2" charset="2"/>
              <a:buNone/>
              <a:defRPr/>
            </a:pPr>
            <a:r>
              <a:rPr lang="en-US" sz="2600" dirty="0">
                <a:cs typeface="Arial"/>
              </a:rPr>
              <a:t>It’s easier for sellers than buyers to leave the market.  </a:t>
            </a:r>
          </a:p>
          <a:p>
            <a:pPr>
              <a:lnSpc>
                <a:spcPct val="105000"/>
              </a:lnSpc>
              <a:spcBef>
                <a:spcPct val="20000"/>
              </a:spcBef>
              <a:buClr>
                <a:srgbClr val="00B85C"/>
              </a:buClr>
              <a:buSzPct val="120000"/>
              <a:buFont typeface="Wingdings" pitchFamily="2" charset="2"/>
              <a:buNone/>
              <a:defRPr/>
            </a:pPr>
            <a:r>
              <a:rPr lang="en-US" sz="2600" dirty="0">
                <a:cs typeface="Arial"/>
              </a:rPr>
              <a:t>So buyers bear most of the burden of the tax. </a:t>
            </a:r>
          </a:p>
        </p:txBody>
      </p:sp>
      <p:grpSp>
        <p:nvGrpSpPr>
          <p:cNvPr id="2" name="Group 4"/>
          <p:cNvGrpSpPr>
            <a:grpSpLocks/>
          </p:cNvGrpSpPr>
          <p:nvPr/>
        </p:nvGrpSpPr>
        <p:grpSpPr bwMode="auto">
          <a:xfrm>
            <a:off x="3201988" y="1524000"/>
            <a:ext cx="3316287" cy="4108450"/>
            <a:chOff x="3326" y="1149"/>
            <a:chExt cx="2089" cy="2588"/>
          </a:xfrm>
        </p:grpSpPr>
        <p:grpSp>
          <p:nvGrpSpPr>
            <p:cNvPr id="3" name="Group 5"/>
            <p:cNvGrpSpPr>
              <a:grpSpLocks/>
            </p:cNvGrpSpPr>
            <p:nvPr/>
          </p:nvGrpSpPr>
          <p:grpSpPr bwMode="auto">
            <a:xfrm>
              <a:off x="3433" y="1403"/>
              <a:ext cx="1784" cy="2190"/>
              <a:chOff x="2424" y="1167"/>
              <a:chExt cx="2400" cy="2079"/>
            </a:xfrm>
          </p:grpSpPr>
          <p:sp>
            <p:nvSpPr>
              <p:cNvPr id="33844" name="Line 6"/>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33845" name="Line 7"/>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33842" name="Text Box 8"/>
            <p:cNvSpPr txBox="1">
              <a:spLocks noChangeArrowheads="1"/>
            </p:cNvSpPr>
            <p:nvPr/>
          </p:nvSpPr>
          <p:spPr bwMode="auto">
            <a:xfrm>
              <a:off x="3326" y="1149"/>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P</a:t>
              </a:r>
            </a:p>
          </p:txBody>
        </p:sp>
        <p:sp>
          <p:nvSpPr>
            <p:cNvPr id="33843" name="Text Box 9"/>
            <p:cNvSpPr txBox="1">
              <a:spLocks noChangeArrowheads="1"/>
            </p:cNvSpPr>
            <p:nvPr/>
          </p:nvSpPr>
          <p:spPr bwMode="auto">
            <a:xfrm>
              <a:off x="5182" y="3458"/>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Q</a:t>
              </a:r>
            </a:p>
          </p:txBody>
        </p:sp>
      </p:grpSp>
      <p:grpSp>
        <p:nvGrpSpPr>
          <p:cNvPr id="4" name="Group 10"/>
          <p:cNvGrpSpPr>
            <a:grpSpLocks/>
          </p:cNvGrpSpPr>
          <p:nvPr/>
        </p:nvGrpSpPr>
        <p:grpSpPr bwMode="auto">
          <a:xfrm>
            <a:off x="4270375" y="2060575"/>
            <a:ext cx="1301750" cy="3209925"/>
            <a:chOff x="3999" y="1361"/>
            <a:chExt cx="820" cy="2022"/>
          </a:xfrm>
        </p:grpSpPr>
        <p:sp>
          <p:nvSpPr>
            <p:cNvPr id="33839" name="Text Box 11"/>
            <p:cNvSpPr txBox="1">
              <a:spLocks noChangeArrowheads="1"/>
            </p:cNvSpPr>
            <p:nvPr/>
          </p:nvSpPr>
          <p:spPr bwMode="auto">
            <a:xfrm>
              <a:off x="4586" y="3104"/>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D</a:t>
              </a:r>
            </a:p>
          </p:txBody>
        </p:sp>
        <p:sp>
          <p:nvSpPr>
            <p:cNvPr id="33840" name="Line 12"/>
            <p:cNvSpPr>
              <a:spLocks noChangeShapeType="1"/>
            </p:cNvSpPr>
            <p:nvPr/>
          </p:nvSpPr>
          <p:spPr bwMode="auto">
            <a:xfrm>
              <a:off x="3999" y="1361"/>
              <a:ext cx="655" cy="1794"/>
            </a:xfrm>
            <a:prstGeom prst="line">
              <a:avLst/>
            </a:prstGeom>
            <a:noFill/>
            <a:ln w="38100">
              <a:solidFill>
                <a:srgbClr val="003399"/>
              </a:solidFill>
              <a:round/>
              <a:headEnd/>
              <a:tailEnd/>
            </a:ln>
          </p:spPr>
          <p:txBody>
            <a:bodyPr/>
            <a:lstStyle/>
            <a:p>
              <a:endParaRPr lang="en-US">
                <a:latin typeface="Arial"/>
                <a:cs typeface="Arial"/>
              </a:endParaRPr>
            </a:p>
          </p:txBody>
        </p:sp>
      </p:grpSp>
      <p:grpSp>
        <p:nvGrpSpPr>
          <p:cNvPr id="5" name="Group 13"/>
          <p:cNvGrpSpPr>
            <a:grpSpLocks/>
          </p:cNvGrpSpPr>
          <p:nvPr/>
        </p:nvGrpSpPr>
        <p:grpSpPr bwMode="auto">
          <a:xfrm>
            <a:off x="3565525" y="2320925"/>
            <a:ext cx="2508250" cy="2465387"/>
            <a:chOff x="2336" y="1651"/>
            <a:chExt cx="1580" cy="1553"/>
          </a:xfrm>
        </p:grpSpPr>
        <p:sp>
          <p:nvSpPr>
            <p:cNvPr id="33837" name="Text Box 14"/>
            <p:cNvSpPr txBox="1">
              <a:spLocks noChangeArrowheads="1"/>
            </p:cNvSpPr>
            <p:nvPr/>
          </p:nvSpPr>
          <p:spPr bwMode="auto">
            <a:xfrm>
              <a:off x="3683" y="1651"/>
              <a:ext cx="233"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p>
          </p:txBody>
        </p:sp>
        <p:sp>
          <p:nvSpPr>
            <p:cNvPr id="33838" name="Line 15"/>
            <p:cNvSpPr>
              <a:spLocks noChangeShapeType="1"/>
            </p:cNvSpPr>
            <p:nvPr/>
          </p:nvSpPr>
          <p:spPr bwMode="auto">
            <a:xfrm flipV="1">
              <a:off x="2336" y="1875"/>
              <a:ext cx="1399" cy="1329"/>
            </a:xfrm>
            <a:prstGeom prst="line">
              <a:avLst/>
            </a:prstGeom>
            <a:noFill/>
            <a:ln w="38100">
              <a:solidFill>
                <a:srgbClr val="CC0000"/>
              </a:solidFill>
              <a:round/>
              <a:headEnd/>
              <a:tailEnd/>
            </a:ln>
          </p:spPr>
          <p:txBody>
            <a:bodyPr/>
            <a:lstStyle/>
            <a:p>
              <a:endParaRPr lang="en-US">
                <a:latin typeface="Arial"/>
                <a:cs typeface="Arial"/>
              </a:endParaRPr>
            </a:p>
          </p:txBody>
        </p:sp>
      </p:grpSp>
      <p:grpSp>
        <p:nvGrpSpPr>
          <p:cNvPr id="6" name="Group 16"/>
          <p:cNvGrpSpPr>
            <a:grpSpLocks/>
          </p:cNvGrpSpPr>
          <p:nvPr/>
        </p:nvGrpSpPr>
        <p:grpSpPr bwMode="auto">
          <a:xfrm>
            <a:off x="3557588" y="2762250"/>
            <a:ext cx="952500" cy="1108075"/>
            <a:chOff x="3550" y="1803"/>
            <a:chExt cx="600" cy="698"/>
          </a:xfrm>
        </p:grpSpPr>
        <p:sp>
          <p:nvSpPr>
            <p:cNvPr id="33834" name="Line 17"/>
            <p:cNvSpPr>
              <a:spLocks noChangeShapeType="1"/>
            </p:cNvSpPr>
            <p:nvPr/>
          </p:nvSpPr>
          <p:spPr bwMode="auto">
            <a:xfrm flipH="1" flipV="1">
              <a:off x="4149" y="1803"/>
              <a:ext cx="1" cy="698"/>
            </a:xfrm>
            <a:prstGeom prst="line">
              <a:avLst/>
            </a:prstGeom>
            <a:noFill/>
            <a:ln w="38100">
              <a:solidFill>
                <a:srgbClr val="FF6600"/>
              </a:solidFill>
              <a:round/>
              <a:headEnd/>
              <a:tailEnd/>
            </a:ln>
          </p:spPr>
          <p:txBody>
            <a:bodyPr/>
            <a:lstStyle/>
            <a:p>
              <a:endParaRPr lang="en-US">
                <a:latin typeface="Arial"/>
                <a:cs typeface="Arial"/>
              </a:endParaRPr>
            </a:p>
          </p:txBody>
        </p:sp>
        <p:sp>
          <p:nvSpPr>
            <p:cNvPr id="33835" name="AutoShape 18"/>
            <p:cNvSpPr>
              <a:spLocks/>
            </p:cNvSpPr>
            <p:nvPr/>
          </p:nvSpPr>
          <p:spPr bwMode="auto">
            <a:xfrm>
              <a:off x="3977" y="1805"/>
              <a:ext cx="118" cy="693"/>
            </a:xfrm>
            <a:prstGeom prst="leftBrace">
              <a:avLst>
                <a:gd name="adj1" fmla="val 63732"/>
                <a:gd name="adj2" fmla="val 44880"/>
              </a:avLst>
            </a:prstGeom>
            <a:noFill/>
            <a:ln w="25400">
              <a:solidFill>
                <a:schemeClr val="tx1"/>
              </a:solidFill>
              <a:round/>
              <a:headEnd/>
              <a:tailEnd/>
            </a:ln>
          </p:spPr>
          <p:txBody>
            <a:bodyPr wrap="none" anchor="ctr"/>
            <a:lstStyle/>
            <a:p>
              <a:endParaRPr lang="en-US">
                <a:latin typeface="Arial"/>
                <a:cs typeface="Arial"/>
              </a:endParaRPr>
            </a:p>
          </p:txBody>
        </p:sp>
        <p:sp>
          <p:nvSpPr>
            <p:cNvPr id="33836" name="Text Box 19"/>
            <p:cNvSpPr txBox="1">
              <a:spLocks noChangeArrowheads="1"/>
            </p:cNvSpPr>
            <p:nvPr/>
          </p:nvSpPr>
          <p:spPr bwMode="auto">
            <a:xfrm>
              <a:off x="3550" y="1958"/>
              <a:ext cx="442" cy="288"/>
            </a:xfrm>
            <a:prstGeom prst="rect">
              <a:avLst/>
            </a:prstGeom>
            <a:noFill/>
            <a:ln w="9525">
              <a:noFill/>
              <a:miter lim="800000"/>
              <a:headEnd/>
              <a:tailEnd/>
            </a:ln>
          </p:spPr>
          <p:txBody>
            <a:bodyPr>
              <a:spAutoFit/>
            </a:bodyPr>
            <a:lstStyle/>
            <a:p>
              <a:pPr algn="r">
                <a:spcBef>
                  <a:spcPct val="50000"/>
                </a:spcBef>
              </a:pPr>
              <a:r>
                <a:rPr lang="en-US" sz="2400">
                  <a:latin typeface="Arial"/>
                  <a:cs typeface="Arial"/>
                </a:rPr>
                <a:t>Tax</a:t>
              </a:r>
            </a:p>
          </p:txBody>
        </p:sp>
      </p:grpSp>
      <p:grpSp>
        <p:nvGrpSpPr>
          <p:cNvPr id="7" name="Group 20"/>
          <p:cNvGrpSpPr>
            <a:grpSpLocks/>
          </p:cNvGrpSpPr>
          <p:nvPr/>
        </p:nvGrpSpPr>
        <p:grpSpPr bwMode="auto">
          <a:xfrm>
            <a:off x="228600" y="2427287"/>
            <a:ext cx="3113088" cy="1154113"/>
            <a:chOff x="234" y="1718"/>
            <a:chExt cx="1961" cy="727"/>
          </a:xfrm>
        </p:grpSpPr>
        <p:sp>
          <p:nvSpPr>
            <p:cNvPr id="33830" name="AutoShape 21"/>
            <p:cNvSpPr>
              <a:spLocks/>
            </p:cNvSpPr>
            <p:nvPr/>
          </p:nvSpPr>
          <p:spPr bwMode="auto">
            <a:xfrm>
              <a:off x="2054" y="1920"/>
              <a:ext cx="141" cy="525"/>
            </a:xfrm>
            <a:prstGeom prst="leftBrace">
              <a:avLst>
                <a:gd name="adj1" fmla="val 60988"/>
                <a:gd name="adj2" fmla="val 50000"/>
              </a:avLst>
            </a:prstGeom>
            <a:noFill/>
            <a:ln w="19050">
              <a:solidFill>
                <a:srgbClr val="00B050"/>
              </a:solidFill>
              <a:round/>
              <a:headEnd/>
              <a:tailEnd/>
            </a:ln>
          </p:spPr>
          <p:txBody>
            <a:bodyPr wrap="none" anchor="ctr"/>
            <a:lstStyle/>
            <a:p>
              <a:endParaRPr lang="en-US">
                <a:latin typeface="Arial"/>
                <a:cs typeface="Arial"/>
              </a:endParaRPr>
            </a:p>
          </p:txBody>
        </p:sp>
        <p:grpSp>
          <p:nvGrpSpPr>
            <p:cNvPr id="8" name="Group 22"/>
            <p:cNvGrpSpPr>
              <a:grpSpLocks/>
            </p:cNvGrpSpPr>
            <p:nvPr/>
          </p:nvGrpSpPr>
          <p:grpSpPr bwMode="auto">
            <a:xfrm>
              <a:off x="234" y="1718"/>
              <a:ext cx="1792" cy="465"/>
              <a:chOff x="1453" y="1718"/>
              <a:chExt cx="1792" cy="465"/>
            </a:xfrm>
          </p:grpSpPr>
          <p:sp>
            <p:nvSpPr>
              <p:cNvPr id="33832" name="Line 23"/>
              <p:cNvSpPr>
                <a:spLocks noChangeShapeType="1"/>
              </p:cNvSpPr>
              <p:nvPr/>
            </p:nvSpPr>
            <p:spPr bwMode="auto">
              <a:xfrm>
                <a:off x="2610" y="1881"/>
                <a:ext cx="635" cy="297"/>
              </a:xfrm>
              <a:prstGeom prst="line">
                <a:avLst/>
              </a:prstGeom>
              <a:noFill/>
              <a:ln w="9525">
                <a:solidFill>
                  <a:schemeClr val="tx1"/>
                </a:solidFill>
                <a:round/>
                <a:headEnd/>
                <a:tailEnd/>
              </a:ln>
            </p:spPr>
            <p:txBody>
              <a:bodyPr/>
              <a:lstStyle/>
              <a:p>
                <a:endParaRPr lang="en-US">
                  <a:latin typeface="Arial"/>
                  <a:cs typeface="Arial"/>
                </a:endParaRPr>
              </a:p>
            </p:txBody>
          </p:sp>
          <p:sp>
            <p:nvSpPr>
              <p:cNvPr id="33833" name="Text Box 24"/>
              <p:cNvSpPr txBox="1">
                <a:spLocks noChangeArrowheads="1"/>
              </p:cNvSpPr>
              <p:nvPr/>
            </p:nvSpPr>
            <p:spPr bwMode="auto">
              <a:xfrm>
                <a:off x="1453" y="1718"/>
                <a:ext cx="1360" cy="465"/>
              </a:xfrm>
              <a:prstGeom prst="rect">
                <a:avLst/>
              </a:prstGeom>
              <a:solidFill>
                <a:srgbClr val="66FF66"/>
              </a:solidFill>
              <a:ln w="9525">
                <a:noFill/>
                <a:miter lim="800000"/>
                <a:headEnd/>
                <a:tailEnd/>
              </a:ln>
            </p:spPr>
            <p:txBody>
              <a:bodyPr lIns="0" tIns="0" rIns="0" bIns="0">
                <a:spAutoFit/>
              </a:bodyPr>
              <a:lstStyle/>
              <a:p>
                <a:pPr algn="ctr">
                  <a:spcBef>
                    <a:spcPct val="50000"/>
                  </a:spcBef>
                </a:pPr>
                <a:r>
                  <a:rPr lang="en-US" sz="2400" dirty="0">
                    <a:latin typeface="Arial"/>
                    <a:cs typeface="Arial"/>
                  </a:rPr>
                  <a:t>Buyers’ share of tax burden</a:t>
                </a:r>
              </a:p>
            </p:txBody>
          </p:sp>
        </p:grpSp>
      </p:grpSp>
      <p:grpSp>
        <p:nvGrpSpPr>
          <p:cNvPr id="9" name="Group 25"/>
          <p:cNvGrpSpPr>
            <a:grpSpLocks/>
          </p:cNvGrpSpPr>
          <p:nvPr/>
        </p:nvGrpSpPr>
        <p:grpSpPr bwMode="auto">
          <a:xfrm>
            <a:off x="298450" y="3600452"/>
            <a:ext cx="3043238" cy="1176338"/>
            <a:chOff x="278" y="2457"/>
            <a:chExt cx="1917" cy="741"/>
          </a:xfrm>
        </p:grpSpPr>
        <p:sp>
          <p:nvSpPr>
            <p:cNvPr id="33826" name="AutoShape 26"/>
            <p:cNvSpPr>
              <a:spLocks/>
            </p:cNvSpPr>
            <p:nvPr/>
          </p:nvSpPr>
          <p:spPr bwMode="auto">
            <a:xfrm>
              <a:off x="2054" y="2457"/>
              <a:ext cx="141" cy="177"/>
            </a:xfrm>
            <a:prstGeom prst="leftBrace">
              <a:avLst>
                <a:gd name="adj1" fmla="val 20562"/>
                <a:gd name="adj2" fmla="val 50000"/>
              </a:avLst>
            </a:prstGeom>
            <a:noFill/>
            <a:ln w="19050">
              <a:solidFill>
                <a:srgbClr val="FF0000"/>
              </a:solidFill>
              <a:round/>
              <a:headEnd/>
              <a:tailEnd/>
            </a:ln>
          </p:spPr>
          <p:txBody>
            <a:bodyPr wrap="none" anchor="ctr"/>
            <a:lstStyle/>
            <a:p>
              <a:endParaRPr lang="en-US">
                <a:latin typeface="Arial"/>
                <a:cs typeface="Arial"/>
              </a:endParaRPr>
            </a:p>
          </p:txBody>
        </p:sp>
        <p:grpSp>
          <p:nvGrpSpPr>
            <p:cNvPr id="10" name="Group 27"/>
            <p:cNvGrpSpPr>
              <a:grpSpLocks/>
            </p:cNvGrpSpPr>
            <p:nvPr/>
          </p:nvGrpSpPr>
          <p:grpSpPr bwMode="auto">
            <a:xfrm>
              <a:off x="278" y="2549"/>
              <a:ext cx="1749" cy="649"/>
              <a:chOff x="1497" y="2549"/>
              <a:chExt cx="1749" cy="649"/>
            </a:xfrm>
          </p:grpSpPr>
          <p:sp>
            <p:nvSpPr>
              <p:cNvPr id="33828" name="Line 28"/>
              <p:cNvSpPr>
                <a:spLocks noChangeShapeType="1"/>
              </p:cNvSpPr>
              <p:nvPr/>
            </p:nvSpPr>
            <p:spPr bwMode="auto">
              <a:xfrm flipH="1">
                <a:off x="2657" y="2549"/>
                <a:ext cx="589" cy="468"/>
              </a:xfrm>
              <a:prstGeom prst="line">
                <a:avLst/>
              </a:prstGeom>
              <a:noFill/>
              <a:ln w="9525">
                <a:solidFill>
                  <a:schemeClr val="tx1"/>
                </a:solidFill>
                <a:round/>
                <a:headEnd/>
                <a:tailEnd/>
              </a:ln>
            </p:spPr>
            <p:txBody>
              <a:bodyPr/>
              <a:lstStyle/>
              <a:p>
                <a:endParaRPr lang="en-US">
                  <a:latin typeface="Arial"/>
                  <a:cs typeface="Arial"/>
                </a:endParaRPr>
              </a:p>
            </p:txBody>
          </p:sp>
          <p:sp>
            <p:nvSpPr>
              <p:cNvPr id="33829" name="Text Box 29"/>
              <p:cNvSpPr txBox="1">
                <a:spLocks noChangeArrowheads="1"/>
              </p:cNvSpPr>
              <p:nvPr/>
            </p:nvSpPr>
            <p:spPr bwMode="auto">
              <a:xfrm>
                <a:off x="1497" y="2733"/>
                <a:ext cx="1319" cy="465"/>
              </a:xfrm>
              <a:prstGeom prst="rect">
                <a:avLst/>
              </a:prstGeom>
              <a:solidFill>
                <a:srgbClr val="FFCCFF"/>
              </a:solidFill>
              <a:ln w="9525">
                <a:noFill/>
                <a:miter lim="800000"/>
                <a:headEnd/>
                <a:tailEnd/>
              </a:ln>
            </p:spPr>
            <p:txBody>
              <a:bodyPr lIns="0" tIns="0" rIns="0" bIns="0">
                <a:spAutoFit/>
              </a:bodyPr>
              <a:lstStyle/>
              <a:p>
                <a:pPr algn="ctr">
                  <a:spcBef>
                    <a:spcPct val="50000"/>
                  </a:spcBef>
                </a:pPr>
                <a:r>
                  <a:rPr lang="en-US" sz="2400" dirty="0">
                    <a:latin typeface="Arial"/>
                    <a:cs typeface="Arial"/>
                  </a:rPr>
                  <a:t>Sellers’ share of tax burden</a:t>
                </a:r>
              </a:p>
            </p:txBody>
          </p:sp>
        </p:grpSp>
      </p:grpSp>
      <p:grpSp>
        <p:nvGrpSpPr>
          <p:cNvPr id="11" name="Group 30"/>
          <p:cNvGrpSpPr>
            <a:grpSpLocks/>
          </p:cNvGrpSpPr>
          <p:nvPr/>
        </p:nvGrpSpPr>
        <p:grpSpPr bwMode="auto">
          <a:xfrm>
            <a:off x="739775" y="3384555"/>
            <a:ext cx="4156075" cy="369888"/>
            <a:chOff x="556" y="2321"/>
            <a:chExt cx="2618" cy="233"/>
          </a:xfrm>
        </p:grpSpPr>
        <p:grpSp>
          <p:nvGrpSpPr>
            <p:cNvPr id="12" name="Group 31"/>
            <p:cNvGrpSpPr>
              <a:grpSpLocks/>
            </p:cNvGrpSpPr>
            <p:nvPr/>
          </p:nvGrpSpPr>
          <p:grpSpPr bwMode="auto">
            <a:xfrm>
              <a:off x="2213" y="2407"/>
              <a:ext cx="961" cy="87"/>
              <a:chOff x="3432" y="2281"/>
              <a:chExt cx="961" cy="87"/>
            </a:xfrm>
          </p:grpSpPr>
          <p:sp>
            <p:nvSpPr>
              <p:cNvPr id="33824" name="Oval 32"/>
              <p:cNvSpPr>
                <a:spLocks noChangeArrowheads="1"/>
              </p:cNvSpPr>
              <p:nvPr/>
            </p:nvSpPr>
            <p:spPr bwMode="auto">
              <a:xfrm>
                <a:off x="4305" y="2281"/>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3825" name="Line 33"/>
              <p:cNvSpPr>
                <a:spLocks noChangeShapeType="1"/>
              </p:cNvSpPr>
              <p:nvPr/>
            </p:nvSpPr>
            <p:spPr bwMode="auto">
              <a:xfrm flipH="1">
                <a:off x="3432" y="2324"/>
                <a:ext cx="912" cy="0"/>
              </a:xfrm>
              <a:prstGeom prst="line">
                <a:avLst/>
              </a:prstGeom>
              <a:noFill/>
              <a:ln w="12700">
                <a:solidFill>
                  <a:schemeClr val="tx1"/>
                </a:solidFill>
                <a:prstDash val="dash"/>
                <a:round/>
                <a:headEnd/>
                <a:tailEnd/>
              </a:ln>
            </p:spPr>
            <p:txBody>
              <a:bodyPr/>
              <a:lstStyle/>
              <a:p>
                <a:endParaRPr lang="en-US">
                  <a:latin typeface="Arial"/>
                  <a:cs typeface="Arial"/>
                </a:endParaRPr>
              </a:p>
            </p:txBody>
          </p:sp>
        </p:grpSp>
        <p:grpSp>
          <p:nvGrpSpPr>
            <p:cNvPr id="13" name="Group 34"/>
            <p:cNvGrpSpPr>
              <a:grpSpLocks/>
            </p:cNvGrpSpPr>
            <p:nvPr/>
          </p:nvGrpSpPr>
          <p:grpSpPr bwMode="auto">
            <a:xfrm>
              <a:off x="556" y="2321"/>
              <a:ext cx="1640" cy="233"/>
              <a:chOff x="1775" y="2321"/>
              <a:chExt cx="1640" cy="233"/>
            </a:xfrm>
          </p:grpSpPr>
          <p:sp>
            <p:nvSpPr>
              <p:cNvPr id="33822" name="Text Box 35"/>
              <p:cNvSpPr txBox="1">
                <a:spLocks noChangeArrowheads="1"/>
              </p:cNvSpPr>
              <p:nvPr/>
            </p:nvSpPr>
            <p:spPr bwMode="auto">
              <a:xfrm>
                <a:off x="1775" y="2321"/>
                <a:ext cx="1293" cy="233"/>
              </a:xfrm>
              <a:prstGeom prst="rect">
                <a:avLst/>
              </a:prstGeom>
              <a:noFill/>
              <a:ln w="9525">
                <a:noFill/>
                <a:miter lim="800000"/>
                <a:headEnd/>
                <a:tailEnd/>
              </a:ln>
            </p:spPr>
            <p:txBody>
              <a:bodyPr lIns="0" tIns="0" rIns="0" bIns="0">
                <a:spAutoFit/>
              </a:bodyPr>
              <a:lstStyle/>
              <a:p>
                <a:pPr algn="ctr">
                  <a:spcBef>
                    <a:spcPct val="50000"/>
                  </a:spcBef>
                </a:pPr>
                <a:r>
                  <a:rPr lang="en-US" sz="2400">
                    <a:latin typeface="Arial"/>
                    <a:cs typeface="Arial"/>
                  </a:rPr>
                  <a:t>Price if no tax</a:t>
                </a:r>
              </a:p>
            </p:txBody>
          </p:sp>
          <p:sp>
            <p:nvSpPr>
              <p:cNvPr id="33823" name="Line 36"/>
              <p:cNvSpPr>
                <a:spLocks noChangeShapeType="1"/>
              </p:cNvSpPr>
              <p:nvPr/>
            </p:nvSpPr>
            <p:spPr bwMode="auto">
              <a:xfrm flipH="1">
                <a:off x="3022" y="2449"/>
                <a:ext cx="393" cy="0"/>
              </a:xfrm>
              <a:prstGeom prst="line">
                <a:avLst/>
              </a:prstGeom>
              <a:noFill/>
              <a:ln w="9525">
                <a:solidFill>
                  <a:schemeClr val="tx1"/>
                </a:solidFill>
                <a:round/>
                <a:headEnd/>
                <a:tailEnd/>
              </a:ln>
            </p:spPr>
            <p:txBody>
              <a:bodyPr/>
              <a:lstStyle/>
              <a:p>
                <a:endParaRPr lang="en-US">
                  <a:latin typeface="Arial"/>
                  <a:cs typeface="Arial"/>
                </a:endParaRPr>
              </a:p>
            </p:txBody>
          </p:sp>
        </p:grpSp>
      </p:grpSp>
      <p:grpSp>
        <p:nvGrpSpPr>
          <p:cNvPr id="14" name="Group 37"/>
          <p:cNvGrpSpPr>
            <a:grpSpLocks/>
          </p:cNvGrpSpPr>
          <p:nvPr/>
        </p:nvGrpSpPr>
        <p:grpSpPr bwMode="auto">
          <a:xfrm>
            <a:off x="2427288" y="2230437"/>
            <a:ext cx="2151062" cy="587375"/>
            <a:chOff x="1619" y="1594"/>
            <a:chExt cx="1355" cy="370"/>
          </a:xfrm>
        </p:grpSpPr>
        <p:grpSp>
          <p:nvGrpSpPr>
            <p:cNvPr id="15" name="Group 38"/>
            <p:cNvGrpSpPr>
              <a:grpSpLocks/>
            </p:cNvGrpSpPr>
            <p:nvPr/>
          </p:nvGrpSpPr>
          <p:grpSpPr bwMode="auto">
            <a:xfrm>
              <a:off x="2206" y="1877"/>
              <a:ext cx="768" cy="87"/>
              <a:chOff x="3425" y="1751"/>
              <a:chExt cx="768" cy="87"/>
            </a:xfrm>
          </p:grpSpPr>
          <p:sp>
            <p:nvSpPr>
              <p:cNvPr id="33818" name="Oval 39"/>
              <p:cNvSpPr>
                <a:spLocks noChangeArrowheads="1"/>
              </p:cNvSpPr>
              <p:nvPr/>
            </p:nvSpPr>
            <p:spPr bwMode="auto">
              <a:xfrm>
                <a:off x="4105" y="1751"/>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3819" name="Line 40"/>
              <p:cNvSpPr>
                <a:spLocks noChangeShapeType="1"/>
              </p:cNvSpPr>
              <p:nvPr/>
            </p:nvSpPr>
            <p:spPr bwMode="auto">
              <a:xfrm flipH="1">
                <a:off x="3425" y="1796"/>
                <a:ext cx="720" cy="0"/>
              </a:xfrm>
              <a:prstGeom prst="line">
                <a:avLst/>
              </a:prstGeom>
              <a:noFill/>
              <a:ln w="12700">
                <a:solidFill>
                  <a:schemeClr val="tx1"/>
                </a:solidFill>
                <a:prstDash val="dash"/>
                <a:round/>
                <a:headEnd/>
                <a:tailEnd/>
              </a:ln>
            </p:spPr>
            <p:txBody>
              <a:bodyPr/>
              <a:lstStyle/>
              <a:p>
                <a:endParaRPr lang="en-US">
                  <a:latin typeface="Arial"/>
                  <a:cs typeface="Arial"/>
                </a:endParaRPr>
              </a:p>
            </p:txBody>
          </p:sp>
        </p:grpSp>
        <p:grpSp>
          <p:nvGrpSpPr>
            <p:cNvPr id="16" name="Group 41"/>
            <p:cNvGrpSpPr>
              <a:grpSpLocks/>
            </p:cNvGrpSpPr>
            <p:nvPr/>
          </p:nvGrpSpPr>
          <p:grpSpPr bwMode="auto">
            <a:xfrm>
              <a:off x="1619" y="1594"/>
              <a:ext cx="577" cy="325"/>
              <a:chOff x="2838" y="1594"/>
              <a:chExt cx="577" cy="325"/>
            </a:xfrm>
          </p:grpSpPr>
          <p:sp>
            <p:nvSpPr>
              <p:cNvPr id="33816" name="Text Box 42"/>
              <p:cNvSpPr txBox="1">
                <a:spLocks noChangeArrowheads="1"/>
              </p:cNvSpPr>
              <p:nvPr/>
            </p:nvSpPr>
            <p:spPr bwMode="auto">
              <a:xfrm>
                <a:off x="2838" y="1594"/>
                <a:ext cx="405"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i="1" baseline="-25000">
                    <a:latin typeface="Arial"/>
                    <a:cs typeface="Arial"/>
                  </a:rPr>
                  <a:t>B</a:t>
                </a:r>
              </a:p>
            </p:txBody>
          </p:sp>
          <p:sp>
            <p:nvSpPr>
              <p:cNvPr id="33817" name="Line 43"/>
              <p:cNvSpPr>
                <a:spLocks noChangeShapeType="1"/>
              </p:cNvSpPr>
              <p:nvPr/>
            </p:nvSpPr>
            <p:spPr bwMode="auto">
              <a:xfrm flipH="1" flipV="1">
                <a:off x="3222" y="1802"/>
                <a:ext cx="193" cy="117"/>
              </a:xfrm>
              <a:prstGeom prst="line">
                <a:avLst/>
              </a:prstGeom>
              <a:noFill/>
              <a:ln w="9525">
                <a:solidFill>
                  <a:schemeClr val="tx1"/>
                </a:solidFill>
                <a:round/>
                <a:headEnd/>
                <a:tailEnd/>
              </a:ln>
            </p:spPr>
            <p:txBody>
              <a:bodyPr/>
              <a:lstStyle/>
              <a:p>
                <a:endParaRPr lang="en-US">
                  <a:latin typeface="Arial"/>
                  <a:cs typeface="Arial"/>
                </a:endParaRPr>
              </a:p>
            </p:txBody>
          </p:sp>
        </p:grpSp>
      </p:grpSp>
      <p:grpSp>
        <p:nvGrpSpPr>
          <p:cNvPr id="17" name="Group 44"/>
          <p:cNvGrpSpPr>
            <a:grpSpLocks/>
          </p:cNvGrpSpPr>
          <p:nvPr/>
        </p:nvGrpSpPr>
        <p:grpSpPr bwMode="auto">
          <a:xfrm>
            <a:off x="2738438" y="3819525"/>
            <a:ext cx="1839912" cy="655637"/>
            <a:chOff x="1815" y="2595"/>
            <a:chExt cx="1159" cy="413"/>
          </a:xfrm>
        </p:grpSpPr>
        <p:grpSp>
          <p:nvGrpSpPr>
            <p:cNvPr id="18" name="Group 45"/>
            <p:cNvGrpSpPr>
              <a:grpSpLocks/>
            </p:cNvGrpSpPr>
            <p:nvPr/>
          </p:nvGrpSpPr>
          <p:grpSpPr bwMode="auto">
            <a:xfrm>
              <a:off x="2213" y="2595"/>
              <a:ext cx="761" cy="87"/>
              <a:chOff x="3432" y="2469"/>
              <a:chExt cx="761" cy="87"/>
            </a:xfrm>
          </p:grpSpPr>
          <p:sp>
            <p:nvSpPr>
              <p:cNvPr id="33812" name="Oval 46"/>
              <p:cNvSpPr>
                <a:spLocks noChangeArrowheads="1"/>
              </p:cNvSpPr>
              <p:nvPr/>
            </p:nvSpPr>
            <p:spPr bwMode="auto">
              <a:xfrm>
                <a:off x="4105" y="2469"/>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3813" name="Line 47"/>
              <p:cNvSpPr>
                <a:spLocks noChangeShapeType="1"/>
              </p:cNvSpPr>
              <p:nvPr/>
            </p:nvSpPr>
            <p:spPr bwMode="auto">
              <a:xfrm flipH="1">
                <a:off x="3432" y="2512"/>
                <a:ext cx="716" cy="0"/>
              </a:xfrm>
              <a:prstGeom prst="line">
                <a:avLst/>
              </a:prstGeom>
              <a:noFill/>
              <a:ln w="12700">
                <a:solidFill>
                  <a:schemeClr val="tx1"/>
                </a:solidFill>
                <a:prstDash val="dash"/>
                <a:round/>
                <a:headEnd/>
                <a:tailEnd/>
              </a:ln>
            </p:spPr>
            <p:txBody>
              <a:bodyPr/>
              <a:lstStyle/>
              <a:p>
                <a:endParaRPr lang="en-US">
                  <a:latin typeface="Arial"/>
                  <a:cs typeface="Arial"/>
                </a:endParaRPr>
              </a:p>
            </p:txBody>
          </p:sp>
        </p:grpSp>
        <p:grpSp>
          <p:nvGrpSpPr>
            <p:cNvPr id="19" name="Group 48"/>
            <p:cNvGrpSpPr>
              <a:grpSpLocks/>
            </p:cNvGrpSpPr>
            <p:nvPr/>
          </p:nvGrpSpPr>
          <p:grpSpPr bwMode="auto">
            <a:xfrm>
              <a:off x="1815" y="2643"/>
              <a:ext cx="384" cy="365"/>
              <a:chOff x="3034" y="2643"/>
              <a:chExt cx="384" cy="365"/>
            </a:xfrm>
          </p:grpSpPr>
          <p:sp>
            <p:nvSpPr>
              <p:cNvPr id="33810" name="Text Box 49"/>
              <p:cNvSpPr txBox="1">
                <a:spLocks noChangeArrowheads="1"/>
              </p:cNvSpPr>
              <p:nvPr/>
            </p:nvSpPr>
            <p:spPr bwMode="auto">
              <a:xfrm>
                <a:off x="3034" y="2720"/>
                <a:ext cx="351"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i="1" baseline="-25000">
                    <a:latin typeface="Arial"/>
                    <a:cs typeface="Arial"/>
                  </a:rPr>
                  <a:t>S</a:t>
                </a:r>
              </a:p>
            </p:txBody>
          </p:sp>
          <p:sp>
            <p:nvSpPr>
              <p:cNvPr id="33811" name="Line 50"/>
              <p:cNvSpPr>
                <a:spLocks noChangeShapeType="1"/>
              </p:cNvSpPr>
              <p:nvPr/>
            </p:nvSpPr>
            <p:spPr bwMode="auto">
              <a:xfrm flipH="1">
                <a:off x="3274" y="2643"/>
                <a:ext cx="144" cy="147"/>
              </a:xfrm>
              <a:prstGeom prst="line">
                <a:avLst/>
              </a:prstGeom>
              <a:noFill/>
              <a:ln w="9525">
                <a:solidFill>
                  <a:schemeClr val="tx1"/>
                </a:solidFill>
                <a:round/>
                <a:headEnd/>
                <a:tailEnd/>
              </a:ln>
            </p:spPr>
            <p:txBody>
              <a:bodyPr/>
              <a:lstStyle/>
              <a:p>
                <a:endParaRPr lang="en-US">
                  <a:latin typeface="Arial"/>
                  <a:cs typeface="Arial"/>
                </a:endParaRPr>
              </a:p>
            </p:txBody>
          </p:sp>
        </p:grpSp>
      </p:grpSp>
      <p:sp>
        <p:nvSpPr>
          <p:cNvPr id="20" name="Footer Placeholder 19"/>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21" name="Slide Number Placeholder 20"/>
          <p:cNvSpPr>
            <a:spLocks noGrp="1"/>
          </p:cNvSpPr>
          <p:nvPr>
            <p:ph type="sldNum" sz="quarter" idx="13"/>
          </p:nvPr>
        </p:nvSpPr>
        <p:spPr/>
        <p:txBody>
          <a:bodyPr/>
          <a:lstStyle/>
          <a:p>
            <a:pPr>
              <a:defRPr/>
            </a:pPr>
            <a:fld id="{2F37425F-5E17-4209-B948-B5CE2119E408}" type="slidenum">
              <a:rPr lang="en-US" smtClean="0"/>
              <a:pPr>
                <a:defRPr/>
              </a:pPr>
              <a:t>28</a:t>
            </a:fld>
            <a:endParaRPr lang="en-US" dirty="0"/>
          </a:p>
        </p:txBody>
      </p:sp>
    </p:spTree>
    <p:extLst>
      <p:ext uri="{BB962C8B-B14F-4D97-AF65-F5344CB8AC3E}">
        <p14:creationId xmlns:p14="http://schemas.microsoft.com/office/powerpoint/2010/main" val="72848016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500"/>
                                        <p:tgtEl>
                                          <p:spTgt spid="4"/>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upRight)">
                                      <p:cBhvr>
                                        <p:cTn id="11" dur="500"/>
                                        <p:tgtEl>
                                          <p:spTgt spid="5"/>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strips(downLeft)">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12"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Left)">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9"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strips(up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33797">
                                            <p:bg/>
                                          </p:spTgt>
                                        </p:tgtEl>
                                        <p:attrNameLst>
                                          <p:attrName>style.visibility</p:attrName>
                                        </p:attrNameLst>
                                      </p:cBhvr>
                                      <p:to>
                                        <p:strVal val="visible"/>
                                      </p:to>
                                    </p:set>
                                    <p:animEffect transition="in" filter="wipe(left)">
                                      <p:cBhvr>
                                        <p:cTn id="44" dur="500"/>
                                        <p:tgtEl>
                                          <p:spTgt spid="33797">
                                            <p:bg/>
                                          </p:spTgt>
                                        </p:tgtEl>
                                      </p:cBhvr>
                                    </p:animEffect>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33797">
                                            <p:txEl>
                                              <p:pRg st="0" end="0"/>
                                            </p:txEl>
                                          </p:spTgt>
                                        </p:tgtEl>
                                        <p:attrNameLst>
                                          <p:attrName>style.visibility</p:attrName>
                                        </p:attrNameLst>
                                      </p:cBhvr>
                                      <p:to>
                                        <p:strVal val="visible"/>
                                      </p:to>
                                    </p:set>
                                    <p:animEffect transition="in" filter="wipe(left)">
                                      <p:cBhvr>
                                        <p:cTn id="48" dur="500"/>
                                        <p:tgtEl>
                                          <p:spTgt spid="33797">
                                            <p:txEl>
                                              <p:pRg st="0" end="0"/>
                                            </p:txEl>
                                          </p:spTgt>
                                        </p:tgtEl>
                                      </p:cBhvr>
                                    </p:animEffect>
                                  </p:childTnLst>
                                </p:cTn>
                              </p:par>
                            </p:childTnLst>
                          </p:cTn>
                        </p:par>
                        <p:par>
                          <p:cTn id="49" fill="hold">
                            <p:stCondLst>
                              <p:cond delay="1500"/>
                            </p:stCondLst>
                            <p:childTnLst>
                              <p:par>
                                <p:cTn id="50" presetID="22" presetClass="entr" presetSubtype="8" fill="hold" grpId="0" nodeType="afterEffect">
                                  <p:stCondLst>
                                    <p:cond delay="0"/>
                                  </p:stCondLst>
                                  <p:childTnLst>
                                    <p:set>
                                      <p:cBhvr>
                                        <p:cTn id="51" dur="1" fill="hold">
                                          <p:stCondLst>
                                            <p:cond delay="0"/>
                                          </p:stCondLst>
                                        </p:cTn>
                                        <p:tgtEl>
                                          <p:spTgt spid="33797">
                                            <p:txEl>
                                              <p:pRg st="1" end="1"/>
                                            </p:txEl>
                                          </p:spTgt>
                                        </p:tgtEl>
                                        <p:attrNameLst>
                                          <p:attrName>style.visibility</p:attrName>
                                        </p:attrNameLst>
                                      </p:cBhvr>
                                      <p:to>
                                        <p:strVal val="visible"/>
                                      </p:to>
                                    </p:set>
                                    <p:animEffect transition="in" filter="wipe(left)">
                                      <p:cBhvr>
                                        <p:cTn id="52" dur="500"/>
                                        <p:tgtEl>
                                          <p:spTgt spid="3379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209550" y="0"/>
            <a:ext cx="8770938" cy="1066800"/>
          </a:xfrm>
        </p:spPr>
        <p:txBody>
          <a:bodyPr>
            <a:normAutofit fontScale="90000"/>
          </a:bodyPr>
          <a:lstStyle/>
          <a:p>
            <a:pPr eaLnBrk="1" hangingPunct="1"/>
            <a:r>
              <a:rPr lang="en-US" dirty="0"/>
              <a:t>Elasticity and Tax Incidence</a:t>
            </a:r>
            <a:br>
              <a:rPr lang="en-US" dirty="0"/>
            </a:br>
            <a:r>
              <a:rPr lang="en-US" sz="3600" u="sng" dirty="0"/>
              <a:t>CASE 2:  Demand is more elastic than supply</a:t>
            </a:r>
            <a:endParaRPr lang="en-US" dirty="0"/>
          </a:p>
        </p:txBody>
      </p:sp>
      <p:sp>
        <p:nvSpPr>
          <p:cNvPr id="34821" name="Rectangle 3"/>
          <p:cNvSpPr>
            <a:spLocks noGrp="1" noChangeArrowheads="1"/>
          </p:cNvSpPr>
          <p:nvPr>
            <p:ph type="body" sz="quarter" idx="12"/>
          </p:nvPr>
        </p:nvSpPr>
        <p:spPr>
          <a:xfrm>
            <a:off x="6018213" y="1600200"/>
            <a:ext cx="2782886" cy="2982911"/>
          </a:xfrm>
          <a:solidFill>
            <a:srgbClr val="FFCCFF"/>
          </a:solidFill>
        </p:spPr>
        <p:txBody>
          <a:bodyPr/>
          <a:lstStyle/>
          <a:p>
            <a:pPr eaLnBrk="1" hangingPunct="1"/>
            <a:r>
              <a:rPr lang="en-US" sz="2600" dirty="0"/>
              <a:t>It’s easier for buyers than sellers to leave the market.  </a:t>
            </a:r>
          </a:p>
          <a:p>
            <a:pPr eaLnBrk="1" hangingPunct="1"/>
            <a:r>
              <a:rPr lang="en-US" sz="2600" dirty="0"/>
              <a:t>Sellers bear most of the burden of the tax.</a:t>
            </a:r>
          </a:p>
        </p:txBody>
      </p:sp>
      <p:grpSp>
        <p:nvGrpSpPr>
          <p:cNvPr id="2" name="Group 4"/>
          <p:cNvGrpSpPr>
            <a:grpSpLocks/>
          </p:cNvGrpSpPr>
          <p:nvPr/>
        </p:nvGrpSpPr>
        <p:grpSpPr bwMode="auto">
          <a:xfrm>
            <a:off x="3344863" y="1824038"/>
            <a:ext cx="3316287" cy="4108450"/>
            <a:chOff x="3326" y="1149"/>
            <a:chExt cx="2089" cy="2588"/>
          </a:xfrm>
        </p:grpSpPr>
        <p:grpSp>
          <p:nvGrpSpPr>
            <p:cNvPr id="3" name="Group 5"/>
            <p:cNvGrpSpPr>
              <a:grpSpLocks/>
            </p:cNvGrpSpPr>
            <p:nvPr/>
          </p:nvGrpSpPr>
          <p:grpSpPr bwMode="auto">
            <a:xfrm>
              <a:off x="3433" y="1403"/>
              <a:ext cx="1784" cy="2190"/>
              <a:chOff x="2424" y="1167"/>
              <a:chExt cx="2400" cy="2079"/>
            </a:xfrm>
          </p:grpSpPr>
          <p:sp>
            <p:nvSpPr>
              <p:cNvPr id="34868" name="Line 6"/>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34869" name="Line 7"/>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34866" name="Text Box 8"/>
            <p:cNvSpPr txBox="1">
              <a:spLocks noChangeArrowheads="1"/>
            </p:cNvSpPr>
            <p:nvPr/>
          </p:nvSpPr>
          <p:spPr bwMode="auto">
            <a:xfrm>
              <a:off x="3326" y="1149"/>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P</a:t>
              </a:r>
            </a:p>
          </p:txBody>
        </p:sp>
        <p:sp>
          <p:nvSpPr>
            <p:cNvPr id="34867" name="Text Box 9"/>
            <p:cNvSpPr txBox="1">
              <a:spLocks noChangeArrowheads="1"/>
            </p:cNvSpPr>
            <p:nvPr/>
          </p:nvSpPr>
          <p:spPr bwMode="auto">
            <a:xfrm>
              <a:off x="5182" y="3458"/>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Q</a:t>
              </a:r>
            </a:p>
          </p:txBody>
        </p:sp>
      </p:grpSp>
      <p:grpSp>
        <p:nvGrpSpPr>
          <p:cNvPr id="4" name="Group 10"/>
          <p:cNvGrpSpPr>
            <a:grpSpLocks/>
          </p:cNvGrpSpPr>
          <p:nvPr/>
        </p:nvGrpSpPr>
        <p:grpSpPr bwMode="auto">
          <a:xfrm>
            <a:off x="4019550" y="2425700"/>
            <a:ext cx="2368550" cy="2889250"/>
            <a:chOff x="2532" y="1528"/>
            <a:chExt cx="1492" cy="1820"/>
          </a:xfrm>
        </p:grpSpPr>
        <p:sp>
          <p:nvSpPr>
            <p:cNvPr id="34863" name="Text Box 11"/>
            <p:cNvSpPr txBox="1">
              <a:spLocks noChangeArrowheads="1"/>
            </p:cNvSpPr>
            <p:nvPr/>
          </p:nvSpPr>
          <p:spPr bwMode="auto">
            <a:xfrm>
              <a:off x="3791" y="3069"/>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D</a:t>
              </a:r>
            </a:p>
          </p:txBody>
        </p:sp>
        <p:sp>
          <p:nvSpPr>
            <p:cNvPr id="34864" name="Line 12"/>
            <p:cNvSpPr>
              <a:spLocks noChangeShapeType="1"/>
            </p:cNvSpPr>
            <p:nvPr/>
          </p:nvSpPr>
          <p:spPr bwMode="auto">
            <a:xfrm>
              <a:off x="2532" y="1528"/>
              <a:ext cx="1324" cy="1606"/>
            </a:xfrm>
            <a:prstGeom prst="line">
              <a:avLst/>
            </a:prstGeom>
            <a:noFill/>
            <a:ln w="38100">
              <a:solidFill>
                <a:srgbClr val="003399"/>
              </a:solidFill>
              <a:round/>
              <a:headEnd/>
              <a:tailEnd/>
            </a:ln>
          </p:spPr>
          <p:txBody>
            <a:bodyPr/>
            <a:lstStyle/>
            <a:p>
              <a:endParaRPr lang="en-US">
                <a:latin typeface="Arial"/>
                <a:cs typeface="Arial"/>
              </a:endParaRPr>
            </a:p>
          </p:txBody>
        </p:sp>
      </p:grpSp>
      <p:grpSp>
        <p:nvGrpSpPr>
          <p:cNvPr id="5" name="Group 13"/>
          <p:cNvGrpSpPr>
            <a:grpSpLocks/>
          </p:cNvGrpSpPr>
          <p:nvPr/>
        </p:nvGrpSpPr>
        <p:grpSpPr bwMode="auto">
          <a:xfrm>
            <a:off x="4379913" y="2041525"/>
            <a:ext cx="1425575" cy="3322638"/>
            <a:chOff x="2759" y="1286"/>
            <a:chExt cx="898" cy="2093"/>
          </a:xfrm>
        </p:grpSpPr>
        <p:sp>
          <p:nvSpPr>
            <p:cNvPr id="34861" name="Text Box 14"/>
            <p:cNvSpPr txBox="1">
              <a:spLocks noChangeArrowheads="1"/>
            </p:cNvSpPr>
            <p:nvPr/>
          </p:nvSpPr>
          <p:spPr bwMode="auto">
            <a:xfrm>
              <a:off x="3424" y="1286"/>
              <a:ext cx="233" cy="288"/>
            </a:xfrm>
            <a:prstGeom prst="rect">
              <a:avLst/>
            </a:prstGeom>
            <a:noFill/>
            <a:ln w="9525">
              <a:noFill/>
              <a:miter lim="800000"/>
              <a:headEnd/>
              <a:tailEnd/>
            </a:ln>
          </p:spPr>
          <p:txBody>
            <a:bodyPr>
              <a:spAutoFit/>
            </a:bodyPr>
            <a:lstStyle/>
            <a:p>
              <a:pPr algn="ctr">
                <a:spcBef>
                  <a:spcPct val="50000"/>
                </a:spcBef>
              </a:pPr>
              <a:r>
                <a:rPr lang="en-US" sz="2400" b="1" i="1">
                  <a:latin typeface="Arial"/>
                  <a:cs typeface="Arial"/>
                </a:rPr>
                <a:t>S</a:t>
              </a:r>
            </a:p>
          </p:txBody>
        </p:sp>
        <p:sp>
          <p:nvSpPr>
            <p:cNvPr id="34862" name="Line 15"/>
            <p:cNvSpPr>
              <a:spLocks noChangeShapeType="1"/>
            </p:cNvSpPr>
            <p:nvPr/>
          </p:nvSpPr>
          <p:spPr bwMode="auto">
            <a:xfrm flipV="1">
              <a:off x="2759" y="1534"/>
              <a:ext cx="744" cy="1845"/>
            </a:xfrm>
            <a:prstGeom prst="line">
              <a:avLst/>
            </a:prstGeom>
            <a:noFill/>
            <a:ln w="38100">
              <a:solidFill>
                <a:srgbClr val="CC0000"/>
              </a:solidFill>
              <a:round/>
              <a:headEnd/>
              <a:tailEnd/>
            </a:ln>
          </p:spPr>
          <p:txBody>
            <a:bodyPr/>
            <a:lstStyle/>
            <a:p>
              <a:endParaRPr lang="en-US">
                <a:latin typeface="Arial"/>
                <a:cs typeface="Arial"/>
              </a:endParaRPr>
            </a:p>
          </p:txBody>
        </p:sp>
      </p:grpSp>
      <p:grpSp>
        <p:nvGrpSpPr>
          <p:cNvPr id="6" name="Group 16"/>
          <p:cNvGrpSpPr>
            <a:grpSpLocks/>
          </p:cNvGrpSpPr>
          <p:nvPr/>
        </p:nvGrpSpPr>
        <p:grpSpPr bwMode="auto">
          <a:xfrm>
            <a:off x="3792538" y="3316288"/>
            <a:ext cx="955675" cy="1108075"/>
            <a:chOff x="2389" y="2089"/>
            <a:chExt cx="602" cy="698"/>
          </a:xfrm>
        </p:grpSpPr>
        <p:sp>
          <p:nvSpPr>
            <p:cNvPr id="34858" name="Line 17"/>
            <p:cNvSpPr>
              <a:spLocks noChangeShapeType="1"/>
            </p:cNvSpPr>
            <p:nvPr/>
          </p:nvSpPr>
          <p:spPr bwMode="auto">
            <a:xfrm flipH="1" flipV="1">
              <a:off x="2990" y="2089"/>
              <a:ext cx="1" cy="698"/>
            </a:xfrm>
            <a:prstGeom prst="line">
              <a:avLst/>
            </a:prstGeom>
            <a:noFill/>
            <a:ln w="38100">
              <a:solidFill>
                <a:srgbClr val="FF6600"/>
              </a:solidFill>
              <a:round/>
              <a:headEnd/>
              <a:tailEnd/>
            </a:ln>
          </p:spPr>
          <p:txBody>
            <a:bodyPr/>
            <a:lstStyle/>
            <a:p>
              <a:endParaRPr lang="en-US">
                <a:latin typeface="Arial"/>
                <a:cs typeface="Arial"/>
              </a:endParaRPr>
            </a:p>
          </p:txBody>
        </p:sp>
        <p:sp>
          <p:nvSpPr>
            <p:cNvPr id="34859" name="AutoShape 18"/>
            <p:cNvSpPr>
              <a:spLocks/>
            </p:cNvSpPr>
            <p:nvPr/>
          </p:nvSpPr>
          <p:spPr bwMode="auto">
            <a:xfrm>
              <a:off x="2818" y="2091"/>
              <a:ext cx="118" cy="693"/>
            </a:xfrm>
            <a:prstGeom prst="leftBrace">
              <a:avLst>
                <a:gd name="adj1" fmla="val 63732"/>
                <a:gd name="adj2" fmla="val 51806"/>
              </a:avLst>
            </a:prstGeom>
            <a:noFill/>
            <a:ln w="25400">
              <a:solidFill>
                <a:schemeClr val="tx1"/>
              </a:solidFill>
              <a:round/>
              <a:headEnd/>
              <a:tailEnd/>
            </a:ln>
          </p:spPr>
          <p:txBody>
            <a:bodyPr wrap="none" anchor="ctr"/>
            <a:lstStyle/>
            <a:p>
              <a:endParaRPr lang="en-US">
                <a:latin typeface="Arial"/>
                <a:cs typeface="Arial"/>
              </a:endParaRPr>
            </a:p>
          </p:txBody>
        </p:sp>
        <p:sp>
          <p:nvSpPr>
            <p:cNvPr id="34860" name="Text Box 19"/>
            <p:cNvSpPr txBox="1">
              <a:spLocks noChangeArrowheads="1"/>
            </p:cNvSpPr>
            <p:nvPr/>
          </p:nvSpPr>
          <p:spPr bwMode="auto">
            <a:xfrm>
              <a:off x="2389" y="2294"/>
              <a:ext cx="442" cy="288"/>
            </a:xfrm>
            <a:prstGeom prst="rect">
              <a:avLst/>
            </a:prstGeom>
            <a:noFill/>
            <a:ln w="9525">
              <a:noFill/>
              <a:miter lim="800000"/>
              <a:headEnd/>
              <a:tailEnd/>
            </a:ln>
          </p:spPr>
          <p:txBody>
            <a:bodyPr>
              <a:spAutoFit/>
            </a:bodyPr>
            <a:lstStyle/>
            <a:p>
              <a:pPr algn="r">
                <a:spcBef>
                  <a:spcPct val="50000"/>
                </a:spcBef>
              </a:pPr>
              <a:r>
                <a:rPr lang="en-US" sz="2400">
                  <a:latin typeface="Arial"/>
                  <a:cs typeface="Arial"/>
                </a:rPr>
                <a:t>Tax</a:t>
              </a:r>
            </a:p>
          </p:txBody>
        </p:sp>
      </p:grpSp>
      <p:grpSp>
        <p:nvGrpSpPr>
          <p:cNvPr id="7" name="Group 20"/>
          <p:cNvGrpSpPr>
            <a:grpSpLocks/>
          </p:cNvGrpSpPr>
          <p:nvPr/>
        </p:nvGrpSpPr>
        <p:grpSpPr bwMode="auto">
          <a:xfrm>
            <a:off x="336550" y="2589213"/>
            <a:ext cx="3148013" cy="1098550"/>
            <a:chOff x="212" y="1631"/>
            <a:chExt cx="1983" cy="692"/>
          </a:xfrm>
        </p:grpSpPr>
        <p:sp>
          <p:nvSpPr>
            <p:cNvPr id="34854" name="AutoShape 21"/>
            <p:cNvSpPr>
              <a:spLocks/>
            </p:cNvSpPr>
            <p:nvPr/>
          </p:nvSpPr>
          <p:spPr bwMode="auto">
            <a:xfrm>
              <a:off x="2054" y="2090"/>
              <a:ext cx="141" cy="233"/>
            </a:xfrm>
            <a:prstGeom prst="leftBrace">
              <a:avLst>
                <a:gd name="adj1" fmla="val 27067"/>
                <a:gd name="adj2" fmla="val 50000"/>
              </a:avLst>
            </a:prstGeom>
            <a:noFill/>
            <a:ln w="19050">
              <a:solidFill>
                <a:srgbClr val="009900"/>
              </a:solidFill>
              <a:round/>
              <a:headEnd/>
              <a:tailEnd/>
            </a:ln>
          </p:spPr>
          <p:txBody>
            <a:bodyPr wrap="none" anchor="ctr"/>
            <a:lstStyle/>
            <a:p>
              <a:endParaRPr lang="en-US">
                <a:latin typeface="Arial"/>
                <a:cs typeface="Arial"/>
              </a:endParaRPr>
            </a:p>
          </p:txBody>
        </p:sp>
        <p:grpSp>
          <p:nvGrpSpPr>
            <p:cNvPr id="8" name="Group 22"/>
            <p:cNvGrpSpPr>
              <a:grpSpLocks/>
            </p:cNvGrpSpPr>
            <p:nvPr/>
          </p:nvGrpSpPr>
          <p:grpSpPr bwMode="auto">
            <a:xfrm>
              <a:off x="212" y="1631"/>
              <a:ext cx="1807" cy="570"/>
              <a:chOff x="212" y="1631"/>
              <a:chExt cx="1807" cy="570"/>
            </a:xfrm>
          </p:grpSpPr>
          <p:sp>
            <p:nvSpPr>
              <p:cNvPr id="34856" name="Line 23"/>
              <p:cNvSpPr>
                <a:spLocks noChangeShapeType="1"/>
              </p:cNvSpPr>
              <p:nvPr/>
            </p:nvSpPr>
            <p:spPr bwMode="auto">
              <a:xfrm>
                <a:off x="1384" y="1904"/>
                <a:ext cx="635" cy="297"/>
              </a:xfrm>
              <a:prstGeom prst="line">
                <a:avLst/>
              </a:prstGeom>
              <a:noFill/>
              <a:ln w="9525">
                <a:solidFill>
                  <a:schemeClr val="tx1"/>
                </a:solidFill>
                <a:round/>
                <a:headEnd/>
                <a:tailEnd/>
              </a:ln>
            </p:spPr>
            <p:txBody>
              <a:bodyPr/>
              <a:lstStyle/>
              <a:p>
                <a:endParaRPr lang="en-US">
                  <a:latin typeface="Arial"/>
                  <a:cs typeface="Arial"/>
                </a:endParaRPr>
              </a:p>
            </p:txBody>
          </p:sp>
          <p:sp>
            <p:nvSpPr>
              <p:cNvPr id="34857" name="Text Box 24"/>
              <p:cNvSpPr txBox="1">
                <a:spLocks noChangeArrowheads="1"/>
              </p:cNvSpPr>
              <p:nvPr/>
            </p:nvSpPr>
            <p:spPr bwMode="auto">
              <a:xfrm>
                <a:off x="212" y="1631"/>
                <a:ext cx="1360" cy="465"/>
              </a:xfrm>
              <a:prstGeom prst="rect">
                <a:avLst/>
              </a:prstGeom>
              <a:solidFill>
                <a:srgbClr val="66FF66"/>
              </a:solidFill>
              <a:ln w="9525">
                <a:noFill/>
                <a:miter lim="800000"/>
                <a:headEnd/>
                <a:tailEnd/>
              </a:ln>
            </p:spPr>
            <p:txBody>
              <a:bodyPr lIns="0" tIns="0" rIns="0" bIns="0">
                <a:spAutoFit/>
              </a:bodyPr>
              <a:lstStyle/>
              <a:p>
                <a:pPr algn="ctr">
                  <a:spcBef>
                    <a:spcPct val="50000"/>
                  </a:spcBef>
                </a:pPr>
                <a:r>
                  <a:rPr lang="en-US" sz="2400" dirty="0">
                    <a:latin typeface="Arial"/>
                    <a:cs typeface="Arial"/>
                  </a:rPr>
                  <a:t>Buyers’ share of tax burden</a:t>
                </a:r>
              </a:p>
            </p:txBody>
          </p:sp>
        </p:grpSp>
      </p:grpSp>
      <p:grpSp>
        <p:nvGrpSpPr>
          <p:cNvPr id="9" name="Group 25"/>
          <p:cNvGrpSpPr>
            <a:grpSpLocks/>
          </p:cNvGrpSpPr>
          <p:nvPr/>
        </p:nvGrpSpPr>
        <p:grpSpPr bwMode="auto">
          <a:xfrm>
            <a:off x="417513" y="3697287"/>
            <a:ext cx="3067050" cy="1228724"/>
            <a:chOff x="263" y="2329"/>
            <a:chExt cx="1932" cy="774"/>
          </a:xfrm>
        </p:grpSpPr>
        <p:sp>
          <p:nvSpPr>
            <p:cNvPr id="34850" name="AutoShape 26"/>
            <p:cNvSpPr>
              <a:spLocks/>
            </p:cNvSpPr>
            <p:nvPr/>
          </p:nvSpPr>
          <p:spPr bwMode="auto">
            <a:xfrm>
              <a:off x="2054" y="2329"/>
              <a:ext cx="141" cy="457"/>
            </a:xfrm>
            <a:prstGeom prst="leftBrace">
              <a:avLst>
                <a:gd name="adj1" fmla="val 53089"/>
                <a:gd name="adj2" fmla="val 50000"/>
              </a:avLst>
            </a:prstGeom>
            <a:noFill/>
            <a:ln w="19050">
              <a:solidFill>
                <a:srgbClr val="FF0000"/>
              </a:solidFill>
              <a:round/>
              <a:headEnd/>
              <a:tailEnd/>
            </a:ln>
          </p:spPr>
          <p:txBody>
            <a:bodyPr wrap="none" anchor="ctr"/>
            <a:lstStyle/>
            <a:p>
              <a:endParaRPr lang="en-US">
                <a:latin typeface="Arial"/>
                <a:cs typeface="Arial"/>
              </a:endParaRPr>
            </a:p>
          </p:txBody>
        </p:sp>
        <p:grpSp>
          <p:nvGrpSpPr>
            <p:cNvPr id="10" name="Group 27"/>
            <p:cNvGrpSpPr>
              <a:grpSpLocks/>
            </p:cNvGrpSpPr>
            <p:nvPr/>
          </p:nvGrpSpPr>
          <p:grpSpPr bwMode="auto">
            <a:xfrm>
              <a:off x="263" y="2569"/>
              <a:ext cx="1764" cy="534"/>
              <a:chOff x="263" y="2569"/>
              <a:chExt cx="1764" cy="534"/>
            </a:xfrm>
          </p:grpSpPr>
          <p:sp>
            <p:nvSpPr>
              <p:cNvPr id="34852" name="Line 28"/>
              <p:cNvSpPr>
                <a:spLocks noChangeShapeType="1"/>
              </p:cNvSpPr>
              <p:nvPr/>
            </p:nvSpPr>
            <p:spPr bwMode="auto">
              <a:xfrm flipH="1">
                <a:off x="1494" y="2569"/>
                <a:ext cx="533" cy="318"/>
              </a:xfrm>
              <a:prstGeom prst="line">
                <a:avLst/>
              </a:prstGeom>
              <a:noFill/>
              <a:ln w="9525">
                <a:solidFill>
                  <a:schemeClr val="tx1"/>
                </a:solidFill>
                <a:round/>
                <a:headEnd/>
                <a:tailEnd/>
              </a:ln>
            </p:spPr>
            <p:txBody>
              <a:bodyPr/>
              <a:lstStyle/>
              <a:p>
                <a:endParaRPr lang="en-US">
                  <a:latin typeface="Arial"/>
                  <a:cs typeface="Arial"/>
                </a:endParaRPr>
              </a:p>
            </p:txBody>
          </p:sp>
          <p:sp>
            <p:nvSpPr>
              <p:cNvPr id="34853" name="Text Box 29"/>
              <p:cNvSpPr txBox="1">
                <a:spLocks noChangeArrowheads="1"/>
              </p:cNvSpPr>
              <p:nvPr/>
            </p:nvSpPr>
            <p:spPr bwMode="auto">
              <a:xfrm>
                <a:off x="263" y="2638"/>
                <a:ext cx="1319" cy="465"/>
              </a:xfrm>
              <a:prstGeom prst="rect">
                <a:avLst/>
              </a:prstGeom>
              <a:solidFill>
                <a:srgbClr val="FFCCFF"/>
              </a:solidFill>
              <a:ln w="9525">
                <a:noFill/>
                <a:miter lim="800000"/>
                <a:headEnd/>
                <a:tailEnd/>
              </a:ln>
            </p:spPr>
            <p:txBody>
              <a:bodyPr lIns="0" tIns="0" rIns="0" bIns="0">
                <a:spAutoFit/>
              </a:bodyPr>
              <a:lstStyle/>
              <a:p>
                <a:pPr algn="ctr">
                  <a:spcBef>
                    <a:spcPct val="50000"/>
                  </a:spcBef>
                </a:pPr>
                <a:r>
                  <a:rPr lang="en-US" sz="2400" dirty="0">
                    <a:latin typeface="Arial"/>
                    <a:cs typeface="Arial"/>
                  </a:rPr>
                  <a:t>Sellers’ share of tax burden</a:t>
                </a:r>
              </a:p>
            </p:txBody>
          </p:sp>
        </p:grpSp>
      </p:grpSp>
      <p:grpSp>
        <p:nvGrpSpPr>
          <p:cNvPr id="11" name="Group 30"/>
          <p:cNvGrpSpPr>
            <a:grpSpLocks/>
          </p:cNvGrpSpPr>
          <p:nvPr/>
        </p:nvGrpSpPr>
        <p:grpSpPr bwMode="auto">
          <a:xfrm>
            <a:off x="869950" y="3490918"/>
            <a:ext cx="4251325" cy="369888"/>
            <a:chOff x="548" y="2199"/>
            <a:chExt cx="2678" cy="233"/>
          </a:xfrm>
        </p:grpSpPr>
        <p:grpSp>
          <p:nvGrpSpPr>
            <p:cNvPr id="12" name="Group 31"/>
            <p:cNvGrpSpPr>
              <a:grpSpLocks/>
            </p:cNvGrpSpPr>
            <p:nvPr/>
          </p:nvGrpSpPr>
          <p:grpSpPr bwMode="auto">
            <a:xfrm>
              <a:off x="2215" y="2283"/>
              <a:ext cx="1011" cy="87"/>
              <a:chOff x="2215" y="2283"/>
              <a:chExt cx="1011" cy="87"/>
            </a:xfrm>
          </p:grpSpPr>
          <p:sp>
            <p:nvSpPr>
              <p:cNvPr id="34848" name="Oval 32"/>
              <p:cNvSpPr>
                <a:spLocks noChangeArrowheads="1"/>
              </p:cNvSpPr>
              <p:nvPr/>
            </p:nvSpPr>
            <p:spPr bwMode="auto">
              <a:xfrm>
                <a:off x="3138" y="2283"/>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4849" name="Line 33"/>
              <p:cNvSpPr>
                <a:spLocks noChangeShapeType="1"/>
              </p:cNvSpPr>
              <p:nvPr/>
            </p:nvSpPr>
            <p:spPr bwMode="auto">
              <a:xfrm flipH="1">
                <a:off x="2215" y="2326"/>
                <a:ext cx="962" cy="0"/>
              </a:xfrm>
              <a:prstGeom prst="line">
                <a:avLst/>
              </a:prstGeom>
              <a:noFill/>
              <a:ln w="12700">
                <a:solidFill>
                  <a:schemeClr val="tx1"/>
                </a:solidFill>
                <a:prstDash val="dash"/>
                <a:round/>
                <a:headEnd/>
                <a:tailEnd/>
              </a:ln>
            </p:spPr>
            <p:txBody>
              <a:bodyPr/>
              <a:lstStyle/>
              <a:p>
                <a:endParaRPr lang="en-US">
                  <a:latin typeface="Arial"/>
                  <a:cs typeface="Arial"/>
                </a:endParaRPr>
              </a:p>
            </p:txBody>
          </p:sp>
        </p:grpSp>
        <p:grpSp>
          <p:nvGrpSpPr>
            <p:cNvPr id="13" name="Group 34"/>
            <p:cNvGrpSpPr>
              <a:grpSpLocks/>
            </p:cNvGrpSpPr>
            <p:nvPr/>
          </p:nvGrpSpPr>
          <p:grpSpPr bwMode="auto">
            <a:xfrm>
              <a:off x="548" y="2199"/>
              <a:ext cx="1640" cy="233"/>
              <a:chOff x="1775" y="2321"/>
              <a:chExt cx="1640" cy="233"/>
            </a:xfrm>
          </p:grpSpPr>
          <p:sp>
            <p:nvSpPr>
              <p:cNvPr id="34846" name="Text Box 35"/>
              <p:cNvSpPr txBox="1">
                <a:spLocks noChangeArrowheads="1"/>
              </p:cNvSpPr>
              <p:nvPr/>
            </p:nvSpPr>
            <p:spPr bwMode="auto">
              <a:xfrm>
                <a:off x="1775" y="2321"/>
                <a:ext cx="1293" cy="233"/>
              </a:xfrm>
              <a:prstGeom prst="rect">
                <a:avLst/>
              </a:prstGeom>
              <a:noFill/>
              <a:ln w="9525">
                <a:noFill/>
                <a:miter lim="800000"/>
                <a:headEnd/>
                <a:tailEnd/>
              </a:ln>
            </p:spPr>
            <p:txBody>
              <a:bodyPr lIns="0" tIns="0" rIns="0" bIns="0">
                <a:spAutoFit/>
              </a:bodyPr>
              <a:lstStyle/>
              <a:p>
                <a:pPr algn="ctr">
                  <a:spcBef>
                    <a:spcPct val="50000"/>
                  </a:spcBef>
                </a:pPr>
                <a:r>
                  <a:rPr lang="en-US" sz="2400" dirty="0">
                    <a:latin typeface="Arial"/>
                    <a:cs typeface="Arial"/>
                  </a:rPr>
                  <a:t>Price if no tax</a:t>
                </a:r>
              </a:p>
            </p:txBody>
          </p:sp>
          <p:sp>
            <p:nvSpPr>
              <p:cNvPr id="34847" name="Line 36"/>
              <p:cNvSpPr>
                <a:spLocks noChangeShapeType="1"/>
              </p:cNvSpPr>
              <p:nvPr/>
            </p:nvSpPr>
            <p:spPr bwMode="auto">
              <a:xfrm flipH="1">
                <a:off x="3022" y="2449"/>
                <a:ext cx="393" cy="0"/>
              </a:xfrm>
              <a:prstGeom prst="line">
                <a:avLst/>
              </a:prstGeom>
              <a:noFill/>
              <a:ln w="9525">
                <a:solidFill>
                  <a:schemeClr val="tx1"/>
                </a:solidFill>
                <a:round/>
                <a:headEnd/>
                <a:tailEnd/>
              </a:ln>
            </p:spPr>
            <p:txBody>
              <a:bodyPr/>
              <a:lstStyle/>
              <a:p>
                <a:endParaRPr lang="en-US">
                  <a:latin typeface="Arial"/>
                  <a:cs typeface="Arial"/>
                </a:endParaRPr>
              </a:p>
            </p:txBody>
          </p:sp>
        </p:grpSp>
      </p:grpSp>
      <p:grpSp>
        <p:nvGrpSpPr>
          <p:cNvPr id="14" name="Group 37"/>
          <p:cNvGrpSpPr>
            <a:grpSpLocks/>
          </p:cNvGrpSpPr>
          <p:nvPr/>
        </p:nvGrpSpPr>
        <p:grpSpPr bwMode="auto">
          <a:xfrm>
            <a:off x="2566988" y="2786063"/>
            <a:ext cx="2249487" cy="593725"/>
            <a:chOff x="1617" y="1755"/>
            <a:chExt cx="1417" cy="374"/>
          </a:xfrm>
        </p:grpSpPr>
        <p:grpSp>
          <p:nvGrpSpPr>
            <p:cNvPr id="15" name="Group 38"/>
            <p:cNvGrpSpPr>
              <a:grpSpLocks/>
            </p:cNvGrpSpPr>
            <p:nvPr/>
          </p:nvGrpSpPr>
          <p:grpSpPr bwMode="auto">
            <a:xfrm>
              <a:off x="2216" y="2042"/>
              <a:ext cx="818" cy="87"/>
              <a:chOff x="2216" y="2042"/>
              <a:chExt cx="818" cy="87"/>
            </a:xfrm>
          </p:grpSpPr>
          <p:sp>
            <p:nvSpPr>
              <p:cNvPr id="34842" name="Oval 39"/>
              <p:cNvSpPr>
                <a:spLocks noChangeArrowheads="1"/>
              </p:cNvSpPr>
              <p:nvPr/>
            </p:nvSpPr>
            <p:spPr bwMode="auto">
              <a:xfrm>
                <a:off x="2946" y="2042"/>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4843" name="Line 40"/>
              <p:cNvSpPr>
                <a:spLocks noChangeShapeType="1"/>
              </p:cNvSpPr>
              <p:nvPr/>
            </p:nvSpPr>
            <p:spPr bwMode="auto">
              <a:xfrm flipH="1">
                <a:off x="2216" y="2087"/>
                <a:ext cx="760" cy="0"/>
              </a:xfrm>
              <a:prstGeom prst="line">
                <a:avLst/>
              </a:prstGeom>
              <a:noFill/>
              <a:ln w="12700">
                <a:solidFill>
                  <a:schemeClr val="tx1"/>
                </a:solidFill>
                <a:prstDash val="dash"/>
                <a:round/>
                <a:headEnd/>
                <a:tailEnd/>
              </a:ln>
            </p:spPr>
            <p:txBody>
              <a:bodyPr/>
              <a:lstStyle/>
              <a:p>
                <a:endParaRPr lang="en-US">
                  <a:latin typeface="Arial"/>
                  <a:cs typeface="Arial"/>
                </a:endParaRPr>
              </a:p>
            </p:txBody>
          </p:sp>
        </p:grpSp>
        <p:grpSp>
          <p:nvGrpSpPr>
            <p:cNvPr id="16" name="Group 41"/>
            <p:cNvGrpSpPr>
              <a:grpSpLocks/>
            </p:cNvGrpSpPr>
            <p:nvPr/>
          </p:nvGrpSpPr>
          <p:grpSpPr bwMode="auto">
            <a:xfrm>
              <a:off x="1617" y="1755"/>
              <a:ext cx="577" cy="325"/>
              <a:chOff x="2838" y="1594"/>
              <a:chExt cx="577" cy="325"/>
            </a:xfrm>
          </p:grpSpPr>
          <p:sp>
            <p:nvSpPr>
              <p:cNvPr id="34840" name="Text Box 42"/>
              <p:cNvSpPr txBox="1">
                <a:spLocks noChangeArrowheads="1"/>
              </p:cNvSpPr>
              <p:nvPr/>
            </p:nvSpPr>
            <p:spPr bwMode="auto">
              <a:xfrm>
                <a:off x="2838" y="1594"/>
                <a:ext cx="405"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i="1" baseline="-25000">
                    <a:latin typeface="Arial"/>
                    <a:cs typeface="Arial"/>
                  </a:rPr>
                  <a:t>B</a:t>
                </a:r>
              </a:p>
            </p:txBody>
          </p:sp>
          <p:sp>
            <p:nvSpPr>
              <p:cNvPr id="34841" name="Line 43"/>
              <p:cNvSpPr>
                <a:spLocks noChangeShapeType="1"/>
              </p:cNvSpPr>
              <p:nvPr/>
            </p:nvSpPr>
            <p:spPr bwMode="auto">
              <a:xfrm flipH="1" flipV="1">
                <a:off x="3222" y="1802"/>
                <a:ext cx="193" cy="117"/>
              </a:xfrm>
              <a:prstGeom prst="line">
                <a:avLst/>
              </a:prstGeom>
              <a:noFill/>
              <a:ln w="9525">
                <a:solidFill>
                  <a:schemeClr val="tx1"/>
                </a:solidFill>
                <a:round/>
                <a:headEnd/>
                <a:tailEnd/>
              </a:ln>
            </p:spPr>
            <p:txBody>
              <a:bodyPr/>
              <a:lstStyle/>
              <a:p>
                <a:endParaRPr lang="en-US">
                  <a:latin typeface="Arial"/>
                  <a:cs typeface="Arial"/>
                </a:endParaRPr>
              </a:p>
            </p:txBody>
          </p:sp>
        </p:grpSp>
      </p:grpSp>
      <p:grpSp>
        <p:nvGrpSpPr>
          <p:cNvPr id="17" name="Group 44"/>
          <p:cNvGrpSpPr>
            <a:grpSpLocks/>
          </p:cNvGrpSpPr>
          <p:nvPr/>
        </p:nvGrpSpPr>
        <p:grpSpPr bwMode="auto">
          <a:xfrm>
            <a:off x="2878138" y="4362450"/>
            <a:ext cx="1943100" cy="661988"/>
            <a:chOff x="1813" y="2748"/>
            <a:chExt cx="1224" cy="417"/>
          </a:xfrm>
        </p:grpSpPr>
        <p:grpSp>
          <p:nvGrpSpPr>
            <p:cNvPr id="18" name="Group 45"/>
            <p:cNvGrpSpPr>
              <a:grpSpLocks/>
            </p:cNvGrpSpPr>
            <p:nvPr/>
          </p:nvGrpSpPr>
          <p:grpSpPr bwMode="auto">
            <a:xfrm>
              <a:off x="2215" y="2748"/>
              <a:ext cx="822" cy="87"/>
              <a:chOff x="2215" y="2748"/>
              <a:chExt cx="822" cy="87"/>
            </a:xfrm>
          </p:grpSpPr>
          <p:sp>
            <p:nvSpPr>
              <p:cNvPr id="34836" name="Oval 46"/>
              <p:cNvSpPr>
                <a:spLocks noChangeArrowheads="1"/>
              </p:cNvSpPr>
              <p:nvPr/>
            </p:nvSpPr>
            <p:spPr bwMode="auto">
              <a:xfrm>
                <a:off x="2949" y="2748"/>
                <a:ext cx="88" cy="87"/>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4837" name="Line 47"/>
              <p:cNvSpPr>
                <a:spLocks noChangeShapeType="1"/>
              </p:cNvSpPr>
              <p:nvPr/>
            </p:nvSpPr>
            <p:spPr bwMode="auto">
              <a:xfrm flipH="1">
                <a:off x="2215" y="2791"/>
                <a:ext cx="767" cy="0"/>
              </a:xfrm>
              <a:prstGeom prst="line">
                <a:avLst/>
              </a:prstGeom>
              <a:noFill/>
              <a:ln w="12700">
                <a:solidFill>
                  <a:schemeClr val="tx1"/>
                </a:solidFill>
                <a:prstDash val="dash"/>
                <a:round/>
                <a:headEnd/>
                <a:tailEnd/>
              </a:ln>
            </p:spPr>
            <p:txBody>
              <a:bodyPr/>
              <a:lstStyle/>
              <a:p>
                <a:endParaRPr lang="en-US">
                  <a:latin typeface="Arial"/>
                  <a:cs typeface="Arial"/>
                </a:endParaRPr>
              </a:p>
            </p:txBody>
          </p:sp>
        </p:grpSp>
        <p:grpSp>
          <p:nvGrpSpPr>
            <p:cNvPr id="19" name="Group 48"/>
            <p:cNvGrpSpPr>
              <a:grpSpLocks/>
            </p:cNvGrpSpPr>
            <p:nvPr/>
          </p:nvGrpSpPr>
          <p:grpSpPr bwMode="auto">
            <a:xfrm>
              <a:off x="1813" y="2800"/>
              <a:ext cx="384" cy="365"/>
              <a:chOff x="3034" y="2643"/>
              <a:chExt cx="384" cy="365"/>
            </a:xfrm>
          </p:grpSpPr>
          <p:sp>
            <p:nvSpPr>
              <p:cNvPr id="34834" name="Text Box 49"/>
              <p:cNvSpPr txBox="1">
                <a:spLocks noChangeArrowheads="1"/>
              </p:cNvSpPr>
              <p:nvPr/>
            </p:nvSpPr>
            <p:spPr bwMode="auto">
              <a:xfrm>
                <a:off x="3034" y="2720"/>
                <a:ext cx="351" cy="288"/>
              </a:xfrm>
              <a:prstGeom prst="rect">
                <a:avLst/>
              </a:prstGeom>
              <a:noFill/>
              <a:ln w="9525">
                <a:noFill/>
                <a:miter lim="800000"/>
                <a:headEnd/>
                <a:tailEnd/>
              </a:ln>
            </p:spPr>
            <p:txBody>
              <a:bodyPr>
                <a:spAutoFit/>
              </a:bodyPr>
              <a:lstStyle/>
              <a:p>
                <a:pPr algn="r">
                  <a:spcBef>
                    <a:spcPct val="50000"/>
                  </a:spcBef>
                </a:pPr>
                <a:r>
                  <a:rPr lang="en-US" sz="2400" b="1" i="1">
                    <a:latin typeface="Arial"/>
                    <a:cs typeface="Arial"/>
                  </a:rPr>
                  <a:t>P</a:t>
                </a:r>
                <a:r>
                  <a:rPr lang="en-US" sz="2400" b="1" i="1" baseline="-25000">
                    <a:latin typeface="Arial"/>
                    <a:cs typeface="Arial"/>
                  </a:rPr>
                  <a:t>S</a:t>
                </a:r>
              </a:p>
            </p:txBody>
          </p:sp>
          <p:sp>
            <p:nvSpPr>
              <p:cNvPr id="34835" name="Line 50"/>
              <p:cNvSpPr>
                <a:spLocks noChangeShapeType="1"/>
              </p:cNvSpPr>
              <p:nvPr/>
            </p:nvSpPr>
            <p:spPr bwMode="auto">
              <a:xfrm flipH="1">
                <a:off x="3274" y="2643"/>
                <a:ext cx="144" cy="147"/>
              </a:xfrm>
              <a:prstGeom prst="line">
                <a:avLst/>
              </a:prstGeom>
              <a:noFill/>
              <a:ln w="9525">
                <a:solidFill>
                  <a:schemeClr val="tx1"/>
                </a:solidFill>
                <a:round/>
                <a:headEnd/>
                <a:tailEnd/>
              </a:ln>
            </p:spPr>
            <p:txBody>
              <a:bodyPr/>
              <a:lstStyle/>
              <a:p>
                <a:endParaRPr lang="en-US">
                  <a:latin typeface="Arial"/>
                  <a:cs typeface="Arial"/>
                </a:endParaRPr>
              </a:p>
            </p:txBody>
          </p:sp>
        </p:grpSp>
      </p:grpSp>
      <p:sp>
        <p:nvSpPr>
          <p:cNvPr id="20" name="Footer Placeholder 19"/>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21" name="Slide Number Placeholder 20"/>
          <p:cNvSpPr>
            <a:spLocks noGrp="1"/>
          </p:cNvSpPr>
          <p:nvPr>
            <p:ph type="sldNum" sz="quarter" idx="13"/>
          </p:nvPr>
        </p:nvSpPr>
        <p:spPr/>
        <p:txBody>
          <a:bodyPr/>
          <a:lstStyle/>
          <a:p>
            <a:pPr>
              <a:defRPr/>
            </a:pPr>
            <a:fld id="{2F37425F-5E17-4209-B948-B5CE2119E408}" type="slidenum">
              <a:rPr lang="en-US" smtClean="0"/>
              <a:pPr>
                <a:defRPr/>
              </a:pPr>
              <a:t>29</a:t>
            </a:fld>
            <a:endParaRPr lang="en-US" dirty="0"/>
          </a:p>
        </p:txBody>
      </p:sp>
    </p:spTree>
    <p:extLst>
      <p:ext uri="{BB962C8B-B14F-4D97-AF65-F5344CB8AC3E}">
        <p14:creationId xmlns:p14="http://schemas.microsoft.com/office/powerpoint/2010/main" val="261930437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500"/>
                                        <p:tgtEl>
                                          <p:spTgt spid="4"/>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upRight)">
                                      <p:cBhvr>
                                        <p:cTn id="11" dur="500"/>
                                        <p:tgtEl>
                                          <p:spTgt spid="5"/>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strips(downLeft)">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9"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strips(upLeft)">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12" fill="hold"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strips(downLeft)">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34821">
                                            <p:bg/>
                                          </p:spTgt>
                                        </p:tgtEl>
                                        <p:attrNameLst>
                                          <p:attrName>style.visibility</p:attrName>
                                        </p:attrNameLst>
                                      </p:cBhvr>
                                      <p:to>
                                        <p:strVal val="visible"/>
                                      </p:to>
                                    </p:set>
                                    <p:animEffect transition="in" filter="wipe(left)">
                                      <p:cBhvr>
                                        <p:cTn id="44" dur="500"/>
                                        <p:tgtEl>
                                          <p:spTgt spid="34821">
                                            <p:bg/>
                                          </p:spTgt>
                                        </p:tgtEl>
                                      </p:cBhvr>
                                    </p:animEffect>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34821">
                                            <p:txEl>
                                              <p:pRg st="0" end="0"/>
                                            </p:txEl>
                                          </p:spTgt>
                                        </p:tgtEl>
                                        <p:attrNameLst>
                                          <p:attrName>style.visibility</p:attrName>
                                        </p:attrNameLst>
                                      </p:cBhvr>
                                      <p:to>
                                        <p:strVal val="visible"/>
                                      </p:to>
                                    </p:set>
                                    <p:animEffect transition="in" filter="wipe(left)">
                                      <p:cBhvr>
                                        <p:cTn id="48" dur="500"/>
                                        <p:tgtEl>
                                          <p:spTgt spid="34821">
                                            <p:txEl>
                                              <p:pRg st="0" end="0"/>
                                            </p:txEl>
                                          </p:spTgt>
                                        </p:tgtEl>
                                      </p:cBhvr>
                                    </p:animEffect>
                                  </p:childTnLst>
                                </p:cTn>
                              </p:par>
                            </p:childTnLst>
                          </p:cTn>
                        </p:par>
                        <p:par>
                          <p:cTn id="49" fill="hold">
                            <p:stCondLst>
                              <p:cond delay="1500"/>
                            </p:stCondLst>
                            <p:childTnLst>
                              <p:par>
                                <p:cTn id="50" presetID="22" presetClass="entr" presetSubtype="8" fill="hold" grpId="0" nodeType="afterEffect">
                                  <p:stCondLst>
                                    <p:cond delay="0"/>
                                  </p:stCondLst>
                                  <p:childTnLst>
                                    <p:set>
                                      <p:cBhvr>
                                        <p:cTn id="51" dur="1" fill="hold">
                                          <p:stCondLst>
                                            <p:cond delay="0"/>
                                          </p:stCondLst>
                                        </p:cTn>
                                        <p:tgtEl>
                                          <p:spTgt spid="34821">
                                            <p:txEl>
                                              <p:pRg st="1" end="1"/>
                                            </p:txEl>
                                          </p:spTgt>
                                        </p:tgtEl>
                                        <p:attrNameLst>
                                          <p:attrName>style.visibility</p:attrName>
                                        </p:attrNameLst>
                                      </p:cBhvr>
                                      <p:to>
                                        <p:strVal val="visible"/>
                                      </p:to>
                                    </p:set>
                                    <p:animEffect transition="in" filter="wipe(left)">
                                      <p:cBhvr>
                                        <p:cTn id="52" dur="500"/>
                                        <p:tgtEl>
                                          <p:spTgt spid="348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build="p"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A price ceiling is a legal maximum on the price of a good.  An example is rent control.  If the price ceiling is below the equilibrium price, it is binding and causes a shortage. </a:t>
            </a:r>
          </a:p>
          <a:p>
            <a:r>
              <a:rPr lang="en-US" sz="3000" dirty="0"/>
              <a:t>A price floor is a legal minimum on the price of a good.  An example is the minimum wage.  If the price floor is above the equilibrium price, it is binding and causes a surplus.  The labor surplus caused by the minimum wage is unemployment.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30</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78189056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A tax on a good places a wedge between the price buyers pay and the price sellers receive, and causes the equilibrium quantity to fall, whether the tax is imposed on buyers or sellers. </a:t>
            </a:r>
          </a:p>
          <a:p>
            <a:r>
              <a:rPr lang="en-US" sz="3000" dirty="0"/>
              <a:t>The incidence of a tax is the division of the burden of the tax between buyers and sellers, and does not depend on whether the tax is imposed on buyers or sellers. </a:t>
            </a:r>
          </a:p>
          <a:p>
            <a:r>
              <a:rPr lang="en-US" sz="3000" dirty="0"/>
              <a:t>The incidence of the tax depends on the price elasticities of supply and demand.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31</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115974114"/>
      </p:ext>
    </p:extLst>
  </p:cSld>
  <p:clrMapOvr>
    <a:masterClrMapping/>
  </p:clrMapOvr>
  <p:transition/>
</p:sld>
</file>

<file path=ppt/theme/theme1.xml><?xml version="1.0" encoding="utf-8"?>
<a:theme xmlns:a="http://schemas.openxmlformats.org/drawingml/2006/main" name="Chapter title">
  <a:themeElements>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penSlide">
      <a:majorFont>
        <a:latin typeface="Sabon-Bol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pen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pen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pen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pen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pen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pen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pen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pen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pen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pen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pen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tro / Summary">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hapter content">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Figur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abl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ActiveLearning">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7479</TotalTime>
  <Words>4088</Words>
  <Application>Microsoft Office PowerPoint</Application>
  <PresentationFormat>On-screen Show (4:3)</PresentationFormat>
  <Paragraphs>460</Paragraphs>
  <Slides>31</Slides>
  <Notes>31</Notes>
  <HiddenSlides>0</HiddenSlides>
  <MMClips>0</MMClips>
  <ScaleCrop>false</ScaleCrop>
  <HeadingPairs>
    <vt:vector size="8" baseType="variant">
      <vt:variant>
        <vt:lpstr>Fonts Used</vt:lpstr>
      </vt:variant>
      <vt:variant>
        <vt:i4>8</vt:i4>
      </vt:variant>
      <vt:variant>
        <vt:lpstr>Theme</vt:lpstr>
      </vt:variant>
      <vt:variant>
        <vt:i4>6</vt:i4>
      </vt:variant>
      <vt:variant>
        <vt:lpstr>Embedded OLE Servers</vt:lpstr>
      </vt:variant>
      <vt:variant>
        <vt:i4>1</vt:i4>
      </vt:variant>
      <vt:variant>
        <vt:lpstr>Slide Titles</vt:lpstr>
      </vt:variant>
      <vt:variant>
        <vt:i4>31</vt:i4>
      </vt:variant>
    </vt:vector>
  </HeadingPairs>
  <TitlesOfParts>
    <vt:vector size="46" baseType="lpstr">
      <vt:lpstr>Arial</vt:lpstr>
      <vt:lpstr>Arial Narrow</vt:lpstr>
      <vt:lpstr>Calibri</vt:lpstr>
      <vt:lpstr>Cambria</vt:lpstr>
      <vt:lpstr>Cambria Math</vt:lpstr>
      <vt:lpstr>Sabon-Bold</vt:lpstr>
      <vt:lpstr>Times New Roman</vt:lpstr>
      <vt:lpstr>Wingdings</vt:lpstr>
      <vt:lpstr>Chapter title</vt:lpstr>
      <vt:lpstr>Intro / Summary</vt:lpstr>
      <vt:lpstr>Chapter content</vt:lpstr>
      <vt:lpstr>Figure</vt:lpstr>
      <vt:lpstr>Table</vt:lpstr>
      <vt:lpstr>ActiveLearning</vt:lpstr>
      <vt:lpstr>Worksheet</vt:lpstr>
      <vt:lpstr>PowerPoint Presentation</vt:lpstr>
      <vt:lpstr>Look for the answers to these questions:</vt:lpstr>
      <vt:lpstr>Government Policies That Alter the  Private Market Outcome</vt:lpstr>
      <vt:lpstr>EXAMPLE 1:  The Market for Apartments</vt:lpstr>
      <vt:lpstr>How Price Ceilings Affect Market Outcomes</vt:lpstr>
      <vt:lpstr>How Price Ceilings Affect Market Outcomes</vt:lpstr>
      <vt:lpstr>How Price Ceilings Affect Market Outcomes</vt:lpstr>
      <vt:lpstr>Shortages and Rationing</vt:lpstr>
      <vt:lpstr>EXAMPLE 2:  The Market for Unskilled Labor</vt:lpstr>
      <vt:lpstr>How Price Floors Affect Market Outcomes</vt:lpstr>
      <vt:lpstr>How Price Floors Affect Market Outcomes</vt:lpstr>
      <vt:lpstr>Active Learning 1    Price controls</vt:lpstr>
      <vt:lpstr>Active Learning 1   A. $90 price ceiling</vt:lpstr>
      <vt:lpstr>Active Learning 1   B. $90 price floor</vt:lpstr>
      <vt:lpstr>Active Learning 1   C. $120 price floor</vt:lpstr>
      <vt:lpstr>Evaluating Price Controls</vt:lpstr>
      <vt:lpstr>Evaluating Price Controls</vt:lpstr>
      <vt:lpstr> Taxes </vt:lpstr>
      <vt:lpstr>EXAMPLE 3:  The Market for Pizza</vt:lpstr>
      <vt:lpstr>A Tax on Buyers</vt:lpstr>
      <vt:lpstr>A Tax on Buyers</vt:lpstr>
      <vt:lpstr>The Incidence of a Tax:</vt:lpstr>
      <vt:lpstr>A Tax on Sellers</vt:lpstr>
      <vt:lpstr>A Tax on Sellers</vt:lpstr>
      <vt:lpstr>The Outcome Is the Same in Both Cases!</vt:lpstr>
      <vt:lpstr>Active Learning 2    Effects of a tax</vt:lpstr>
      <vt:lpstr>Active Learning 2     Answers</vt:lpstr>
      <vt:lpstr>Elasticity and Tax Incidence CASE 1:  Supply is more elastic than demand</vt:lpstr>
      <vt:lpstr>Elasticity and Tax Incidence CASE 2:  Demand is more elastic than supply</vt:lpstr>
      <vt:lpstr>Summary </vt:lpstr>
      <vt:lpstr>Summary </vt:lpstr>
    </vt:vector>
  </TitlesOfParts>
  <Company>Eastern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Andreea Chiritescu</dc:creator>
  <cp:lastModifiedBy>sanjoy dam</cp:lastModifiedBy>
  <cp:revision>272</cp:revision>
  <dcterms:created xsi:type="dcterms:W3CDTF">2016-03-16T19:41:09Z</dcterms:created>
  <dcterms:modified xsi:type="dcterms:W3CDTF">2026-08-10T06:28:14Z</dcterms:modified>
</cp:coreProperties>
</file>