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theme/theme4.xml" ContentType="application/vnd.openxmlformats-officedocument.theme+xml"/>
  <Override PartName="/ppt/slideLayouts/slideLayout7.xml" ContentType="application/vnd.openxmlformats-officedocument.presentationml.slideLayout+xml"/>
  <Override PartName="/ppt/theme/theme5.xml" ContentType="application/vnd.openxmlformats-officedocument.theme+xml"/>
  <Override PartName="/ppt/slideLayouts/slideLayout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0" r:id="rId2"/>
    <p:sldMasterId id="2147483663" r:id="rId3"/>
    <p:sldMasterId id="2147483678" r:id="rId4"/>
    <p:sldMasterId id="2147483670" r:id="rId5"/>
    <p:sldMasterId id="2147483672" r:id="rId6"/>
  </p:sldMasterIdLst>
  <p:notesMasterIdLst>
    <p:notesMasterId r:id="rId35"/>
  </p:notesMasterIdLst>
  <p:handoutMasterIdLst>
    <p:handoutMasterId r:id="rId36"/>
  </p:handoutMasterIdLst>
  <p:sldIdLst>
    <p:sldId id="256" r:id="rId7"/>
    <p:sldId id="374" r:id="rId8"/>
    <p:sldId id="348" r:id="rId9"/>
    <p:sldId id="526" r:id="rId10"/>
    <p:sldId id="527" r:id="rId11"/>
    <p:sldId id="555" r:id="rId12"/>
    <p:sldId id="556" r:id="rId13"/>
    <p:sldId id="529" r:id="rId14"/>
    <p:sldId id="574" r:id="rId15"/>
    <p:sldId id="553" r:id="rId16"/>
    <p:sldId id="538" r:id="rId17"/>
    <p:sldId id="533" r:id="rId18"/>
    <p:sldId id="534" r:id="rId19"/>
    <p:sldId id="575" r:id="rId20"/>
    <p:sldId id="543" r:id="rId21"/>
    <p:sldId id="563" r:id="rId22"/>
    <p:sldId id="565" r:id="rId23"/>
    <p:sldId id="566" r:id="rId24"/>
    <p:sldId id="568" r:id="rId25"/>
    <p:sldId id="569" r:id="rId26"/>
    <p:sldId id="545" r:id="rId27"/>
    <p:sldId id="546" r:id="rId28"/>
    <p:sldId id="571" r:id="rId29"/>
    <p:sldId id="551" r:id="rId30"/>
    <p:sldId id="552" r:id="rId31"/>
    <p:sldId id="524" r:id="rId32"/>
    <p:sldId id="572" r:id="rId33"/>
    <p:sldId id="573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E1221"/>
    <a:srgbClr val="660066"/>
    <a:srgbClr val="005EA4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notesView">
  <p:normalViewPr>
    <p:restoredLeft sz="15614" autoAdjust="0"/>
    <p:restoredTop sz="81192" autoAdjust="0"/>
  </p:normalViewPr>
  <p:slideViewPr>
    <p:cSldViewPr>
      <p:cViewPr varScale="1">
        <p:scale>
          <a:sx n="67" d="100"/>
          <a:sy n="67" d="100"/>
        </p:scale>
        <p:origin x="1906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062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notesViewPr>
    <p:cSldViewPr>
      <p:cViewPr>
        <p:scale>
          <a:sx n="70" d="100"/>
          <a:sy n="70" d="100"/>
        </p:scale>
        <p:origin x="3048" y="-39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heme" Target="theme/theme1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joy dam" userId="61d1d23e77860030" providerId="LiveId" clId="{394A0294-2564-43D7-91DA-CDB039C355E0}"/>
    <pc:docChg chg="custSel modSld delMainMaster">
      <pc:chgData name="sanjoy dam" userId="61d1d23e77860030" providerId="LiveId" clId="{394A0294-2564-43D7-91DA-CDB039C355E0}" dt="2026-08-29T03:23:53.540" v="9" actId="478"/>
      <pc:docMkLst>
        <pc:docMk/>
      </pc:docMkLst>
      <pc:sldChg chg="modNotes">
        <pc:chgData name="sanjoy dam" userId="61d1d23e77860030" providerId="LiveId" clId="{394A0294-2564-43D7-91DA-CDB039C355E0}" dt="2026-08-29T03:23:02.268" v="0" actId="478"/>
        <pc:sldMkLst>
          <pc:docMk/>
          <pc:sldMk cId="2962300543" sldId="256"/>
        </pc:sldMkLst>
      </pc:sldChg>
      <pc:sldChg chg="modNotes">
        <pc:chgData name="sanjoy dam" userId="61d1d23e77860030" providerId="LiveId" clId="{394A0294-2564-43D7-91DA-CDB039C355E0}" dt="2026-08-29T03:23:23.106" v="4" actId="478"/>
        <pc:sldMkLst>
          <pc:docMk/>
          <pc:sldMk cId="340482499" sldId="538"/>
        </pc:sldMkLst>
      </pc:sldChg>
      <pc:sldChg chg="modNotes">
        <pc:chgData name="sanjoy dam" userId="61d1d23e77860030" providerId="LiveId" clId="{394A0294-2564-43D7-91DA-CDB039C355E0}" dt="2026-08-29T03:23:53.540" v="9" actId="478"/>
        <pc:sldMkLst>
          <pc:docMk/>
          <pc:sldMk cId="3348572622" sldId="551"/>
        </pc:sldMkLst>
      </pc:sldChg>
      <pc:sldChg chg="modNotes">
        <pc:chgData name="sanjoy dam" userId="61d1d23e77860030" providerId="LiveId" clId="{394A0294-2564-43D7-91DA-CDB039C355E0}" dt="2026-08-29T03:23:10.623" v="1" actId="478"/>
        <pc:sldMkLst>
          <pc:docMk/>
          <pc:sldMk cId="4129609593" sldId="555"/>
        </pc:sldMkLst>
      </pc:sldChg>
      <pc:sldChg chg="modNotes">
        <pc:chgData name="sanjoy dam" userId="61d1d23e77860030" providerId="LiveId" clId="{394A0294-2564-43D7-91DA-CDB039C355E0}" dt="2026-08-29T03:23:31.164" v="5" actId="478"/>
        <pc:sldMkLst>
          <pc:docMk/>
          <pc:sldMk cId="2274650727" sldId="565"/>
        </pc:sldMkLst>
      </pc:sldChg>
      <pc:sldChg chg="modNotes">
        <pc:chgData name="sanjoy dam" userId="61d1d23e77860030" providerId="LiveId" clId="{394A0294-2564-43D7-91DA-CDB039C355E0}" dt="2026-08-29T03:23:36.398" v="6" actId="478"/>
        <pc:sldMkLst>
          <pc:docMk/>
          <pc:sldMk cId="4146640386" sldId="566"/>
        </pc:sldMkLst>
      </pc:sldChg>
      <pc:sldChg chg="modNotes">
        <pc:chgData name="sanjoy dam" userId="61d1d23e77860030" providerId="LiveId" clId="{394A0294-2564-43D7-91DA-CDB039C355E0}" dt="2026-08-29T03:23:41.700" v="7" actId="478"/>
        <pc:sldMkLst>
          <pc:docMk/>
          <pc:sldMk cId="1037694567" sldId="569"/>
        </pc:sldMkLst>
      </pc:sldChg>
      <pc:sldChg chg="modNotes">
        <pc:chgData name="sanjoy dam" userId="61d1d23e77860030" providerId="LiveId" clId="{394A0294-2564-43D7-91DA-CDB039C355E0}" dt="2026-08-29T03:23:49.023" v="8" actId="478"/>
        <pc:sldMkLst>
          <pc:docMk/>
          <pc:sldMk cId="2006676824" sldId="571"/>
        </pc:sldMkLst>
      </pc:sldChg>
      <pc:sldChg chg="modNotes">
        <pc:chgData name="sanjoy dam" userId="61d1d23e77860030" providerId="LiveId" clId="{394A0294-2564-43D7-91DA-CDB039C355E0}" dt="2026-08-29T03:23:17.752" v="3" actId="478"/>
        <pc:sldMkLst>
          <pc:docMk/>
          <pc:sldMk cId="1895164849" sldId="574"/>
        </pc:sldMkLst>
      </pc:sldChg>
      <pc:sldMasterChg chg="del delSldLayout">
        <pc:chgData name="sanjoy dam" userId="61d1d23e77860030" providerId="LiveId" clId="{394A0294-2564-43D7-91DA-CDB039C355E0}" dt="2026-08-29T03:23:11.542" v="2"/>
        <pc:sldMasterMkLst>
          <pc:docMk/>
          <pc:sldMasterMk cId="3318089468" sldId="2147483665"/>
        </pc:sldMasterMkLst>
        <pc:sldLayoutChg chg="del">
          <pc:chgData name="sanjoy dam" userId="61d1d23e77860030" providerId="LiveId" clId="{394A0294-2564-43D7-91DA-CDB039C355E0}" dt="2026-08-29T03:23:11.542" v="2"/>
          <pc:sldLayoutMkLst>
            <pc:docMk/>
            <pc:sldMasterMk cId="3318089468" sldId="2147483665"/>
            <pc:sldLayoutMk cId="299757779" sldId="2147483666"/>
          </pc:sldLayoutMkLst>
        </pc:sldLayoutChg>
        <pc:sldLayoutChg chg="del">
          <pc:chgData name="sanjoy dam" userId="61d1d23e77860030" providerId="LiveId" clId="{394A0294-2564-43D7-91DA-CDB039C355E0}" dt="2026-08-29T03:23:11.542" v="2"/>
          <pc:sldLayoutMkLst>
            <pc:docMk/>
            <pc:sldMasterMk cId="3318089468" sldId="2147483665"/>
            <pc:sldLayoutMk cId="305643947" sldId="2147483685"/>
          </pc:sldLayoutMkLst>
        </pc:sldLayoutChg>
      </pc:sldMasterChg>
      <pc:sldMasterChg chg="del delSldLayout">
        <pc:chgData name="sanjoy dam" userId="61d1d23e77860030" providerId="LiveId" clId="{394A0294-2564-43D7-91DA-CDB039C355E0}" dt="2026-08-29T03:23:11.542" v="2"/>
        <pc:sldMasterMkLst>
          <pc:docMk/>
          <pc:sldMasterMk cId="1738036896" sldId="2147483668"/>
        </pc:sldMasterMkLst>
        <pc:sldLayoutChg chg="del">
          <pc:chgData name="sanjoy dam" userId="61d1d23e77860030" providerId="LiveId" clId="{394A0294-2564-43D7-91DA-CDB039C355E0}" dt="2026-08-29T03:23:11.542" v="2"/>
          <pc:sldLayoutMkLst>
            <pc:docMk/>
            <pc:sldMasterMk cId="1738036896" sldId="2147483668"/>
            <pc:sldLayoutMk cId="218884959" sldId="2147483669"/>
          </pc:sldLayoutMkLst>
        </pc:sldLayoutChg>
      </pc:sldMasterChg>
      <pc:sldMasterChg chg="del delSldLayout">
        <pc:chgData name="sanjoy dam" userId="61d1d23e77860030" providerId="LiveId" clId="{394A0294-2564-43D7-91DA-CDB039C355E0}" dt="2026-08-29T03:23:11.542" v="2"/>
        <pc:sldMasterMkLst>
          <pc:docMk/>
          <pc:sldMasterMk cId="540183629" sldId="2147483675"/>
        </pc:sldMasterMkLst>
        <pc:sldLayoutChg chg="del">
          <pc:chgData name="sanjoy dam" userId="61d1d23e77860030" providerId="LiveId" clId="{394A0294-2564-43D7-91DA-CDB039C355E0}" dt="2026-08-29T03:23:11.542" v="2"/>
          <pc:sldLayoutMkLst>
            <pc:docMk/>
            <pc:sldMasterMk cId="540183629" sldId="2147483675"/>
            <pc:sldLayoutMk cId="3695449498" sldId="2147483677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BA0846-EC1A-40DB-8F81-96AE9A64BBB3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CE0DA8-8A21-4DAB-8D09-F8325147C9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894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5DD168-A957-4784-9C8A-5438585B9AF9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AF6792-DBE1-4461-97FA-F85A7B488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7942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F6792-DBE1-4461-97FA-F85A7B48814E}" type="slidenum">
              <a:rPr lang="en-US" smtClean="0"/>
              <a:t>1</a:t>
            </a:fld>
            <a:endParaRPr lang="en-US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C85DABF3-170E-D061-4409-1E090103C2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886789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F6792-DBE1-4461-97FA-F85A7B48814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3600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last bullet point is one of the 10 principles.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F6792-DBE1-4461-97FA-F85A7B48814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0656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F6792-DBE1-4461-97FA-F85A7B48814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5491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Using the two characteristics on the preceding slide, we can classify most goods in one of the four categories on this slide.  </a:t>
            </a:r>
          </a:p>
          <a:p>
            <a:endParaRPr lang="en-US" dirty="0"/>
          </a:p>
          <a:p>
            <a:r>
              <a:rPr lang="en-US" dirty="0"/>
              <a:t>As each example displays, explain why it belongs to its category/classification.  </a:t>
            </a:r>
          </a:p>
          <a:p>
            <a:endParaRPr lang="en-US" dirty="0"/>
          </a:p>
          <a:p>
            <a:r>
              <a:rPr lang="en-US" dirty="0"/>
              <a:t>E.g., food is a private good because: </a:t>
            </a:r>
          </a:p>
          <a:p>
            <a:endParaRPr lang="en-US" dirty="0"/>
          </a:p>
          <a:p>
            <a:r>
              <a:rPr lang="en-US" dirty="0"/>
              <a:t>1) It is excludable:  you cannot have any unless you buy it.</a:t>
            </a:r>
          </a:p>
          <a:p>
            <a:endParaRPr lang="en-US" dirty="0"/>
          </a:p>
          <a:p>
            <a:r>
              <a:rPr lang="en-US" dirty="0"/>
              <a:t>2) It is rival in consumption:  if you eat that fish taco, I won’t be able to eat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F6792-DBE1-4461-97FA-F85A7B48814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4432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67A3F6BA-F70D-469C-A304-42B3B2F7B24F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7" name="Slide Image Placeholder 6"/>
          <p:cNvSpPr>
            <a:spLocks noGrp="1" noRot="1" noChangeAspect="1"/>
          </p:cNvSpPr>
          <p:nvPr>
            <p:ph type="sldImg"/>
          </p:nvPr>
        </p:nvSpPr>
        <p:spPr>
          <a:xfrm>
            <a:off x="1295400" y="609600"/>
            <a:ext cx="4191000" cy="31432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DAA8CE-4CAD-05B0-5936-1CB2786966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67A3F6BA-F70D-469C-A304-42B3B2F7B24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7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3962400"/>
            <a:ext cx="6019800" cy="4876800"/>
          </a:xfrm>
        </p:spPr>
        <p:txBody>
          <a:bodyPr>
            <a:noAutofit/>
          </a:bodyPr>
          <a:lstStyle/>
          <a:p>
            <a:endParaRPr lang="en-US" sz="1100" b="0" i="0" dirty="0"/>
          </a:p>
        </p:txBody>
      </p:sp>
      <p:sp>
        <p:nvSpPr>
          <p:cNvPr id="7" name="Slide Image Placeholder 6"/>
          <p:cNvSpPr>
            <a:spLocks noGrp="1" noRot="1" noChangeAspect="1"/>
          </p:cNvSpPr>
          <p:nvPr>
            <p:ph type="sldImg"/>
          </p:nvPr>
        </p:nvSpPr>
        <p:spPr>
          <a:xfrm>
            <a:off x="1295400" y="609600"/>
            <a:ext cx="4191000" cy="3143250"/>
          </a:xfr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F6792-DBE1-4461-97FA-F85A7B48814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8561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F6792-DBE1-4461-97FA-F85A7B48814E}" type="slidenum">
              <a:rPr lang="en-US" smtClean="0"/>
              <a:t>9</a:t>
            </a:fld>
            <a:endParaRPr lang="en-US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799BFF2F-D2EE-138F-3C2C-3DE7F4B67B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96133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F6792-DBE1-4461-97FA-F85A7B48814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7540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F6792-DBE1-4461-97FA-F85A7B48814E}" type="slidenum">
              <a:rPr lang="en-US" smtClean="0"/>
              <a:t>11</a:t>
            </a:fld>
            <a:endParaRPr lang="en-US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6BFFD7D2-35D4-A40F-EF93-4944880F56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78109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F6792-DBE1-4461-97FA-F85A7B48814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4314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F6792-DBE1-4461-97FA-F85A7B48814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6182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F6792-DBE1-4461-97FA-F85A7B48814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943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F6792-DBE1-4461-97FA-F85A7B48814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2495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F6792-DBE1-4461-97FA-F85A7B48814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3353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67A3F6BA-F70D-469C-A304-42B3B2F7B24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17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Image Placeholder 6"/>
          <p:cNvSpPr>
            <a:spLocks noGrp="1" noRot="1" noChangeAspect="1"/>
          </p:cNvSpPr>
          <p:nvPr>
            <p:ph type="sldImg"/>
          </p:nvPr>
        </p:nvSpPr>
        <p:spPr>
          <a:xfrm>
            <a:off x="1295400" y="609600"/>
            <a:ext cx="4191000" cy="31432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66CEFA-3D5B-E6D9-3703-71FB5DF3B0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67A3F6BA-F70D-469C-A304-42B3B2F7B24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18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Image Placeholder 6"/>
          <p:cNvSpPr>
            <a:spLocks noGrp="1" noRot="1" noChangeAspect="1"/>
          </p:cNvSpPr>
          <p:nvPr>
            <p:ph type="sldImg"/>
          </p:nvPr>
        </p:nvSpPr>
        <p:spPr>
          <a:xfrm>
            <a:off x="1295400" y="609600"/>
            <a:ext cx="4191000" cy="31432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729789-0F74-AB23-E567-B50217D4AA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F6792-DBE1-4461-97FA-F85A7B48814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9012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F6792-DBE1-4461-97FA-F85A7B48814E}" type="slidenum">
              <a:rPr lang="en-US" smtClean="0"/>
              <a:t>20</a:t>
            </a:fld>
            <a:endParaRPr lang="en-US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A3D4A6AF-8ED4-5A3B-5E99-359FDC4F0B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172320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F6792-DBE1-4461-97FA-F85A7B48814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0757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F6792-DBE1-4461-97FA-F85A7B48814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9338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F6792-DBE1-4461-97FA-F85A7B48814E}" type="slidenum">
              <a:rPr lang="en-US" smtClean="0"/>
              <a:t>23</a:t>
            </a:fld>
            <a:endParaRPr lang="en-US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4D3AF533-6900-1D41-6F48-6EA2D698BA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92384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F6792-DBE1-4461-97FA-F85A7B48814E}" type="slidenum">
              <a:rPr lang="en-US" smtClean="0"/>
              <a:t>24</a:t>
            </a:fld>
            <a:endParaRPr lang="en-US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94DFD494-A137-D759-752D-D59D04BC27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59489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F6792-DBE1-4461-97FA-F85A7B48814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318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F6792-DBE1-4461-97FA-F85A7B48814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97203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F6792-DBE1-4461-97FA-F85A7B48814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97203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F6792-DBE1-4461-97FA-F85A7B48814E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9720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ChangeArrowheads="1"/>
          </p:cNvSpPr>
          <p:nvPr userDrawn="1"/>
        </p:nvSpPr>
        <p:spPr bwMode="auto">
          <a:xfrm>
            <a:off x="6054725" y="5707063"/>
            <a:ext cx="3089275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3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3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3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3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en-US" altLang="en-US" sz="1400" dirty="0">
                <a:solidFill>
                  <a:srgbClr val="000000"/>
                </a:solidFill>
              </a:rPr>
              <a:t>Premium PowerPoint Slides by: </a:t>
            </a:r>
          </a:p>
          <a:p>
            <a:pPr algn="ctr" eaLnBrk="1" fontAlgn="base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en-US" altLang="en-US" sz="1400" dirty="0">
                <a:solidFill>
                  <a:srgbClr val="000000"/>
                </a:solidFill>
              </a:rPr>
              <a:t>V.  </a:t>
            </a:r>
            <a:r>
              <a:rPr lang="en-US" altLang="en-US" sz="1400" dirty="0" err="1">
                <a:solidFill>
                  <a:srgbClr val="000000"/>
                </a:solidFill>
              </a:rPr>
              <a:t>Andreea</a:t>
            </a:r>
            <a:r>
              <a:rPr lang="en-US" altLang="en-US" sz="1400" dirty="0">
                <a:solidFill>
                  <a:srgbClr val="000000"/>
                </a:solidFill>
              </a:rPr>
              <a:t>  CHIRITESCU</a:t>
            </a:r>
          </a:p>
          <a:p>
            <a:pPr algn="ctr" eaLnBrk="1" fontAlgn="base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en-US" altLang="en-US" sz="1400" dirty="0">
                <a:solidFill>
                  <a:srgbClr val="000000"/>
                </a:solidFill>
              </a:rPr>
              <a:t>Eastern Illinois University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2207172" y="3276600"/>
            <a:ext cx="6936827" cy="18129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000">
                <a:solidFill>
                  <a:srgbClr val="AE12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BCAE2A-3771-4BE5-9C85-74C66AABFB7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FFFFFF"/>
                </a:solidFill>
              </a:rPr>
              <a:t>© 2018 Cengage Learning®. May not be scanned, copied or duplicated, or posted to a publicly accessible website, in whole or in part, except for use as permitted in a license distributed with a certain product or service or otherwise on a password-protected website or school-approved learning management system for classroom use.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0" y="3505200"/>
            <a:ext cx="1981200" cy="1828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005EA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CHAPTER</a:t>
            </a:r>
          </a:p>
          <a:p>
            <a:pPr lvl="0"/>
            <a:r>
              <a:rPr lang="en-US" dirty="0"/>
              <a:t>#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0" y="0"/>
            <a:ext cx="4572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N. GREGORY MANKIW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PRINCIPLES OF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5400" dirty="0">
                <a:latin typeface="+mj-lt"/>
              </a:rPr>
              <a:t>ECONOMICS</a:t>
            </a:r>
            <a:br>
              <a:rPr lang="en-US" dirty="0"/>
            </a:br>
            <a:r>
              <a:rPr lang="en-U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Eighth Edition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237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100939"/>
            <a:ext cx="8686800" cy="860961"/>
          </a:xfrm>
        </p:spPr>
        <p:txBody>
          <a:bodyPr/>
          <a:lstStyle>
            <a:lvl1pPr>
              <a:defRPr sz="3600">
                <a:solidFill>
                  <a:srgbClr val="005EA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C29DC-2178-4274-9150-45F8EBD31C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© 2018 Cengage Learning®. May not be scanned, copied or duplicated, or posted to a publicly accessible website, in whole or in part, except for use as permitted in a license distributed with a certain product or service or otherwise on a password-protected website or school-approved learning management system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1318641172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0068" y="100939"/>
            <a:ext cx="7803931" cy="86096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05EA4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C29DC-2178-4274-9150-45F8EBD31C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© 2018 Cengage Learning®. May not be scanned, copied or duplicated, or posted to a publicly accessible website, in whole or in part, except for use as permitted in a license distributed with a certain product or service or otherwise on a password-protected website or school-approved learning management system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304672751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0068" y="100939"/>
            <a:ext cx="7803931" cy="86096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813" y="1025525"/>
            <a:ext cx="6656387" cy="5422900"/>
          </a:xfrm>
        </p:spPr>
        <p:txBody>
          <a:bodyPr/>
          <a:lstStyle>
            <a:lvl1pPr>
              <a:defRPr>
                <a:solidFill>
                  <a:srgbClr val="005EA4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C29DC-2178-4274-9150-45F8EBD31C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© 2018 Cengage Learning®. May not be scanned, copied or duplicated, or posted to a publicly accessible website, in whole or in part, except for use as permitted in a license distributed with a certain product or service or otherwise on a password-protected website or school-approved learning management system for classroom use.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7010400" y="4191000"/>
            <a:ext cx="2133600" cy="1295400"/>
          </a:xfrm>
        </p:spPr>
        <p:txBody>
          <a:bodyPr/>
          <a:lstStyle>
            <a:lvl1pPr marL="0" indent="0">
              <a:buNone/>
              <a:defRPr sz="2000" i="1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sym typeface="Wingdings" panose="05000000000000000000" pitchFamily="2" charset="2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Picture comment </a:t>
            </a:r>
          </a:p>
        </p:txBody>
      </p:sp>
    </p:spTree>
    <p:extLst>
      <p:ext uri="{BB962C8B-B14F-4D97-AF65-F5344CB8AC3E}">
        <p14:creationId xmlns:p14="http://schemas.microsoft.com/office/powerpoint/2010/main" val="260046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7543800" y="6324600"/>
            <a:ext cx="11430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756EF793-6576-47D7-8D74-034072F16359}" type="slidenum">
              <a:rPr lang="en-US" sz="1700" i="0" smtClean="0">
                <a:solidFill>
                  <a:srgbClr val="B2B2B2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pPr algn="r"/>
              <a:t>‹#›</a:t>
            </a:fld>
            <a:endParaRPr lang="en-US" sz="1700" i="0" dirty="0">
              <a:solidFill>
                <a:srgbClr val="B2B2B2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501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034" y="100939"/>
            <a:ext cx="7803931" cy="661061"/>
          </a:xfrm>
        </p:spPr>
        <p:txBody>
          <a:bodyPr/>
          <a:lstStyle>
            <a:lvl1pPr>
              <a:defRPr sz="3200">
                <a:solidFill>
                  <a:srgbClr val="005EA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241" y="914400"/>
            <a:ext cx="8518947" cy="5534025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tx2"/>
                </a:solidFill>
              </a:defRPr>
            </a:lvl1pPr>
            <a:lvl2pPr>
              <a:defRPr sz="2800">
                <a:solidFill>
                  <a:schemeClr val="tx2"/>
                </a:solidFill>
              </a:defRPr>
            </a:lvl2pPr>
            <a:lvl3pPr>
              <a:defRPr sz="2400">
                <a:solidFill>
                  <a:schemeClr val="tx2"/>
                </a:solidFill>
              </a:defRPr>
            </a:lvl3pPr>
            <a:lvl4pPr>
              <a:defRPr sz="2000">
                <a:solidFill>
                  <a:schemeClr val="tx2"/>
                </a:solidFill>
              </a:defRPr>
            </a:lvl4pPr>
            <a:lvl5pPr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C29DC-2178-4274-9150-45F8EBD31C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© 2018 Cengage Learning®. May not be scanned, copied or duplicated, or posted to a publicly accessible website, in whole or in part, except for use as permitted in a license distributed with a certain product or service or otherwise on a password-protected website or school-approved learning management system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267569626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8622"/>
            <a:ext cx="8458200" cy="5788378"/>
          </a:xfrm>
        </p:spPr>
        <p:txBody>
          <a:bodyPr/>
          <a:lstStyle>
            <a:lvl1pPr>
              <a:defRPr>
                <a:solidFill>
                  <a:srgbClr val="AE122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168CB8-64E8-4A17-9AA1-DC0C0668610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© 2018 Cengage Learning®. May not be scanned, copied or duplicated, or posted to a publicly accessible website, in whole or in part, except for use as permitted in a license distributed with a certain product or service or otherwise on a password-protected website or school-approved learning management system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2642464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5119"/>
            <a:ext cx="8492836" cy="583662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D95AB8-5D89-46A9-8508-FFECD7F1031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© 2018 Cengage Learning®. May not be scanned, copied or duplicated, or posted to a publicly accessible website, in whole or in part, except for use as permitted in a license distributed with a certain product or service or otherwise on a password-protected website or school-approved learning management system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503719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4188"/>
            <a:ext cx="9144000" cy="6326187"/>
          </a:xfrm>
          <a:prstGeom prst="rect">
            <a:avLst/>
          </a:prstGeom>
          <a:noFill/>
          <a:ln>
            <a:noFill/>
          </a:ln>
          <a:effectLst>
            <a:outerShdw sx="999" sy="999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9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0080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521700" y="6484938"/>
            <a:ext cx="622300" cy="40957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>
              <a:buFontTx/>
              <a:buNone/>
              <a:defRPr sz="12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fld id="{C148E929-2C81-42BB-92FD-6CE3916FB07A}" type="slidenum">
              <a:rPr lang="en-US">
                <a:solidFill>
                  <a:srgbClr val="FFFFFF"/>
                </a:solidFill>
              </a:rPr>
              <a:pPr fontAlgn="base">
                <a:spcBef>
                  <a:spcPct val="2000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030" name="Picture 9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Content Placeholder 7"/>
          <p:cNvSpPr txBox="1">
            <a:spLocks/>
          </p:cNvSpPr>
          <p:nvPr userDrawn="1"/>
        </p:nvSpPr>
        <p:spPr>
          <a:xfrm>
            <a:off x="31750" y="766763"/>
            <a:ext cx="4540250" cy="203993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spcBef>
                <a:spcPts val="0"/>
              </a:spcBef>
              <a:buFontTx/>
              <a:buNone/>
              <a:defRPr/>
            </a:pPr>
            <a:endParaRPr lang="en-US" sz="2200" i="1" kern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2" name="Picture 17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50813"/>
            <a:ext cx="4572000" cy="302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0" y="6400800"/>
            <a:ext cx="8540750" cy="4572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l">
              <a:buNone/>
              <a:defRPr sz="1000">
                <a:solidFill>
                  <a:schemeClr val="bg1"/>
                </a:solidFill>
                <a:cs typeface="Arial" pitchFamily="34" charset="0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r>
              <a:rPr lang="en-US" dirty="0">
                <a:solidFill>
                  <a:srgbClr val="FFFFFF"/>
                </a:solidFill>
              </a:rPr>
              <a:t>© 2018 Cengage Learning®. May not be scanned, copied or duplicated, or posted to a publicly accessible website, in whole or in part, except for use as permitted in a license distributed with a certain product or service or otherwise on a password-protected website or school-approved learning management system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3130776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Sabon-Bold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Sabon-Bold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Sabon-Bold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Sabon-Bold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Sabon-Bold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Sabon-Bold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Sabon-Bold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Sabon-Bold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0" y="1"/>
            <a:ext cx="9144000" cy="6400799"/>
            <a:chOff x="0" y="1"/>
            <a:chExt cx="9144000" cy="6477001"/>
          </a:xfrm>
        </p:grpSpPr>
        <p:pic>
          <p:nvPicPr>
            <p:cNvPr id="1027" name="Picture 3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066801"/>
              <a:ext cx="9144000" cy="5410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6" name="Picture 2"/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"/>
              <a:ext cx="285750" cy="6477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2"/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8858250" y="1"/>
              <a:ext cx="285750" cy="6477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53" name="Rectangle 3"/>
          <p:cNvSpPr>
            <a:spLocks noGrp="1" noChangeAspect="1" noChangeArrowheads="1"/>
          </p:cNvSpPr>
          <p:nvPr>
            <p:ph type="title"/>
          </p:nvPr>
        </p:nvSpPr>
        <p:spPr bwMode="auto">
          <a:xfrm>
            <a:off x="258456" y="101600"/>
            <a:ext cx="8599794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Name </a:t>
            </a:r>
            <a:r>
              <a:rPr lang="en-US" altLang="en-US" dirty="0" err="1"/>
              <a:t>fgchmvb</a:t>
            </a:r>
            <a:r>
              <a:rPr lang="en-US" altLang="en-US" dirty="0"/>
              <a:t> </a:t>
            </a:r>
          </a:p>
        </p:txBody>
      </p:sp>
      <p:sp>
        <p:nvSpPr>
          <p:cNvPr id="307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2912" y="1054100"/>
            <a:ext cx="8588375" cy="542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text </a:t>
            </a:r>
            <a:r>
              <a:rPr lang="en-US" altLang="en-US" dirty="0" err="1"/>
              <a:t>stClick</a:t>
            </a:r>
            <a:r>
              <a:rPr lang="en-US" altLang="en-US" dirty="0"/>
              <a:t> to edit Master </a:t>
            </a:r>
            <a:r>
              <a:rPr lang="en-US" altLang="en-US" dirty="0" err="1"/>
              <a:t>yles</a:t>
            </a:r>
            <a:endParaRPr lang="en-US" altLang="en-US" dirty="0"/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 err="1"/>
              <a:t>Thirdlevel</a:t>
            </a:r>
            <a:endParaRPr lang="en-US" altLang="en-US" dirty="0"/>
          </a:p>
          <a:p>
            <a:pPr lvl="2"/>
            <a:r>
              <a:rPr lang="en-US" altLang="en-US" dirty="0"/>
              <a:t> 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3789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8538" y="6470650"/>
            <a:ext cx="520700" cy="379413"/>
          </a:xfrm>
          <a:prstGeom prst="rect">
            <a:avLst/>
          </a:prstGeom>
          <a:noFill/>
          <a:ln w="19050">
            <a:noFill/>
            <a:prstDash val="sysDot"/>
            <a:bevel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200">
                <a:solidFill>
                  <a:srgbClr val="002060"/>
                </a:solidFill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2378B25E-053D-4AA2-A71D-1D9F2F8C0927}" type="slidenum">
              <a:rPr lang="en-US"/>
              <a:pPr fontAlgn="base"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400801"/>
            <a:ext cx="8605838" cy="4572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l">
              <a:buFontTx/>
              <a:buNone/>
              <a:defRPr sz="1000">
                <a:solidFill>
                  <a:schemeClr val="tx1"/>
                </a:solidFill>
                <a:cs typeface="Arial" pitchFamily="34" charset="0"/>
              </a:defRPr>
            </a:lvl1pPr>
          </a:lstStyle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00000"/>
                </a:solidFill>
              </a:rPr>
              <a:t>© 2018 Cengage Learning®. May not be scanned, copied or duplicated, or posted to a publicly accessible website, in whole or in part, except for use as permitted in a license distributed with a certain product or service or otherwise on a password-protected website or school-approved learning management system for classroom use.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070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0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0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0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7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078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7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078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7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078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7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078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7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07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5EA4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AE1221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AE1221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AE1221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AE1221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4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3200">
          <a:solidFill>
            <a:schemeClr val="tx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90000"/>
        <a:buChar char="•"/>
        <a:defRPr sz="2800">
          <a:solidFill>
            <a:schemeClr val="tx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5484" cy="104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10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3" y="941388"/>
            <a:ext cx="882967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11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3" y="6248400"/>
            <a:ext cx="882967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Rectangle 3"/>
          <p:cNvSpPr>
            <a:spLocks noGrp="1" noChangeAspect="1" noChangeArrowheads="1"/>
          </p:cNvSpPr>
          <p:nvPr>
            <p:ph type="title"/>
          </p:nvPr>
        </p:nvSpPr>
        <p:spPr bwMode="auto">
          <a:xfrm>
            <a:off x="1324303" y="77788"/>
            <a:ext cx="7819697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Name fgchmvb </a:t>
            </a:r>
          </a:p>
        </p:txBody>
      </p:sp>
      <p:sp>
        <p:nvSpPr>
          <p:cNvPr id="307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277813" y="1025525"/>
            <a:ext cx="8588375" cy="542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text </a:t>
            </a:r>
            <a:r>
              <a:rPr lang="en-US" altLang="en-US" dirty="0" err="1"/>
              <a:t>stClick</a:t>
            </a:r>
            <a:r>
              <a:rPr lang="en-US" altLang="en-US" dirty="0"/>
              <a:t> to edit Master </a:t>
            </a:r>
            <a:r>
              <a:rPr lang="en-US" altLang="en-US" dirty="0" err="1"/>
              <a:t>yles</a:t>
            </a:r>
            <a:endParaRPr lang="en-US" altLang="en-US" dirty="0"/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 err="1"/>
              <a:t>Thirdlevel</a:t>
            </a:r>
            <a:endParaRPr lang="en-US" altLang="en-US" dirty="0"/>
          </a:p>
          <a:p>
            <a:pPr lvl="2"/>
            <a:r>
              <a:rPr lang="en-US" altLang="en-US" dirty="0"/>
              <a:t> 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3789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8538" y="6423025"/>
            <a:ext cx="520700" cy="379413"/>
          </a:xfrm>
          <a:prstGeom prst="rect">
            <a:avLst/>
          </a:prstGeom>
          <a:noFill/>
          <a:ln w="19050">
            <a:noFill/>
            <a:prstDash val="sysDot"/>
            <a:bevel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200">
                <a:solidFill>
                  <a:srgbClr val="002060"/>
                </a:solidFill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2378B25E-053D-4AA2-A71D-1D9F2F8C0927}" type="slidenum">
              <a:rPr lang="en-US"/>
              <a:pPr fontAlgn="base"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359857"/>
            <a:ext cx="8605838" cy="498143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l">
              <a:buFontTx/>
              <a:buNone/>
              <a:defRPr sz="1000">
                <a:solidFill>
                  <a:schemeClr val="tx1"/>
                </a:solidFill>
                <a:cs typeface="Arial" pitchFamily="34" charset="0"/>
              </a:defRPr>
            </a:lvl1pPr>
          </a:lstStyle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00000"/>
                </a:solidFill>
              </a:rPr>
              <a:t>© 2018 Cengage Learning®. May not be scanned, copied or duplicated, or posted to a publicly accessible website, in whole or in part, except for use as permitted in a license distributed with a certain product or service or otherwise on a password-protected website or school-approved learning management system for classroom use.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080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74" r:id="rId2"/>
    <p:sldLayoutId id="2147483686" r:id="rId3"/>
  </p:sldLayoutIdLst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0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0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0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7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078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7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078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7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078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7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078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7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07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AE122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AE1221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AE1221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AE1221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AE1221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400">
          <a:solidFill>
            <a:srgbClr val="005EA4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32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90000"/>
        <a:buChar char="•"/>
        <a:defRPr sz="28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10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647949" y="3409951"/>
            <a:ext cx="56388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Rectangle 3"/>
          <p:cNvSpPr>
            <a:spLocks noGrp="1" noChangeAspect="1" noChangeArrowheads="1"/>
          </p:cNvSpPr>
          <p:nvPr>
            <p:ph type="title"/>
          </p:nvPr>
        </p:nvSpPr>
        <p:spPr bwMode="auto">
          <a:xfrm>
            <a:off x="76201" y="77788"/>
            <a:ext cx="9067800" cy="6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Name </a:t>
            </a:r>
            <a:r>
              <a:rPr lang="en-US" altLang="en-US" dirty="0" err="1"/>
              <a:t>fgchmvb</a:t>
            </a:r>
            <a:r>
              <a:rPr lang="en-US" altLang="en-US" dirty="0"/>
              <a:t> </a:t>
            </a:r>
          </a:p>
        </p:txBody>
      </p:sp>
      <p:sp>
        <p:nvSpPr>
          <p:cNvPr id="3789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8538" y="6470650"/>
            <a:ext cx="520700" cy="379413"/>
          </a:xfrm>
          <a:prstGeom prst="rect">
            <a:avLst/>
          </a:prstGeom>
          <a:noFill/>
          <a:ln w="19050">
            <a:noFill/>
            <a:prstDash val="sysDot"/>
            <a:bevel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200">
                <a:solidFill>
                  <a:srgbClr val="002060"/>
                </a:solidFill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2378B25E-053D-4AA2-A71D-1D9F2F8C0927}" type="slidenum">
              <a:rPr lang="en-US"/>
              <a:pPr fontAlgn="base"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324601"/>
            <a:ext cx="8605838" cy="5334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l">
              <a:buFontTx/>
              <a:buNone/>
              <a:defRPr sz="1000">
                <a:solidFill>
                  <a:schemeClr val="tx1"/>
                </a:solidFill>
                <a:cs typeface="Arial" pitchFamily="34" charset="0"/>
              </a:defRPr>
            </a:lvl1pPr>
          </a:lstStyle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</a:rPr>
              <a:t>© 2018 Cengage Learning®. May not be scanned, copied or duplicated, or posted to a publicly accessible website, in whole or in part, except for use as permitted in a license distributed with a certain product or service or otherwise on a password-protected website or school-approved learning management system for classroom use.</a:t>
            </a:r>
          </a:p>
        </p:txBody>
      </p:sp>
      <p:pic>
        <p:nvPicPr>
          <p:cNvPr id="9" name="Picture 10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191250" y="3409951"/>
            <a:ext cx="56388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57325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6">
              <a:lumMod val="50000"/>
            </a:schemeClr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AE1221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AE1221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AE1221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AE1221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400">
          <a:solidFill>
            <a:srgbClr val="005EA4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32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90000"/>
        <a:buChar char="•"/>
        <a:defRPr sz="28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spect="1" noChangeArrowheads="1"/>
          </p:cNvSpPr>
          <p:nvPr>
            <p:ph type="title"/>
          </p:nvPr>
        </p:nvSpPr>
        <p:spPr bwMode="auto">
          <a:xfrm>
            <a:off x="506413" y="0"/>
            <a:ext cx="8450262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Master case-study #2</a:t>
            </a:r>
          </a:p>
        </p:txBody>
      </p:sp>
      <p:sp>
        <p:nvSpPr>
          <p:cNvPr id="6150" name="Rectangle 3"/>
          <p:cNvSpPr>
            <a:spLocks noGrp="1" noChangeAspect="1" noChangeArrowheads="1"/>
          </p:cNvSpPr>
          <p:nvPr>
            <p:ph type="body" idx="1"/>
          </p:nvPr>
        </p:nvSpPr>
        <p:spPr bwMode="auto">
          <a:xfrm>
            <a:off x="457200" y="700088"/>
            <a:ext cx="8458200" cy="577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  - </a:t>
            </a:r>
            <a:r>
              <a:rPr lang="en-US" altLang="en-US" dirty="0" err="1"/>
              <a:t>colorat</a:t>
            </a:r>
            <a:r>
              <a:rPr lang="en-US" altLang="en-US" dirty="0"/>
              <a:t> </a:t>
            </a:r>
            <a:r>
              <a:rPr lang="en-US" altLang="en-US" dirty="0" err="1"/>
              <a:t>diferit</a:t>
            </a:r>
            <a:endParaRPr lang="en-US" altLang="en-US" dirty="0"/>
          </a:p>
        </p:txBody>
      </p:sp>
      <p:sp>
        <p:nvSpPr>
          <p:cNvPr id="21607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28063" y="6467475"/>
            <a:ext cx="515937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200">
                <a:solidFill>
                  <a:srgbClr val="002060"/>
                </a:solidFill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CFA536BC-3ED5-4293-8323-16A4258B4A0B}" type="slidenum">
              <a:rPr lang="en-US"/>
              <a:pPr fontAlgn="base"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400801"/>
            <a:ext cx="8643938" cy="4572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l">
              <a:buNone/>
              <a:defRPr sz="1000">
                <a:solidFill>
                  <a:schemeClr val="tx1"/>
                </a:solidFill>
                <a:cs typeface="Arial" pitchFamily="34" charset="0"/>
              </a:defRPr>
            </a:lvl1pPr>
          </a:lstStyle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</a:rPr>
              <a:t>© 2018 Cengage Learning®. May not be scanned, copied or duplicated, or posted to a publicly accessible website, in whole or in part, except for use as permitted in a license distributed with a certain product or service or otherwise on a password-protected website or school-approved learning management system for classroom use.</a:t>
            </a:r>
          </a:p>
        </p:txBody>
      </p:sp>
      <p:pic>
        <p:nvPicPr>
          <p:cNvPr id="5126" name="Picture 1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-9525"/>
            <a:ext cx="795338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27" name="Group 2"/>
          <p:cNvGrpSpPr>
            <a:grpSpLocks/>
          </p:cNvGrpSpPr>
          <p:nvPr userDrawn="1"/>
        </p:nvGrpSpPr>
        <p:grpSpPr bwMode="auto">
          <a:xfrm>
            <a:off x="8561388" y="0"/>
            <a:ext cx="582612" cy="609600"/>
            <a:chOff x="8513384" y="0"/>
            <a:chExt cx="582991" cy="609600"/>
          </a:xfrm>
        </p:grpSpPr>
        <p:pic>
          <p:nvPicPr>
            <p:cNvPr id="5128" name="Picture 18"/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13384" y="138345"/>
              <a:ext cx="361950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9" name="Picture 19"/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15400" y="0"/>
              <a:ext cx="180975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07448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1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0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150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150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150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150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15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>
          <a:solidFill>
            <a:srgbClr val="0D0D0D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000">
          <a:solidFill>
            <a:srgbClr val="0D0D0D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000">
          <a:solidFill>
            <a:srgbClr val="0D0D0D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000">
          <a:solidFill>
            <a:srgbClr val="0D0D0D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000">
          <a:solidFill>
            <a:srgbClr val="0D0D0D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rgbClr val="990000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rgbClr val="990000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rgbClr val="990000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rgbClr val="990000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400">
          <a:solidFill>
            <a:srgbClr val="AE122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32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spect="1" noChangeArrowheads="1"/>
          </p:cNvSpPr>
          <p:nvPr>
            <p:ph type="title"/>
          </p:nvPr>
        </p:nvSpPr>
        <p:spPr bwMode="auto">
          <a:xfrm>
            <a:off x="2008332" y="0"/>
            <a:ext cx="7135668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Appendix master title</a:t>
            </a:r>
          </a:p>
        </p:txBody>
      </p:sp>
      <p:sp>
        <p:nvSpPr>
          <p:cNvPr id="20685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58225" y="6488113"/>
            <a:ext cx="4857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200">
                <a:solidFill>
                  <a:srgbClr val="002060"/>
                </a:solidFill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FCD5D5FD-C24C-4EC1-877A-4A06FFD43F54}" type="slidenum">
              <a:rPr lang="en-US"/>
              <a:pPr fontAlgn="base"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 bwMode="auto">
          <a:xfrm>
            <a:off x="457200" y="592138"/>
            <a:ext cx="8482013" cy="5808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grpSp>
        <p:nvGrpSpPr>
          <p:cNvPr id="3" name="Group 2"/>
          <p:cNvGrpSpPr/>
          <p:nvPr userDrawn="1"/>
        </p:nvGrpSpPr>
        <p:grpSpPr>
          <a:xfrm>
            <a:off x="32017" y="72581"/>
            <a:ext cx="1976315" cy="6252019"/>
            <a:chOff x="26319" y="75430"/>
            <a:chExt cx="1976315" cy="6409508"/>
          </a:xfrm>
        </p:grpSpPr>
        <p:pic>
          <p:nvPicPr>
            <p:cNvPr id="6155" name="Picture 11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319" y="75430"/>
              <a:ext cx="1976315" cy="521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</a:extLst>
          </p:spPr>
        </p:pic>
        <p:pic>
          <p:nvPicPr>
            <p:cNvPr id="6156" name="Picture 12"/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319" y="563034"/>
              <a:ext cx="391023" cy="59219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</a:extLst>
          </p:spPr>
        </p:pic>
      </p:grpSp>
      <p:grpSp>
        <p:nvGrpSpPr>
          <p:cNvPr id="2" name="Group 1"/>
          <p:cNvGrpSpPr/>
          <p:nvPr userDrawn="1"/>
        </p:nvGrpSpPr>
        <p:grpSpPr>
          <a:xfrm>
            <a:off x="8218204" y="750888"/>
            <a:ext cx="893380" cy="5573712"/>
            <a:chOff x="8229600" y="750888"/>
            <a:chExt cx="893380" cy="5734050"/>
          </a:xfrm>
        </p:grpSpPr>
        <p:pic>
          <p:nvPicPr>
            <p:cNvPr id="13" name="Picture 12"/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32905" y="750888"/>
              <a:ext cx="90075" cy="573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</a:extLst>
          </p:spPr>
        </p:pic>
        <p:pic>
          <p:nvPicPr>
            <p:cNvPr id="6157" name="Picture 13"/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29600" y="6434982"/>
              <a:ext cx="893380" cy="49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</a:extLst>
          </p:spPr>
        </p:pic>
      </p:grp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324600"/>
            <a:ext cx="8637588" cy="5334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buNone/>
              <a:defRPr sz="1000">
                <a:solidFill>
                  <a:schemeClr val="tx1"/>
                </a:solidFill>
                <a:cs typeface="Arial" pitchFamily="34" charset="0"/>
              </a:defRPr>
            </a:lvl1pPr>
          </a:lstStyle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000000"/>
                </a:solidFill>
              </a:rPr>
              <a:t>© 2018 Cengage Learning®. May not be scanned, copied or duplicated, or posted to a publicly accessible website, in whole or in part, except for use as permitted in a license distributed with a certain product or service or otherwise on a password-protected website or school-approved learning management system for classroom use.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8277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400">
          <a:solidFill>
            <a:srgbClr val="990000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400">
          <a:solidFill>
            <a:srgbClr val="990000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400">
          <a:solidFill>
            <a:srgbClr val="990000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400">
          <a:solidFill>
            <a:srgbClr val="990000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400">
          <a:solidFill>
            <a:srgbClr val="005EA4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32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133600" y="3505200"/>
            <a:ext cx="7010399" cy="2133600"/>
          </a:xfrm>
        </p:spPr>
        <p:txBody>
          <a:bodyPr/>
          <a:lstStyle/>
          <a:p>
            <a:pPr>
              <a:defRPr/>
            </a:pPr>
            <a:r>
              <a:rPr lang="en-US" sz="5400" dirty="0"/>
              <a:t>Public Goods and </a:t>
            </a:r>
          </a:p>
          <a:p>
            <a:pPr>
              <a:defRPr/>
            </a:pPr>
            <a:r>
              <a:rPr lang="en-US" sz="5400" dirty="0"/>
              <a:t>Common Resources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CHAPTER</a:t>
            </a:r>
          </a:p>
          <a:p>
            <a:r>
              <a:rPr lang="en-US" sz="6600" dirty="0">
                <a:solidFill>
                  <a:schemeClr val="tx2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rgbClr val="FFFFFF"/>
                </a:solidFill>
              </a:rPr>
              <a:t>© 2018 Cengage Learning®. May not be scanned, copied or duplicated, or posted to a publicly accessible website, in whole or in part, except for use as permitted in a license distributed with a certain product or service or otherwise on a password-protected website or school-approved learning management system for classroom use.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CABCAE2A-3771-4BE5-9C85-74C66AABFB75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1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300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Look for the answers to these questions: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2912" y="1219200"/>
            <a:ext cx="8588375" cy="5257800"/>
          </a:xfrm>
        </p:spPr>
        <p:txBody>
          <a:bodyPr/>
          <a:lstStyle/>
          <a:p>
            <a:r>
              <a:rPr lang="en-US" sz="3200" dirty="0"/>
              <a:t>What are public goods?  </a:t>
            </a:r>
          </a:p>
          <a:p>
            <a:r>
              <a:rPr lang="en-US" sz="3200" dirty="0"/>
              <a:t>What are common resources?  </a:t>
            </a:r>
            <a:br>
              <a:rPr lang="en-US" sz="3200" dirty="0"/>
            </a:br>
            <a:r>
              <a:rPr lang="en-US" sz="3200" dirty="0"/>
              <a:t>Give examples of each.  </a:t>
            </a:r>
          </a:p>
          <a:p>
            <a:r>
              <a:rPr lang="en-US" sz="3200" dirty="0"/>
              <a:t>Why do markets generally fail to provide the efficient amounts of these goods?</a:t>
            </a:r>
          </a:p>
          <a:p>
            <a:r>
              <a:rPr lang="en-US" sz="3200" dirty="0"/>
              <a:t>How might the government improve market outcomes in the case of public goods or common resources?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3C29DC-2178-4274-9150-45F8EBD31C2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© 2018 Cengage Learning®. May not be scanned, copied or duplicated, or posted to a publicly accessible website, in whole or in part, except for use as permitted in a license distributed with a certain product or service or otherwise on a password-protected website or school-approved learning management system for classroom use.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331171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 wrap="square" anchor="t"/>
          <a:lstStyle/>
          <a:p>
            <a:r>
              <a:rPr lang="en-US" altLang="en-US" dirty="0"/>
              <a:t>Introduction 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We consume many goods without paying:</a:t>
            </a:r>
          </a:p>
          <a:p>
            <a:pPr lvl="1"/>
            <a:r>
              <a:rPr lang="en-US" altLang="en-US" dirty="0"/>
              <a:t>Parks, national defense, clean air &amp; water  </a:t>
            </a:r>
          </a:p>
          <a:p>
            <a:pPr lvl="1"/>
            <a:r>
              <a:rPr lang="en-US" altLang="en-US" dirty="0"/>
              <a:t>When goods have no prices, the market forces that normally allocate resources are absent </a:t>
            </a:r>
          </a:p>
          <a:p>
            <a:pPr lvl="1"/>
            <a:r>
              <a:rPr lang="en-US" altLang="en-US" dirty="0"/>
              <a:t>The private market may fail to provide the socially efficient quantity of such goods  </a:t>
            </a:r>
          </a:p>
          <a:p>
            <a:r>
              <a:rPr lang="en-US" altLang="en-US" dirty="0"/>
              <a:t>‘Governments can sometimes improve market outcomes’</a:t>
            </a:r>
          </a:p>
        </p:txBody>
      </p:sp>
      <p:sp>
        <p:nvSpPr>
          <p:cNvPr id="10245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l" eaLnBrk="0" hangingPunct="0">
              <a:defRPr sz="3400">
                <a:solidFill>
                  <a:srgbClr val="005EA4"/>
                </a:solidFill>
                <a:latin typeface="Arial" charset="0"/>
              </a:defRPr>
            </a:lvl1pPr>
            <a:lvl2pPr marL="742950" indent="-285750" algn="l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buSzPct val="90000"/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buChar char="–"/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fld id="{259799E4-073D-4DEE-ABB2-1331C6D87829}" type="slidenum">
              <a:rPr lang="en-US" altLang="en-US" sz="1200" smtClean="0">
                <a:solidFill>
                  <a:srgbClr val="002060"/>
                </a:solidFill>
              </a:rPr>
              <a:pPr algn="ctr" eaLnBrk="1" hangingPunct="1"/>
              <a:t>3</a:t>
            </a:fld>
            <a:endParaRPr lang="en-US" altLang="en-US" sz="1200">
              <a:solidFill>
                <a:srgbClr val="002060"/>
              </a:solidFill>
            </a:endParaRPr>
          </a:p>
        </p:txBody>
      </p:sp>
      <p:sp>
        <p:nvSpPr>
          <p:cNvPr id="10244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algn="l" eaLnBrk="0" hangingPunct="0">
              <a:defRPr sz="3400">
                <a:solidFill>
                  <a:srgbClr val="005EA4"/>
                </a:solidFill>
                <a:latin typeface="Arial" charset="0"/>
              </a:defRPr>
            </a:lvl1pPr>
            <a:lvl2pPr marL="742950" indent="-285750" algn="l" eaLnBrk="0" hangingPunct="0">
              <a:buFont typeface="Arial" charset="0"/>
              <a:buChar char="–"/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buSzPct val="90000"/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buChar char="–"/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chemeClr val="tx1"/>
                </a:solidFill>
                <a:cs typeface="Arial" charset="0"/>
              </a:rPr>
              <a:t>© 2018 Cengage Learning®. May not be scanned, copied or duplicated, or posted to a publicly accessible website, in whole or in part, except for use as permitted in a license distributed with a certain product or service or otherwise on a password-protected website or school-approved learning management system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1379119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 wrap="square" anchor="t"/>
          <a:lstStyle/>
          <a:p>
            <a:r>
              <a:rPr lang="en-US" altLang="en-US"/>
              <a:t>The Different Kinds of Goods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277813" y="1025525"/>
            <a:ext cx="8866187" cy="5422900"/>
          </a:xfrm>
        </p:spPr>
        <p:txBody>
          <a:bodyPr/>
          <a:lstStyle/>
          <a:p>
            <a:r>
              <a:rPr lang="en-US" altLang="en-US" sz="3200" dirty="0"/>
              <a:t>Excludability</a:t>
            </a:r>
          </a:p>
          <a:p>
            <a:pPr lvl="1"/>
            <a:r>
              <a:rPr lang="en-US" altLang="en-US" sz="2800" dirty="0"/>
              <a:t>Property of a good whereby a person can be prevented from using it</a:t>
            </a:r>
          </a:p>
          <a:p>
            <a:pPr lvl="1"/>
            <a:r>
              <a:rPr lang="en-US" altLang="en-US" sz="2800" i="1" dirty="0"/>
              <a:t>Excludable</a:t>
            </a:r>
            <a:r>
              <a:rPr lang="en-US" altLang="en-US" sz="2800" dirty="0"/>
              <a:t>:  fish tacos, wireless Internet access</a:t>
            </a:r>
          </a:p>
          <a:p>
            <a:pPr lvl="1"/>
            <a:r>
              <a:rPr lang="en-US" altLang="en-US" sz="2800" i="1" dirty="0"/>
              <a:t>Not excludable</a:t>
            </a:r>
            <a:r>
              <a:rPr lang="en-US" altLang="en-US" sz="2800" dirty="0"/>
              <a:t>:  radio signals, national defense</a:t>
            </a:r>
          </a:p>
          <a:p>
            <a:r>
              <a:rPr lang="en-US" altLang="en-US" sz="3200" dirty="0"/>
              <a:t>Rivalry in consumption</a:t>
            </a:r>
          </a:p>
          <a:p>
            <a:pPr lvl="1"/>
            <a:r>
              <a:rPr lang="en-US" altLang="en-US" sz="2800" dirty="0"/>
              <a:t>Property of a good whereby one person’s use diminishes other people’s use</a:t>
            </a:r>
          </a:p>
          <a:p>
            <a:pPr lvl="1"/>
            <a:r>
              <a:rPr lang="en-US" altLang="en-US" sz="2800" i="1" dirty="0"/>
              <a:t>Rival</a:t>
            </a:r>
            <a:r>
              <a:rPr lang="en-US" altLang="en-US" sz="2800" dirty="0"/>
              <a:t>:  fish tacos</a:t>
            </a:r>
          </a:p>
          <a:p>
            <a:pPr lvl="1"/>
            <a:r>
              <a:rPr lang="en-US" altLang="en-US" sz="2800" i="1" dirty="0"/>
              <a:t>Not rival</a:t>
            </a:r>
            <a:r>
              <a:rPr lang="en-US" altLang="en-US" sz="2800" dirty="0"/>
              <a:t>: An MP3 file of Lady </a:t>
            </a:r>
            <a:r>
              <a:rPr lang="en-US" altLang="en-US" sz="2800" dirty="0" err="1"/>
              <a:t>Gaga’s</a:t>
            </a:r>
            <a:r>
              <a:rPr lang="en-US" altLang="en-US" sz="2800" dirty="0"/>
              <a:t> latest single</a:t>
            </a:r>
          </a:p>
        </p:txBody>
      </p:sp>
      <p:sp>
        <p:nvSpPr>
          <p:cNvPr id="10245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3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8239371-D347-4D68-9542-552567A845C7}" type="slidenum">
              <a:rPr lang="en-US" altLang="en-US" sz="1200" smtClean="0">
                <a:solidFill>
                  <a:srgbClr val="002060"/>
                </a:solidFill>
              </a:rPr>
              <a:pPr eaLnBrk="1" hangingPunct="1"/>
              <a:t>4</a:t>
            </a:fld>
            <a:endParaRPr lang="en-US" altLang="en-US" sz="1200">
              <a:solidFill>
                <a:srgbClr val="002060"/>
              </a:solidFill>
            </a:endParaRPr>
          </a:p>
        </p:txBody>
      </p:sp>
      <p:sp>
        <p:nvSpPr>
          <p:cNvPr id="10244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3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rgbClr val="000000"/>
                </a:solidFill>
                <a:cs typeface="Arial" charset="0"/>
              </a:rPr>
              <a:t>© 2018 Cengage Learning®. May not be scanned, copied or duplicated, or posted to a publicly accessible website, in whole or in part, except for use as permitted in a license distributed with a certain product or service or otherwise on a password-protected website or school-approved learning management system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23071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 wrap="square" anchor="t"/>
          <a:lstStyle/>
          <a:p>
            <a:r>
              <a:rPr lang="en-US" altLang="en-US"/>
              <a:t>The Different Kinds of Goods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277813" y="1025525"/>
            <a:ext cx="8866187" cy="5422900"/>
          </a:xfrm>
        </p:spPr>
        <p:txBody>
          <a:bodyPr>
            <a:noAutofit/>
          </a:bodyPr>
          <a:lstStyle/>
          <a:p>
            <a:r>
              <a:rPr lang="en-US" altLang="en-US" sz="3000" dirty="0"/>
              <a:t>Private goods</a:t>
            </a:r>
          </a:p>
          <a:p>
            <a:pPr lvl="1"/>
            <a:r>
              <a:rPr lang="en-US" altLang="en-US" sz="2800" dirty="0"/>
              <a:t>Excludable &amp; Rival in consumption (food)</a:t>
            </a:r>
          </a:p>
          <a:p>
            <a:r>
              <a:rPr lang="en-US" altLang="en-US" sz="3000" dirty="0"/>
              <a:t>Public goods</a:t>
            </a:r>
          </a:p>
          <a:p>
            <a:pPr lvl="1"/>
            <a:r>
              <a:rPr lang="en-US" altLang="en-US" sz="2800" dirty="0"/>
              <a:t>Not excludable &amp; Not rival in consumption (national defense)</a:t>
            </a:r>
          </a:p>
          <a:p>
            <a:r>
              <a:rPr lang="en-US" altLang="en-US" sz="3000" dirty="0"/>
              <a:t>Common resources</a:t>
            </a:r>
          </a:p>
          <a:p>
            <a:pPr lvl="1"/>
            <a:r>
              <a:rPr lang="en-US" altLang="en-US" sz="2800" dirty="0"/>
              <a:t>Rival in consumption &amp; Not excludable (fish in the ocean)</a:t>
            </a:r>
          </a:p>
          <a:p>
            <a:r>
              <a:rPr lang="en-US" altLang="en-US" sz="3000" dirty="0"/>
              <a:t>Club goods</a:t>
            </a:r>
          </a:p>
          <a:p>
            <a:pPr lvl="1"/>
            <a:r>
              <a:rPr lang="en-US" altLang="en-US" sz="2800" dirty="0"/>
              <a:t>Excludable &amp; Not rival in consumption (cable TV)</a:t>
            </a:r>
          </a:p>
        </p:txBody>
      </p:sp>
      <p:sp>
        <p:nvSpPr>
          <p:cNvPr id="11269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3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BD7A08D-EFB7-418D-9786-593C76DFCC21}" type="slidenum">
              <a:rPr lang="en-US" altLang="en-US" sz="1200" smtClean="0">
                <a:solidFill>
                  <a:srgbClr val="002060"/>
                </a:solidFill>
              </a:rPr>
              <a:pPr eaLnBrk="1" hangingPunct="1"/>
              <a:t>5</a:t>
            </a:fld>
            <a:endParaRPr lang="en-US" altLang="en-US" sz="1200">
              <a:solidFill>
                <a:srgbClr val="002060"/>
              </a:solidFill>
            </a:endParaRPr>
          </a:p>
        </p:txBody>
      </p:sp>
      <p:sp>
        <p:nvSpPr>
          <p:cNvPr id="11268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3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rgbClr val="000000"/>
                </a:solidFill>
                <a:cs typeface="Arial" charset="0"/>
              </a:rPr>
              <a:t>© 2018 Cengage Learning®. May not be scanned, copied or duplicated, or posted to a publicly accessible website, in whole or in part, except for use as permitted in a license distributed with a certain product or service or otherwise on a password-protected website or school-approved learning management system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28629500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2" name="Rectangle 4"/>
          <p:cNvSpPr>
            <a:spLocks noGrp="1" noChangeArrowheads="1"/>
          </p:cNvSpPr>
          <p:nvPr>
            <p:ph type="title"/>
          </p:nvPr>
        </p:nvSpPr>
        <p:spPr>
          <a:xfrm>
            <a:off x="152400" y="100939"/>
            <a:ext cx="8839200" cy="661061"/>
          </a:xfrm>
        </p:spPr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en-US" sz="2800" dirty="0">
                <a:solidFill>
                  <a:schemeClr val="accent6">
                    <a:lumMod val="50000"/>
                  </a:schemeClr>
                </a:solidFill>
              </a:rPr>
              <a:t>Active Learning 1 			</a:t>
            </a:r>
            <a:r>
              <a:rPr lang="en-US" sz="2800" dirty="0">
                <a:solidFill>
                  <a:srgbClr val="AE1221"/>
                </a:solidFill>
              </a:rPr>
              <a:t>Categorizing Roads</a:t>
            </a:r>
            <a:endParaRPr lang="en-US" sz="4400" dirty="0">
              <a:solidFill>
                <a:srgbClr val="CC9900"/>
              </a:solidFill>
              <a:cs typeface="Arial" charset="0"/>
            </a:endParaRPr>
          </a:p>
        </p:txBody>
      </p:sp>
      <p:sp>
        <p:nvSpPr>
          <p:cNvPr id="3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800000"/>
              </a:buClr>
            </a:pPr>
            <a:r>
              <a:rPr lang="en-US" dirty="0"/>
              <a:t>A road is </a:t>
            </a:r>
            <a:r>
              <a:rPr lang="en-US" u="sng" dirty="0"/>
              <a:t>which</a:t>
            </a:r>
            <a:r>
              <a:rPr lang="en-US" dirty="0"/>
              <a:t> of the four kinds of goods?</a:t>
            </a:r>
          </a:p>
          <a:p>
            <a:pPr>
              <a:buClr>
                <a:srgbClr val="800000"/>
              </a:buClr>
            </a:pPr>
            <a:r>
              <a:rPr lang="en-US" i="1" dirty="0">
                <a:solidFill>
                  <a:schemeClr val="accent6">
                    <a:lumMod val="50000"/>
                  </a:schemeClr>
                </a:solidFill>
              </a:rPr>
              <a:t>Hint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:  The answer depends on whether the road is congested or not, and whether it’s a toll road or not.  Consider the different cases.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6324600"/>
            <a:ext cx="8605838" cy="5334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© 2018 Cengage Learning®. May not be scanned, copied or duplicated, or posted to a publicly accessible website, in whole or in part, except for use as permitted in a license distributed with a certain product or service or otherwise on a password-protected website or school-approved learning management system for classroom use.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3C29DC-2178-4274-9150-45F8EBD31C2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609593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2" name="Rectangle 4"/>
          <p:cNvSpPr>
            <a:spLocks noGrp="1" noChangeArrowheads="1"/>
          </p:cNvSpPr>
          <p:nvPr>
            <p:ph type="title"/>
          </p:nvPr>
        </p:nvSpPr>
        <p:spPr>
          <a:xfrm>
            <a:off x="152400" y="100939"/>
            <a:ext cx="8839200" cy="661061"/>
          </a:xfrm>
        </p:spPr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en-US" sz="3000" dirty="0">
                <a:solidFill>
                  <a:schemeClr val="accent6">
                    <a:lumMod val="50000"/>
                  </a:schemeClr>
                </a:solidFill>
              </a:rPr>
              <a:t>Active Learning 1 				</a:t>
            </a:r>
            <a:r>
              <a:rPr lang="en-US" sz="3000" dirty="0">
                <a:solidFill>
                  <a:srgbClr val="AE1221"/>
                </a:solidFill>
              </a:rPr>
              <a:t>Answers</a:t>
            </a:r>
            <a:endParaRPr lang="en-US" sz="3000" dirty="0">
              <a:solidFill>
                <a:srgbClr val="CC9900"/>
              </a:solidFill>
              <a:cs typeface="Arial" charset="0"/>
            </a:endParaRPr>
          </a:p>
        </p:txBody>
      </p:sp>
      <p:sp>
        <p:nvSpPr>
          <p:cNvPr id="3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Clr>
                <a:srgbClr val="800000"/>
              </a:buClr>
            </a:pPr>
            <a:r>
              <a:rPr lang="en-US" dirty="0">
                <a:solidFill>
                  <a:prstClr val="black"/>
                </a:solidFill>
              </a:rPr>
              <a:t>Rival in consumption?  Only if congested. </a:t>
            </a:r>
          </a:p>
          <a:p>
            <a:pPr lvl="0">
              <a:buClr>
                <a:srgbClr val="800000"/>
              </a:buClr>
            </a:pPr>
            <a:r>
              <a:rPr lang="en-US" dirty="0">
                <a:solidFill>
                  <a:prstClr val="black"/>
                </a:solidFill>
              </a:rPr>
              <a:t>Excludable?  Only if a toll road.  </a:t>
            </a:r>
          </a:p>
          <a:p>
            <a:pPr lvl="0">
              <a:spcBef>
                <a:spcPct val="65000"/>
              </a:spcBef>
              <a:buNone/>
            </a:pPr>
            <a:r>
              <a:rPr lang="en-US" u="sng" dirty="0">
                <a:solidFill>
                  <a:prstClr val="black"/>
                </a:solidFill>
              </a:rPr>
              <a:t>Four possibilities:</a:t>
            </a:r>
          </a:p>
          <a:p>
            <a:pPr>
              <a:spcBef>
                <a:spcPct val="40000"/>
              </a:spcBef>
              <a:buClr>
                <a:schemeClr val="accent6">
                  <a:lumMod val="50000"/>
                </a:schemeClr>
              </a:buClr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Uncongested non-toll road:  public good</a:t>
            </a:r>
          </a:p>
          <a:p>
            <a:pPr>
              <a:spcBef>
                <a:spcPct val="60000"/>
              </a:spcBef>
              <a:buClr>
                <a:schemeClr val="accent6">
                  <a:lumMod val="50000"/>
                </a:schemeClr>
              </a:buClr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Uncongested toll road:  club good</a:t>
            </a:r>
          </a:p>
          <a:p>
            <a:pPr>
              <a:spcBef>
                <a:spcPct val="60000"/>
              </a:spcBef>
              <a:buClr>
                <a:schemeClr val="accent6">
                  <a:lumMod val="50000"/>
                </a:schemeClr>
              </a:buClr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Congested non-toll road:  common resource</a:t>
            </a:r>
          </a:p>
          <a:p>
            <a:pPr>
              <a:spcBef>
                <a:spcPct val="60000"/>
              </a:spcBef>
              <a:buClr>
                <a:schemeClr val="accent6">
                  <a:lumMod val="50000"/>
                </a:schemeClr>
              </a:buClr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Congested toll road:  private good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6324600"/>
            <a:ext cx="8605838" cy="5334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© 2018 Cengage Learning®. May not be scanned, copied or duplicated, or posted to a publicly accessible website, in whole or in part, except for use as permitted in a license distributed with a certain product or service or otherwise on a password-protected website or school-approved learning management system for classroom use.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3C29DC-2178-4274-9150-45F8EBD31C2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396300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 wrap="square" anchor="t"/>
          <a:lstStyle/>
          <a:p>
            <a:r>
              <a:rPr lang="en-US" altLang="en-US"/>
              <a:t>The Different Kinds of Goods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Public goods and common resources</a:t>
            </a:r>
          </a:p>
          <a:p>
            <a:pPr lvl="1"/>
            <a:r>
              <a:rPr lang="en-US" altLang="en-US" dirty="0"/>
              <a:t>Externalities arise because something of value has no price attached to it  </a:t>
            </a:r>
          </a:p>
          <a:p>
            <a:pPr lvl="1"/>
            <a:r>
              <a:rPr lang="en-US" altLang="en-US" dirty="0"/>
              <a:t>Private decisions about consumption and production can lead to an inefficient outcome</a:t>
            </a:r>
          </a:p>
          <a:p>
            <a:pPr lvl="1"/>
            <a:r>
              <a:rPr lang="en-US" altLang="en-US" dirty="0"/>
              <a:t>Public policy can potentially raise economic well-being</a:t>
            </a:r>
          </a:p>
        </p:txBody>
      </p:sp>
      <p:sp>
        <p:nvSpPr>
          <p:cNvPr id="13317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3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EAC6E59-0605-4B5A-8D33-FCFA91457315}" type="slidenum">
              <a:rPr lang="en-US" altLang="en-US" sz="1200" smtClean="0">
                <a:solidFill>
                  <a:srgbClr val="002060"/>
                </a:solidFill>
              </a:rPr>
              <a:pPr eaLnBrk="1" hangingPunct="1"/>
              <a:t>8</a:t>
            </a:fld>
            <a:endParaRPr lang="en-US" altLang="en-US" sz="1200">
              <a:solidFill>
                <a:srgbClr val="002060"/>
              </a:solidFill>
            </a:endParaRPr>
          </a:p>
        </p:txBody>
      </p:sp>
      <p:sp>
        <p:nvSpPr>
          <p:cNvPr id="13316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3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rgbClr val="000000"/>
                </a:solidFill>
                <a:cs typeface="Arial" charset="0"/>
              </a:rPr>
              <a:t>© 2018 Cengage Learning®. May not be scanned, copied or duplicated, or posted to a publicly accessible website, in whole or in part, except for use as permitted in a license distributed with a certain product or service or otherwise on a password-protected website or school-approved learning management system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18333568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Goods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Free rider</a:t>
            </a:r>
          </a:p>
          <a:p>
            <a:pPr lvl="1"/>
            <a:r>
              <a:rPr lang="en-US" altLang="en-US" dirty="0"/>
              <a:t>Person who receives the benefit of a good but avoids paying for it</a:t>
            </a:r>
          </a:p>
          <a:p>
            <a:r>
              <a:rPr lang="en-US" altLang="en-US" dirty="0"/>
              <a:t>The free-rider problem</a:t>
            </a:r>
          </a:p>
          <a:p>
            <a:pPr lvl="1"/>
            <a:r>
              <a:rPr lang="en-US" altLang="en-US" dirty="0"/>
              <a:t>Public goods are not excludable, so people have an incentive to be free riders</a:t>
            </a:r>
          </a:p>
          <a:p>
            <a:pPr lvl="1"/>
            <a:r>
              <a:rPr lang="en-US" altLang="en-US" dirty="0"/>
              <a:t>Prevents the private market from supplying the goods</a:t>
            </a:r>
          </a:p>
          <a:p>
            <a:pPr lvl="1"/>
            <a:r>
              <a:rPr lang="en-US" altLang="en-US" dirty="0"/>
              <a:t>Market failure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3C29DC-2178-4274-9150-45F8EBD31C2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© 2018 Cengage Learning®. May not be scanned, copied or duplicated, or posted to a publicly accessible website, in whole or in part, except for use as permitted in a license distributed with a certain product or service or otherwise on a password-protected website or school-approved learning management system for classroom use.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164849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Goods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Government can remedy the free-rider problem</a:t>
            </a:r>
          </a:p>
          <a:p>
            <a:pPr lvl="1"/>
            <a:r>
              <a:rPr lang="en-US" altLang="en-US" dirty="0"/>
              <a:t>If total benefits of a public good exceeds its costs</a:t>
            </a:r>
          </a:p>
          <a:p>
            <a:pPr lvl="1"/>
            <a:r>
              <a:rPr lang="en-US" altLang="en-US" dirty="0"/>
              <a:t>Provide the public good</a:t>
            </a:r>
          </a:p>
          <a:p>
            <a:pPr lvl="1"/>
            <a:r>
              <a:rPr lang="en-US" altLang="en-US" dirty="0"/>
              <a:t>Pay for it with tax revenue</a:t>
            </a:r>
          </a:p>
          <a:p>
            <a:pPr lvl="1"/>
            <a:r>
              <a:rPr lang="en-US" altLang="en-US" dirty="0"/>
              <a:t>Make everyone better off</a:t>
            </a:r>
          </a:p>
          <a:p>
            <a:pPr lvl="1"/>
            <a:r>
              <a:rPr lang="en-US" dirty="0"/>
              <a:t>Problem: Measuring the benefit is usually difficult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3C29DC-2178-4274-9150-45F8EBD31C2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© 2018 Cengage Learning®. May not be scanned, copied or duplicated, or posted to a publicly accessible website, in whole or in part, except for use as permitted in a license distributed with a certain product or service or otherwise on a password-protected website or school-approved learning management system for classroom use.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318870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 wrap="square" anchor="t"/>
          <a:lstStyle/>
          <a:p>
            <a:r>
              <a:rPr lang="en-US" altLang="en-US"/>
              <a:t>Public Goods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Cost–benefit analysis</a:t>
            </a:r>
          </a:p>
          <a:p>
            <a:pPr lvl="1"/>
            <a:r>
              <a:rPr lang="en-US" altLang="en-US" dirty="0"/>
              <a:t>Compare the costs and benefits to society of providing a public good</a:t>
            </a:r>
          </a:p>
          <a:p>
            <a:pPr lvl="1"/>
            <a:r>
              <a:rPr lang="en-US" altLang="en-US" dirty="0"/>
              <a:t>Doesn’t have any price signals to observe</a:t>
            </a:r>
          </a:p>
          <a:p>
            <a:pPr lvl="1"/>
            <a:r>
              <a:rPr lang="en-US" altLang="en-US" dirty="0"/>
              <a:t>Government findings: rough approximations at best</a:t>
            </a:r>
          </a:p>
          <a:p>
            <a:pPr lvl="1"/>
            <a:r>
              <a:rPr lang="en-US" altLang="en-US" dirty="0"/>
              <a:t>Cost-benefit analyses are imprecise, so the efficient provision of public goods is more difficult than that of private goods</a:t>
            </a:r>
          </a:p>
          <a:p>
            <a:pPr lvl="2"/>
            <a:endParaRPr lang="en-US" altLang="en-US" dirty="0"/>
          </a:p>
          <a:p>
            <a:endParaRPr lang="en-US" altLang="en-US" dirty="0"/>
          </a:p>
        </p:txBody>
      </p:sp>
      <p:sp>
        <p:nvSpPr>
          <p:cNvPr id="22533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3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658F7F0-BEC4-4C17-A088-B33D87B8EDC9}" type="slidenum">
              <a:rPr lang="en-US" altLang="en-US" sz="1200" smtClean="0">
                <a:solidFill>
                  <a:srgbClr val="002060"/>
                </a:solidFill>
              </a:rPr>
              <a:pPr eaLnBrk="1" hangingPunct="1"/>
              <a:t>11</a:t>
            </a:fld>
            <a:endParaRPr lang="en-US" altLang="en-US" sz="1200">
              <a:solidFill>
                <a:srgbClr val="002060"/>
              </a:solidFill>
            </a:endParaRPr>
          </a:p>
        </p:txBody>
      </p:sp>
      <p:sp>
        <p:nvSpPr>
          <p:cNvPr id="22532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3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rgbClr val="000000"/>
                </a:solidFill>
                <a:cs typeface="Arial" charset="0"/>
              </a:rPr>
              <a:t>© 2018 Cengage Learning®. May not be scanned, copied or duplicated, or posted to a publicly accessible website, in whole or in part, except for use as permitted in a license distributed with a certain product or service or otherwise on a password-protected website or school-approved learning management system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3404824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 wrap="square" anchor="t"/>
          <a:lstStyle/>
          <a:p>
            <a:r>
              <a:rPr lang="en-US" altLang="en-US"/>
              <a:t>Public Goods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Some important public goods</a:t>
            </a:r>
          </a:p>
          <a:p>
            <a:pPr lvl="1"/>
            <a:r>
              <a:rPr lang="en-US" altLang="en-US" dirty="0"/>
              <a:t>National defense</a:t>
            </a:r>
          </a:p>
          <a:p>
            <a:pPr lvl="2"/>
            <a:r>
              <a:rPr lang="en-US" altLang="en-US" dirty="0"/>
              <a:t>Very expensive public good</a:t>
            </a:r>
          </a:p>
          <a:p>
            <a:pPr lvl="2"/>
            <a:r>
              <a:rPr lang="en-US" altLang="en-US" dirty="0"/>
              <a:t>$748 billion in 2014</a:t>
            </a:r>
          </a:p>
          <a:p>
            <a:pPr lvl="1"/>
            <a:r>
              <a:rPr lang="en-US" altLang="en-US" dirty="0"/>
              <a:t>Basic research</a:t>
            </a:r>
          </a:p>
          <a:p>
            <a:pPr lvl="2"/>
            <a:r>
              <a:rPr lang="en-US" altLang="en-US" dirty="0"/>
              <a:t>General knowledge</a:t>
            </a:r>
          </a:p>
          <a:p>
            <a:pPr lvl="2"/>
            <a:r>
              <a:rPr lang="en-US" altLang="en-US" dirty="0"/>
              <a:t>Subsidized by government</a:t>
            </a:r>
          </a:p>
          <a:p>
            <a:pPr lvl="2"/>
            <a:r>
              <a:rPr lang="en-US" altLang="en-US" dirty="0"/>
              <a:t>The public sector fails to pay for the right amount and the right kinds</a:t>
            </a:r>
          </a:p>
        </p:txBody>
      </p:sp>
      <p:sp>
        <p:nvSpPr>
          <p:cNvPr id="17413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3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690D939-61ED-4336-B6FF-E1A9B54F2ADB}" type="slidenum">
              <a:rPr lang="en-US" altLang="en-US" sz="1200" smtClean="0">
                <a:solidFill>
                  <a:srgbClr val="002060"/>
                </a:solidFill>
              </a:rPr>
              <a:pPr eaLnBrk="1" hangingPunct="1"/>
              <a:t>12</a:t>
            </a:fld>
            <a:endParaRPr lang="en-US" altLang="en-US" sz="1200">
              <a:solidFill>
                <a:srgbClr val="002060"/>
              </a:solidFill>
            </a:endParaRPr>
          </a:p>
        </p:txBody>
      </p:sp>
      <p:sp>
        <p:nvSpPr>
          <p:cNvPr id="17412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3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rgbClr val="000000"/>
                </a:solidFill>
                <a:cs typeface="Arial" charset="0"/>
              </a:rPr>
              <a:t>© 2018 Cengage Learning®. May not be scanned, copied or duplicated, or posted to a publicly accessible website, in whole or in part, except for use as permitted in a license distributed with a certain product or service or otherwise on a password-protected website or school-approved learning management system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32123415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 wrap="square" anchor="t"/>
          <a:lstStyle/>
          <a:p>
            <a:r>
              <a:rPr lang="en-US" altLang="en-US"/>
              <a:t>Public Goods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Some important public goods</a:t>
            </a:r>
          </a:p>
          <a:p>
            <a:pPr lvl="1"/>
            <a:r>
              <a:rPr lang="en-US" altLang="en-US" dirty="0"/>
              <a:t>Antipoverty programs financed by taxes</a:t>
            </a:r>
          </a:p>
          <a:p>
            <a:pPr lvl="2"/>
            <a:r>
              <a:rPr lang="en-US" altLang="en-US" dirty="0"/>
              <a:t>Welfare system (Temporary Assistance for Needy Families program, TANF)</a:t>
            </a:r>
          </a:p>
          <a:p>
            <a:pPr lvl="3"/>
            <a:r>
              <a:rPr lang="en-US" altLang="en-US" dirty="0"/>
              <a:t>Provides a small income for some poor families</a:t>
            </a:r>
          </a:p>
          <a:p>
            <a:pPr lvl="2"/>
            <a:r>
              <a:rPr lang="en-US" altLang="en-US" dirty="0"/>
              <a:t>Food stamps (Supplemental Nutrition Assistance Program, SNAP)</a:t>
            </a:r>
          </a:p>
          <a:p>
            <a:pPr lvl="3"/>
            <a:r>
              <a:rPr lang="en-US" altLang="en-US" dirty="0"/>
              <a:t>Subsidize the purchase of food for those with low incomes</a:t>
            </a:r>
          </a:p>
          <a:p>
            <a:pPr lvl="2"/>
            <a:r>
              <a:rPr lang="en-US" altLang="en-US" dirty="0"/>
              <a:t>Government housing programs</a:t>
            </a:r>
          </a:p>
          <a:p>
            <a:pPr lvl="3"/>
            <a:r>
              <a:rPr lang="en-US" altLang="en-US" dirty="0"/>
              <a:t>Make shelter more affordable</a:t>
            </a:r>
          </a:p>
          <a:p>
            <a:pPr lvl="1"/>
            <a:endParaRPr lang="en-US" altLang="en-US" dirty="0"/>
          </a:p>
        </p:txBody>
      </p:sp>
      <p:sp>
        <p:nvSpPr>
          <p:cNvPr id="18437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3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D4C06A1-94F4-4A08-BA3D-B40B4009ACEE}" type="slidenum">
              <a:rPr lang="en-US" altLang="en-US" sz="1200" smtClean="0">
                <a:solidFill>
                  <a:srgbClr val="002060"/>
                </a:solidFill>
              </a:rPr>
              <a:pPr eaLnBrk="1" hangingPunct="1"/>
              <a:t>13</a:t>
            </a:fld>
            <a:endParaRPr lang="en-US" altLang="en-US" sz="1200">
              <a:solidFill>
                <a:srgbClr val="002060"/>
              </a:solidFill>
            </a:endParaRPr>
          </a:p>
        </p:txBody>
      </p:sp>
      <p:sp>
        <p:nvSpPr>
          <p:cNvPr id="18436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3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rgbClr val="000000"/>
                </a:solidFill>
                <a:cs typeface="Arial" charset="0"/>
              </a:rPr>
              <a:t>© 2018 Cengage Learning®. May not be scanned, copied or duplicated, or posted to a publicly accessible website, in whole or in part, except for use as permitted in a license distributed with a certain product or service or otherwise on a password-protected website or school-approved learning management system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29458452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3200" dirty="0"/>
              <a:t>Common resources are not excludable</a:t>
            </a:r>
          </a:p>
          <a:p>
            <a:pPr lvl="1" eaLnBrk="1" hangingPunct="1"/>
            <a:r>
              <a:rPr lang="en-US" sz="3000" dirty="0"/>
              <a:t>Cannot prevent free riders from using</a:t>
            </a:r>
          </a:p>
          <a:p>
            <a:pPr lvl="1" eaLnBrk="1" hangingPunct="1"/>
            <a:r>
              <a:rPr lang="en-US" sz="3000" dirty="0"/>
              <a:t>Little incentive for firms to provide</a:t>
            </a:r>
          </a:p>
          <a:p>
            <a:pPr lvl="1" eaLnBrk="1" hangingPunct="1"/>
            <a:r>
              <a:rPr lang="en-US" sz="3000" dirty="0"/>
              <a:t>Role for government:  seeing that they are provided</a:t>
            </a:r>
          </a:p>
          <a:p>
            <a:pPr eaLnBrk="1" hangingPunct="1"/>
            <a:r>
              <a:rPr lang="en-US" sz="3200" dirty="0"/>
              <a:t>Common resources: rival in consumption</a:t>
            </a:r>
            <a:endParaRPr lang="en-US" dirty="0"/>
          </a:p>
          <a:p>
            <a:pPr lvl="1" eaLnBrk="1" hangingPunct="1"/>
            <a:r>
              <a:rPr lang="en-US" sz="3000" dirty="0"/>
              <a:t>Each person’s use reduces others’ ability to use</a:t>
            </a:r>
          </a:p>
          <a:p>
            <a:pPr lvl="1" eaLnBrk="1" hangingPunct="1"/>
            <a:r>
              <a:rPr lang="en-US" sz="3000" dirty="0"/>
              <a:t>Role for government: ensuring they are not overused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3C29DC-2178-4274-9150-45F8EBD31C2D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© 2018 Cengage Learning®. May not be scanned, copied or duplicated, or posted to a publicly accessible website, in whole or in part, except for use as permitted in a license distributed with a certain product or service or otherwise on a password-protected website or school-approved learning management system for classroom use.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0529900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 wrap="square" anchor="t"/>
          <a:lstStyle/>
          <a:p>
            <a:r>
              <a:rPr lang="en-US" altLang="en-US"/>
              <a:t>Common Resources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The tragedy of the commons</a:t>
            </a:r>
          </a:p>
          <a:p>
            <a:pPr lvl="1"/>
            <a:r>
              <a:rPr lang="en-US" altLang="en-US" dirty="0"/>
              <a:t>Parable that shows why common resources are used more than desirable</a:t>
            </a:r>
          </a:p>
          <a:p>
            <a:pPr lvl="2"/>
            <a:r>
              <a:rPr lang="en-US" altLang="en-US" dirty="0"/>
              <a:t>Medieval town where sheep graze on common land  </a:t>
            </a:r>
          </a:p>
          <a:p>
            <a:pPr lvl="2"/>
            <a:r>
              <a:rPr lang="en-US" altLang="en-US" dirty="0"/>
              <a:t>As the population grows, the number of sheep grows </a:t>
            </a:r>
          </a:p>
          <a:p>
            <a:pPr lvl="2"/>
            <a:r>
              <a:rPr lang="en-US" altLang="en-US" dirty="0"/>
              <a:t>The amount of land is fixed, the grass begins to disappear from overgrazing</a:t>
            </a:r>
          </a:p>
        </p:txBody>
      </p:sp>
      <p:sp>
        <p:nvSpPr>
          <p:cNvPr id="26629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3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6718192-5BA2-439B-B70D-3E1A33CE7287}" type="slidenum">
              <a:rPr lang="en-US" altLang="en-US" sz="1200" smtClean="0">
                <a:solidFill>
                  <a:srgbClr val="002060"/>
                </a:solidFill>
              </a:rPr>
              <a:pPr eaLnBrk="1" hangingPunct="1"/>
              <a:t>15</a:t>
            </a:fld>
            <a:endParaRPr lang="en-US" altLang="en-US" sz="1200">
              <a:solidFill>
                <a:srgbClr val="002060"/>
              </a:solidFill>
            </a:endParaRPr>
          </a:p>
        </p:txBody>
      </p:sp>
      <p:sp>
        <p:nvSpPr>
          <p:cNvPr id="26628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3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rgbClr val="000000"/>
                </a:solidFill>
                <a:cs typeface="Arial" charset="0"/>
              </a:rPr>
              <a:t>© 2018 Cengage Learning®. May not be scanned, copied or duplicated, or posted to a publicly accessible website, in whole or in part, except for use as permitted in a license distributed with a certain product or service or otherwise on a password-protected website or school-approved learning management system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945027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 wrap="square" anchor="t"/>
          <a:lstStyle/>
          <a:p>
            <a:r>
              <a:rPr lang="en-US" altLang="en-US"/>
              <a:t>Common Resources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The tragedy of the commons</a:t>
            </a:r>
          </a:p>
          <a:p>
            <a:pPr lvl="1"/>
            <a:r>
              <a:rPr lang="en-US" altLang="en-US" dirty="0"/>
              <a:t>Social and private incentives differ</a:t>
            </a:r>
          </a:p>
          <a:p>
            <a:pPr lvl="2"/>
            <a:r>
              <a:rPr lang="en-US" altLang="en-US" dirty="0"/>
              <a:t>The private incentives (using the land for free) outweigh the social incentives (using it carefully)</a:t>
            </a:r>
          </a:p>
          <a:p>
            <a:pPr lvl="1"/>
            <a:r>
              <a:rPr lang="en-US" altLang="en-US" dirty="0"/>
              <a:t>Arises because of a negative externality</a:t>
            </a:r>
          </a:p>
          <a:p>
            <a:pPr lvl="2"/>
            <a:r>
              <a:rPr lang="en-US" altLang="en-US" dirty="0"/>
              <a:t>Allowing one’s flock to graze on the common land reduces its quality for other families </a:t>
            </a:r>
          </a:p>
          <a:p>
            <a:pPr lvl="1"/>
            <a:r>
              <a:rPr lang="en-US" altLang="en-US" dirty="0"/>
              <a:t>People neglect this external cost, resulting in overuse of the land</a:t>
            </a:r>
          </a:p>
        </p:txBody>
      </p:sp>
      <p:sp>
        <p:nvSpPr>
          <p:cNvPr id="26629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3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6718192-5BA2-439B-B70D-3E1A33CE7287}" type="slidenum">
              <a:rPr lang="en-US" altLang="en-US" sz="1200" smtClean="0">
                <a:solidFill>
                  <a:srgbClr val="002060"/>
                </a:solidFill>
              </a:rPr>
              <a:pPr eaLnBrk="1" hangingPunct="1"/>
              <a:t>16</a:t>
            </a:fld>
            <a:endParaRPr lang="en-US" altLang="en-US" sz="1200">
              <a:solidFill>
                <a:srgbClr val="002060"/>
              </a:solidFill>
            </a:endParaRPr>
          </a:p>
        </p:txBody>
      </p:sp>
      <p:sp>
        <p:nvSpPr>
          <p:cNvPr id="26628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3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rgbClr val="000000"/>
                </a:solidFill>
                <a:cs typeface="Arial" charset="0"/>
              </a:rPr>
              <a:t>© 2018 Cengage Learning®. May not be scanned, copied or duplicated, or posted to a publicly accessible website, in whole or in part, except for use as permitted in a license distributed with a certain product or service or otherwise on a password-protected website or school-approved learning management system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37111313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2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" y="100939"/>
            <a:ext cx="9067800" cy="1118261"/>
          </a:xfrm>
        </p:spPr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Active Learning 2 </a:t>
            </a:r>
            <a:br>
              <a:rPr lang="en-US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dirty="0">
                <a:solidFill>
                  <a:srgbClr val="AE1221"/>
                </a:solidFill>
              </a:rPr>
              <a:t>Policy options for common resources</a:t>
            </a:r>
            <a:endParaRPr lang="en-US" sz="4800" dirty="0">
              <a:solidFill>
                <a:srgbClr val="CC9900"/>
              </a:solidFill>
              <a:cs typeface="Arial" charset="0"/>
            </a:endParaRPr>
          </a:p>
        </p:txBody>
      </p:sp>
      <p:sp>
        <p:nvSpPr>
          <p:cNvPr id="36" name="Content Placeholder 2"/>
          <p:cNvSpPr>
            <a:spLocks noGrp="1"/>
          </p:cNvSpPr>
          <p:nvPr>
            <p:ph idx="1"/>
          </p:nvPr>
        </p:nvSpPr>
        <p:spPr>
          <a:xfrm>
            <a:off x="347241" y="1295400"/>
            <a:ext cx="8518947" cy="5153025"/>
          </a:xfrm>
        </p:spPr>
        <p:txBody>
          <a:bodyPr>
            <a:normAutofit/>
          </a:bodyPr>
          <a:lstStyle/>
          <a:p>
            <a:pPr lvl="0">
              <a:buClr>
                <a:srgbClr val="800000"/>
              </a:buClr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What could the townspeople (or their government) have done to prevent the tragedy?  </a:t>
            </a:r>
          </a:p>
          <a:p>
            <a:pPr lvl="0">
              <a:buClr>
                <a:srgbClr val="800000"/>
              </a:buClr>
            </a:pPr>
            <a:r>
              <a:rPr lang="en-US" dirty="0">
                <a:solidFill>
                  <a:prstClr val="black"/>
                </a:solidFill>
              </a:rPr>
              <a:t>Try to think of two or three options.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3C29DC-2178-4274-9150-45F8EBD31C2D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6324600"/>
            <a:ext cx="8605838" cy="5334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© 2018 Cengage Learning®. May not be scanned, copied or duplicated, or posted to a publicly accessible website, in whole or in part, except for use as permitted in a license distributed with a certain product or service or otherwise on a password-protected website or school-approved learning management system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2274650727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2" name="Rectangle 4"/>
          <p:cNvSpPr>
            <a:spLocks noGrp="1" noChangeArrowheads="1"/>
          </p:cNvSpPr>
          <p:nvPr>
            <p:ph type="title"/>
          </p:nvPr>
        </p:nvSpPr>
        <p:spPr>
          <a:xfrm>
            <a:off x="152400" y="100939"/>
            <a:ext cx="8686800" cy="661061"/>
          </a:xfrm>
        </p:spPr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Active Learning 2 				</a:t>
            </a:r>
            <a:r>
              <a:rPr lang="en-US" dirty="0">
                <a:solidFill>
                  <a:srgbClr val="AE1221"/>
                </a:solidFill>
              </a:rPr>
              <a:t>Answers</a:t>
            </a:r>
            <a:endParaRPr lang="en-US" sz="4800" dirty="0">
              <a:solidFill>
                <a:srgbClr val="CC9900"/>
              </a:solidFill>
              <a:cs typeface="Arial" charset="0"/>
            </a:endParaRPr>
          </a:p>
        </p:txBody>
      </p:sp>
      <p:sp>
        <p:nvSpPr>
          <p:cNvPr id="3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Clr>
                <a:srgbClr val="800000"/>
              </a:buClr>
            </a:pPr>
            <a:r>
              <a:rPr lang="en-US" dirty="0">
                <a:solidFill>
                  <a:prstClr val="black"/>
                </a:solidFill>
              </a:rPr>
              <a:t>Impose a corrective tax on the use of the land to “internalize the externality.”</a:t>
            </a:r>
          </a:p>
          <a:p>
            <a:pPr lvl="0">
              <a:buClr>
                <a:srgbClr val="800000"/>
              </a:buClr>
            </a:pPr>
            <a:r>
              <a:rPr lang="en-US" dirty="0">
                <a:solidFill>
                  <a:prstClr val="black"/>
                </a:solidFill>
              </a:rPr>
              <a:t>Regulate use of the land (the “command-and-control” approach).</a:t>
            </a:r>
          </a:p>
          <a:p>
            <a:pPr lvl="0">
              <a:buClr>
                <a:srgbClr val="800000"/>
              </a:buClr>
            </a:pPr>
            <a:r>
              <a:rPr lang="en-US" dirty="0">
                <a:solidFill>
                  <a:prstClr val="black"/>
                </a:solidFill>
              </a:rPr>
              <a:t>Auction off permits allowing use of the land.</a:t>
            </a:r>
          </a:p>
          <a:p>
            <a:pPr lvl="0">
              <a:buClr>
                <a:srgbClr val="800000"/>
              </a:buClr>
            </a:pPr>
            <a:r>
              <a:rPr lang="en-US" dirty="0">
                <a:solidFill>
                  <a:prstClr val="black"/>
                </a:solidFill>
              </a:rPr>
              <a:t>Divide the land, sell lots to individual families; each family will have incentive not to overgraze its own land.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6324600"/>
            <a:ext cx="8605838" cy="5334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© 2018 Cengage Learning®. May not be scanned, copied or duplicated, or posted to a publicly accessible website, in whole or in part, except for use as permitted in a license distributed with a certain product or service or otherwise on a password-protected website or school-approved learning management system for classroom use.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3C29DC-2178-4274-9150-45F8EBD31C2D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640386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Policy Options to Prevent </a:t>
            </a:r>
            <a:br>
              <a:rPr lang="en-US" sz="3200" dirty="0"/>
            </a:br>
            <a:r>
              <a:rPr lang="en-US" sz="3200" dirty="0"/>
              <a:t>Overconsumption of Common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Regulate use of the resource</a:t>
            </a:r>
          </a:p>
          <a:p>
            <a:r>
              <a:rPr lang="en-US" dirty="0"/>
              <a:t>Impose a corrective tax to internalize the externality</a:t>
            </a:r>
          </a:p>
          <a:p>
            <a:pPr lvl="1"/>
            <a:r>
              <a:rPr lang="en-US" dirty="0"/>
              <a:t>Hunting &amp; fishing licenses, entrance fees for congested national parks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3C29DC-2178-4274-9150-45F8EBD31C2D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© 2018 Cengage Learning®. May not be scanned, copied or duplicated, or posted to a publicly accessible website, in whole or in part, except for use as permitted in a license distributed with a certain product or service or otherwise on a password-protected website or school-approved learning management system for classroom use.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344001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Policy Options to Prevent </a:t>
            </a:r>
            <a:br>
              <a:rPr lang="en-US" sz="3200" dirty="0"/>
            </a:br>
            <a:r>
              <a:rPr lang="en-US" sz="3200" dirty="0"/>
              <a:t>Overconsumption of Common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Auction off permits allowing use of the resource</a:t>
            </a:r>
          </a:p>
          <a:p>
            <a:pPr lvl="1"/>
            <a:r>
              <a:rPr lang="en-US" dirty="0"/>
              <a:t>Example:  spectrum auctions by the </a:t>
            </a:r>
            <a:br>
              <a:rPr lang="en-US" dirty="0"/>
            </a:br>
            <a:r>
              <a:rPr lang="en-US" dirty="0"/>
              <a:t>U.S. Federal Communications Commission</a:t>
            </a:r>
          </a:p>
          <a:p>
            <a:r>
              <a:rPr lang="en-US" dirty="0"/>
              <a:t>If the resource is land, convert to a private good </a:t>
            </a:r>
          </a:p>
          <a:p>
            <a:pPr lvl="1"/>
            <a:r>
              <a:rPr lang="en-US" dirty="0"/>
              <a:t>By dividing and selling parcels to individuals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3C29DC-2178-4274-9150-45F8EBD31C2D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© 2018 Cengage Learning®. May not be scanned, copied or duplicated, or posted to a publicly accessible website, in whole or in part, except for use as permitted in a license distributed with a certain product or service or otherwise on a password-protected website or school-approved learning management system for classroom use.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7694567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 wrap="square" anchor="t"/>
          <a:lstStyle/>
          <a:p>
            <a:r>
              <a:rPr lang="en-US" altLang="en-US"/>
              <a:t>Common Resources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Some important common resources</a:t>
            </a:r>
          </a:p>
          <a:p>
            <a:pPr lvl="1"/>
            <a:r>
              <a:rPr lang="en-US" altLang="en-US"/>
              <a:t>Clean air and water</a:t>
            </a:r>
          </a:p>
          <a:p>
            <a:pPr lvl="2"/>
            <a:r>
              <a:rPr lang="en-US" altLang="en-US"/>
              <a:t>Negative externality: pollution</a:t>
            </a:r>
          </a:p>
          <a:p>
            <a:pPr lvl="2"/>
            <a:r>
              <a:rPr lang="en-US" altLang="en-US"/>
              <a:t>Regulations or corrective taxes</a:t>
            </a:r>
          </a:p>
          <a:p>
            <a:pPr lvl="1"/>
            <a:r>
              <a:rPr lang="en-US" altLang="en-US"/>
              <a:t>Congested roads</a:t>
            </a:r>
          </a:p>
          <a:p>
            <a:pPr lvl="2"/>
            <a:r>
              <a:rPr lang="en-US" altLang="en-US"/>
              <a:t>Negative externality: congestion</a:t>
            </a:r>
          </a:p>
          <a:p>
            <a:pPr lvl="2"/>
            <a:r>
              <a:rPr lang="en-US" altLang="en-US"/>
              <a:t>Corrective tax: charge drivers a tool</a:t>
            </a:r>
          </a:p>
          <a:p>
            <a:pPr lvl="2"/>
            <a:r>
              <a:rPr lang="en-US" altLang="en-US"/>
              <a:t>Tax on gasoline</a:t>
            </a:r>
          </a:p>
          <a:p>
            <a:pPr lvl="1"/>
            <a:endParaRPr lang="en-US" altLang="en-US"/>
          </a:p>
        </p:txBody>
      </p:sp>
      <p:sp>
        <p:nvSpPr>
          <p:cNvPr id="28677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3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599BF6D-235A-44F8-AEF4-7D6197A78D23}" type="slidenum">
              <a:rPr lang="en-US" altLang="en-US" sz="1200" smtClean="0">
                <a:solidFill>
                  <a:srgbClr val="002060"/>
                </a:solidFill>
              </a:rPr>
              <a:pPr eaLnBrk="1" hangingPunct="1"/>
              <a:t>21</a:t>
            </a:fld>
            <a:endParaRPr lang="en-US" altLang="en-US" sz="1200">
              <a:solidFill>
                <a:srgbClr val="002060"/>
              </a:solidFill>
            </a:endParaRPr>
          </a:p>
        </p:txBody>
      </p:sp>
      <p:sp>
        <p:nvSpPr>
          <p:cNvPr id="28676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3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rgbClr val="000000"/>
                </a:solidFill>
                <a:cs typeface="Arial" charset="0"/>
              </a:rPr>
              <a:t>© 2018 Cengage Learning®. May not be scanned, copied or duplicated, or posted to a publicly accessible website, in whole or in part, except for use as permitted in a license distributed with a certain product or service or otherwise on a password-protected website or school-approved learning management system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32313557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 wrap="square" anchor="t"/>
          <a:lstStyle/>
          <a:p>
            <a:r>
              <a:rPr lang="en-US" altLang="en-US"/>
              <a:t>Common Resources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Some important common resources</a:t>
            </a:r>
          </a:p>
          <a:p>
            <a:pPr lvl="1"/>
            <a:r>
              <a:rPr lang="en-US" altLang="en-US" dirty="0"/>
              <a:t>Fish, whales, and other wildlife</a:t>
            </a:r>
          </a:p>
          <a:p>
            <a:pPr lvl="2"/>
            <a:r>
              <a:rPr lang="en-US" altLang="en-US" dirty="0"/>
              <a:t>Oceans: the least regulated common resource</a:t>
            </a:r>
          </a:p>
          <a:p>
            <a:pPr lvl="3"/>
            <a:r>
              <a:rPr lang="en-US" altLang="en-US" sz="2800" dirty="0"/>
              <a:t>Needs international cooperation</a:t>
            </a:r>
          </a:p>
          <a:p>
            <a:pPr lvl="3"/>
            <a:r>
              <a:rPr lang="en-US" altLang="en-US" sz="2800" dirty="0"/>
              <a:t>Difficult to enforce an agreement</a:t>
            </a:r>
          </a:p>
          <a:p>
            <a:pPr lvl="2"/>
            <a:r>
              <a:rPr lang="en-US" altLang="en-US" dirty="0"/>
              <a:t>Fishing and hunting licenses</a:t>
            </a:r>
          </a:p>
          <a:p>
            <a:pPr lvl="2"/>
            <a:r>
              <a:rPr lang="en-US" altLang="en-US" dirty="0"/>
              <a:t>Limits on fishing and hunting seasons</a:t>
            </a:r>
          </a:p>
          <a:p>
            <a:pPr lvl="2"/>
            <a:r>
              <a:rPr lang="en-US" altLang="en-US" dirty="0"/>
              <a:t>Limits on size of fish</a:t>
            </a:r>
          </a:p>
          <a:p>
            <a:pPr lvl="2"/>
            <a:r>
              <a:rPr lang="en-US" altLang="en-US" dirty="0"/>
              <a:t>Limits on quantity of animals killed</a:t>
            </a:r>
          </a:p>
        </p:txBody>
      </p:sp>
      <p:sp>
        <p:nvSpPr>
          <p:cNvPr id="29701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3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6DA8BA4-9354-49F1-9645-E1D535532BE7}" type="slidenum">
              <a:rPr lang="en-US" altLang="en-US" sz="1200" smtClean="0">
                <a:solidFill>
                  <a:srgbClr val="002060"/>
                </a:solidFill>
              </a:rPr>
              <a:pPr eaLnBrk="1" hangingPunct="1"/>
              <a:t>22</a:t>
            </a:fld>
            <a:endParaRPr lang="en-US" altLang="en-US" sz="1200">
              <a:solidFill>
                <a:srgbClr val="002060"/>
              </a:solidFill>
            </a:endParaRPr>
          </a:p>
        </p:txBody>
      </p:sp>
      <p:sp>
        <p:nvSpPr>
          <p:cNvPr id="29700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3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rgbClr val="000000"/>
                </a:solidFill>
                <a:cs typeface="Arial" charset="0"/>
              </a:rPr>
              <a:t>© 2018 Cengage Learning®. May not be scanned, copied or duplicated, or posted to a publicly accessible website, in whole or in part, except for use as permitted in a license distributed with a certain product or service or otherwise on a password-protected website or school-approved learning management system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24592682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“You’ve Got Spam!”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firms use spam e-mails to advertise their products. </a:t>
            </a:r>
          </a:p>
          <a:p>
            <a:pPr lvl="1"/>
            <a:r>
              <a:rPr lang="en-US" dirty="0"/>
              <a:t>Spam is not excludable: firms cannot be prevented from spamming</a:t>
            </a:r>
          </a:p>
          <a:p>
            <a:pPr lvl="1"/>
            <a:r>
              <a:rPr lang="en-US" dirty="0"/>
              <a:t>Spam is rival: as more companies use spam, it becomes less effective. </a:t>
            </a:r>
          </a:p>
          <a:p>
            <a:r>
              <a:rPr lang="en-US" dirty="0"/>
              <a:t>Thus, spam is a common resource.  </a:t>
            </a:r>
          </a:p>
          <a:p>
            <a:pPr lvl="1"/>
            <a:r>
              <a:rPr lang="en-US" dirty="0"/>
              <a:t>Like most common resources, spam is overused – which is why we get so much of it!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168CB8-64E8-4A17-9AA1-DC0C06686103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© 2018 Cengage Learning®. May not be scanned, copied or duplicated, or posted to a publicly accessible website, in whole or in part, except for use as permitted in a license distributed with a certain product or service or otherwise on a password-protected website or school-approved learning management system for classroom use.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6768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Importance of Property Rights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Market fails to allocate resources efficiently</a:t>
            </a:r>
          </a:p>
          <a:p>
            <a:pPr lvl="1"/>
            <a:r>
              <a:rPr lang="en-US" altLang="en-US"/>
              <a:t>Because property rights are not well established</a:t>
            </a:r>
          </a:p>
          <a:p>
            <a:pPr lvl="1"/>
            <a:r>
              <a:rPr lang="en-US" altLang="en-US"/>
              <a:t>Some item of value does not have an owner with the legal authority to control it</a:t>
            </a:r>
          </a:p>
        </p:txBody>
      </p:sp>
      <p:sp>
        <p:nvSpPr>
          <p:cNvPr id="34821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3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90B6344-551F-4103-9EAF-DFA8DA750015}" type="slidenum">
              <a:rPr lang="en-US" altLang="en-US" sz="1200" smtClean="0">
                <a:solidFill>
                  <a:srgbClr val="002060"/>
                </a:solidFill>
              </a:rPr>
              <a:pPr eaLnBrk="1" hangingPunct="1"/>
              <a:t>24</a:t>
            </a:fld>
            <a:endParaRPr lang="en-US" altLang="en-US" sz="1200">
              <a:solidFill>
                <a:srgbClr val="002060"/>
              </a:solidFill>
            </a:endParaRPr>
          </a:p>
        </p:txBody>
      </p:sp>
      <p:sp>
        <p:nvSpPr>
          <p:cNvPr id="34820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3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rgbClr val="000000"/>
                </a:solidFill>
                <a:cs typeface="Arial" charset="0"/>
              </a:rPr>
              <a:t>© 2018 Cengage Learning®. May not be scanned, copied or duplicated, or posted to a publicly accessible website, in whole or in part, except for use as permitted in a license distributed with a certain product or service or otherwise on a password-protected website or school-approved learning management system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3348572622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Importance of Property Rights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The government can potentially solve the problem</a:t>
            </a:r>
          </a:p>
          <a:p>
            <a:pPr lvl="1"/>
            <a:r>
              <a:rPr lang="en-US" altLang="en-US"/>
              <a:t>Help define property rights and thereby unleash market forces</a:t>
            </a:r>
          </a:p>
          <a:p>
            <a:pPr lvl="1"/>
            <a:r>
              <a:rPr lang="en-US" altLang="en-US"/>
              <a:t>Regulate private behavior</a:t>
            </a:r>
          </a:p>
          <a:p>
            <a:pPr lvl="1"/>
            <a:r>
              <a:rPr lang="en-US" altLang="en-US"/>
              <a:t>Use tax revenue to supply a good that the market fails to supply</a:t>
            </a:r>
          </a:p>
        </p:txBody>
      </p:sp>
      <p:sp>
        <p:nvSpPr>
          <p:cNvPr id="35845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3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D41F149-9DBE-4D6A-A661-D4A131CB3806}" type="slidenum">
              <a:rPr lang="en-US" altLang="en-US" sz="1200" smtClean="0">
                <a:solidFill>
                  <a:srgbClr val="002060"/>
                </a:solidFill>
              </a:rPr>
              <a:pPr eaLnBrk="1" hangingPunct="1"/>
              <a:t>25</a:t>
            </a:fld>
            <a:endParaRPr lang="en-US" altLang="en-US" sz="1200">
              <a:solidFill>
                <a:srgbClr val="002060"/>
              </a:solidFill>
            </a:endParaRPr>
          </a:p>
        </p:txBody>
      </p:sp>
      <p:sp>
        <p:nvSpPr>
          <p:cNvPr id="35844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3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000" dirty="0">
                <a:solidFill>
                  <a:srgbClr val="000000"/>
                </a:solidFill>
                <a:cs typeface="Arial" charset="0"/>
              </a:rPr>
              <a:t>© 2018 Cengage Learning®. May not be scanned, copied or duplicated, or posted to a publicly accessible website, in whole or in part, except for use as permitted in a license distributed with a certain product or service or otherwise on a password-protected website or school-approved learning management system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1388499867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000" dirty="0"/>
              <a:t>Goods differ in whether they are excludable and whether they are rival in consumption. </a:t>
            </a:r>
          </a:p>
          <a:p>
            <a:pPr lvl="1"/>
            <a:r>
              <a:rPr lang="en-US" sz="2800" dirty="0"/>
              <a:t>A good is excludable if it is possible to prevent someone from using it. </a:t>
            </a:r>
          </a:p>
          <a:p>
            <a:pPr lvl="1"/>
            <a:r>
              <a:rPr lang="en-US" sz="2800" dirty="0"/>
              <a:t>A good is rival in consumption if one person’s use of the good reduces others’ ability to use the same unit of the good. </a:t>
            </a:r>
          </a:p>
          <a:p>
            <a:pPr lvl="1"/>
            <a:r>
              <a:rPr lang="en-US" sz="2800" dirty="0"/>
              <a:t>Markets work best for private goods, which are both excludable and rival in consumption.</a:t>
            </a:r>
          </a:p>
          <a:p>
            <a:pPr lvl="1"/>
            <a:r>
              <a:rPr lang="en-US" sz="2800" dirty="0"/>
              <a:t>Markets do not work as well for other types of goods.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3C29DC-2178-4274-9150-45F8EBD31C2D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© 2018 Cengage Learning®. May not be scanned, copied or duplicated, or posted to a publicly accessible website, in whole or in part, except for use as permitted in a license distributed with a certain product or service or otherwise on a password-protected website or school-approved learning management system for classroom use.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055018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2912" y="961697"/>
            <a:ext cx="8698688" cy="5515303"/>
          </a:xfrm>
        </p:spPr>
        <p:txBody>
          <a:bodyPr/>
          <a:lstStyle/>
          <a:p>
            <a:r>
              <a:rPr lang="en-US" sz="2800" dirty="0"/>
              <a:t>Public goods are neither rival in consumption nor excludable.</a:t>
            </a:r>
          </a:p>
          <a:p>
            <a:pPr lvl="1"/>
            <a:r>
              <a:rPr lang="en-US" sz="2800" dirty="0"/>
              <a:t>Examples of public goods include fireworks displays, national defense, and the discovery of fundamental knowledge. </a:t>
            </a:r>
          </a:p>
          <a:p>
            <a:pPr lvl="1"/>
            <a:r>
              <a:rPr lang="en-US" sz="2800" dirty="0"/>
              <a:t>Because people are not charged for their use of the public good, they have an incentive to free ride, making private provision of the good untenable. </a:t>
            </a:r>
          </a:p>
          <a:p>
            <a:pPr lvl="1"/>
            <a:r>
              <a:rPr lang="en-US" sz="2800" dirty="0"/>
              <a:t>Therefore, governments provide public goods, basing their decision about the quantity of each good on cost–benefit analysis.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3C29DC-2178-4274-9150-45F8EBD31C2D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© 2018 Cengage Learning®. May not be scanned, copied or duplicated, or posted to a publicly accessible website, in whole or in part, except for use as permitted in a license distributed with a certain product or service or otherwise on a password-protected website or school-approved learning management system for classroom use.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102555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000" dirty="0"/>
              <a:t>Common resources are rival in consumption but not excludable. </a:t>
            </a:r>
          </a:p>
          <a:p>
            <a:pPr lvl="1"/>
            <a:r>
              <a:rPr lang="en-US" sz="2800" dirty="0"/>
              <a:t>Examples include common grazing land, </a:t>
            </a:r>
            <a:r>
              <a:rPr lang="en-US" sz="3000" dirty="0"/>
              <a:t>clean air, and congested roads. </a:t>
            </a:r>
          </a:p>
          <a:p>
            <a:pPr lvl="1"/>
            <a:r>
              <a:rPr lang="en-US" sz="3000" dirty="0"/>
              <a:t>Because people are not charged for their use of common resources, they tend to use them excessively. </a:t>
            </a:r>
          </a:p>
          <a:p>
            <a:pPr lvl="1"/>
            <a:r>
              <a:rPr lang="en-US" sz="3000" dirty="0"/>
              <a:t>Therefore, governments use various methods, such as regulations and corrective taxes, to limit the use of common resources.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3C29DC-2178-4274-9150-45F8EBD31C2D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© 2018 Cengage Learning®. May not be scanned, copied or duplicated, or posted to a publicly accessible website, in whole or in part, except for use as permitted in a license distributed with a certain product or service or otherwise on a password-protected website or school-approved learning management system for classroom use.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859402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Chapter title">
  <a:themeElements>
    <a:clrScheme name="OpenSlid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penSlide">
      <a:majorFont>
        <a:latin typeface="Sabon-Bol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3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3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Open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pen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pen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pen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pen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pen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pen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pen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pen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pen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pen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pen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Intro / Summary">
  <a:themeElements>
    <a:clrScheme name="ChapterSlid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hapterSlid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3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3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Chapter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apter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apter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apter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apter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apter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apter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Chapter content">
  <a:themeElements>
    <a:clrScheme name="ChapterSlid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hapterSlid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3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3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Chapter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apter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apter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apter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apter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apter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apter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ActiveLearning">
  <a:themeElements>
    <a:clrScheme name="ChapterSlid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hapterSlid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3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3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Chapter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apter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apter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apter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apter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apter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apter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Case study">
  <a:themeElements>
    <a:clrScheme name="3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3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3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3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Appendix">
  <a:themeElements>
    <a:clrScheme name="2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3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3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13366</TotalTime>
  <Words>3185</Words>
  <Application>Microsoft Office PowerPoint</Application>
  <PresentationFormat>On-screen Show (4:3)</PresentationFormat>
  <Paragraphs>269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28</vt:i4>
      </vt:variant>
    </vt:vector>
  </HeadingPairs>
  <TitlesOfParts>
    <vt:vector size="41" baseType="lpstr">
      <vt:lpstr>Arial</vt:lpstr>
      <vt:lpstr>Arial Narrow</vt:lpstr>
      <vt:lpstr>Calibri</vt:lpstr>
      <vt:lpstr>Cambria</vt:lpstr>
      <vt:lpstr>Cambria Math</vt:lpstr>
      <vt:lpstr>Sabon-Bold</vt:lpstr>
      <vt:lpstr>Times New Roman</vt:lpstr>
      <vt:lpstr>Chapter title</vt:lpstr>
      <vt:lpstr>Intro / Summary</vt:lpstr>
      <vt:lpstr>Chapter content</vt:lpstr>
      <vt:lpstr>ActiveLearning</vt:lpstr>
      <vt:lpstr>Case study</vt:lpstr>
      <vt:lpstr>Appendix</vt:lpstr>
      <vt:lpstr>PowerPoint Presentation</vt:lpstr>
      <vt:lpstr>Look for the answers to these questions:</vt:lpstr>
      <vt:lpstr>Introduction </vt:lpstr>
      <vt:lpstr>The Different Kinds of Goods</vt:lpstr>
      <vt:lpstr>The Different Kinds of Goods</vt:lpstr>
      <vt:lpstr>Active Learning 1    Categorizing Roads</vt:lpstr>
      <vt:lpstr>Active Learning 1     Answers</vt:lpstr>
      <vt:lpstr>The Different Kinds of Goods</vt:lpstr>
      <vt:lpstr>Public Goods</vt:lpstr>
      <vt:lpstr>Public Goods</vt:lpstr>
      <vt:lpstr>Public Goods</vt:lpstr>
      <vt:lpstr>Public Goods</vt:lpstr>
      <vt:lpstr>Public Goods</vt:lpstr>
      <vt:lpstr>Common Resources</vt:lpstr>
      <vt:lpstr>Common Resources</vt:lpstr>
      <vt:lpstr>Common Resources</vt:lpstr>
      <vt:lpstr>Active Learning 2  Policy options for common resources</vt:lpstr>
      <vt:lpstr>Active Learning 2     Answers</vt:lpstr>
      <vt:lpstr>Policy Options to Prevent  Overconsumption of Common Resources</vt:lpstr>
      <vt:lpstr>Policy Options to Prevent  Overconsumption of Common Resources</vt:lpstr>
      <vt:lpstr>Common Resources</vt:lpstr>
      <vt:lpstr>Common Resources</vt:lpstr>
      <vt:lpstr>“You’ve Got Spam!”</vt:lpstr>
      <vt:lpstr>Importance of Property Rights</vt:lpstr>
      <vt:lpstr>Importance of Property Rights</vt:lpstr>
      <vt:lpstr>Summary </vt:lpstr>
      <vt:lpstr>Summary </vt:lpstr>
      <vt:lpstr>Summary </vt:lpstr>
    </vt:vector>
  </TitlesOfParts>
  <Company>Eastern Illinois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Andreea Chiritescu</dc:creator>
  <cp:lastModifiedBy>sanjoy dam</cp:lastModifiedBy>
  <cp:revision>401</cp:revision>
  <dcterms:created xsi:type="dcterms:W3CDTF">2016-03-16T19:41:09Z</dcterms:created>
  <dcterms:modified xsi:type="dcterms:W3CDTF">2026-08-29T03:24:00Z</dcterms:modified>
</cp:coreProperties>
</file>