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notesMasterIdLst>
    <p:notesMasterId r:id="rId23"/>
  </p:notesMasterIdLst>
  <p:sldIdLst>
    <p:sldId id="256" r:id="rId2"/>
    <p:sldId id="320" r:id="rId3"/>
    <p:sldId id="300" r:id="rId4"/>
    <p:sldId id="301" r:id="rId5"/>
    <p:sldId id="299" r:id="rId6"/>
    <p:sldId id="302" r:id="rId7"/>
    <p:sldId id="311" r:id="rId8"/>
    <p:sldId id="303" r:id="rId9"/>
    <p:sldId id="316" r:id="rId10"/>
    <p:sldId id="314" r:id="rId11"/>
    <p:sldId id="315" r:id="rId12"/>
    <p:sldId id="271" r:id="rId13"/>
    <p:sldId id="317" r:id="rId14"/>
    <p:sldId id="318" r:id="rId15"/>
    <p:sldId id="319" r:id="rId16"/>
    <p:sldId id="313" r:id="rId17"/>
    <p:sldId id="312" r:id="rId18"/>
    <p:sldId id="304" r:id="rId19"/>
    <p:sldId id="305" r:id="rId20"/>
    <p:sldId id="306" r:id="rId21"/>
    <p:sldId id="28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F32151-7E13-4A6E-BA14-4F38BBD867B7}" type="datetimeFigureOut">
              <a:rPr lang="en-IN" smtClean="0"/>
              <a:t>30-07-2025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2E36CD-95C2-4ABC-A56C-F02760BEE43F}" type="slidenum">
              <a:rPr lang="en-IN" smtClean="0"/>
              <a:t>‹#›</a:t>
            </a:fld>
            <a:endParaRPr lang="en-IN"/>
          </a:p>
        </p:txBody>
      </p:sp>
    </p:spTree>
    <p:extLst>
      <p:ext uri="{BB962C8B-B14F-4D97-AF65-F5344CB8AC3E}">
        <p14:creationId xmlns:p14="http://schemas.microsoft.com/office/powerpoint/2010/main" val="26891060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AF341781-8038-4B5C-9217-3A174C9490E2}" type="datetime1">
              <a:rPr lang="en-US" smtClean="0"/>
              <a:t>7/30/2025</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1311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B90D3E-C8AD-4428-9FB4-D34252808154}" type="datetime1">
              <a:rPr lang="en-US" smtClean="0"/>
              <a:t>7/30/2025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0026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D70CEC5B-4C19-4D50-A216-03B802B6F24F}" type="datetime1">
              <a:rPr lang="en-US" smtClean="0"/>
              <a:t>7/30/2025</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542698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B3C7D350-B4E9-4E38-BD66-712FEFFA20FC}" type="datetime1">
              <a:rPr lang="en-US" smtClean="0"/>
              <a:t>7/30/2025</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86781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C3F5E920-E425-4782-A131-DCAC634B0CA0}" type="datetime1">
              <a:rPr lang="en-US" smtClean="0"/>
              <a:t>7/30/2025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65246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F2BD42-E671-4385-83DD-02AF6437C0AC}" type="datetime1">
              <a:rPr lang="en-US" smtClean="0"/>
              <a:t>7/30/2025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241271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DE72C1F-BA53-4608-B196-A088277404C6}" type="datetime1">
              <a:rPr lang="en-US" smtClean="0"/>
              <a:t>7/30/2025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47200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FEFE627-862E-44F9-94AA-16F63956CB6F}" type="datetime1">
              <a:rPr lang="en-US" smtClean="0"/>
              <a:t>7/30/2025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77672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CB1A9-A325-4987-A57C-9E8636CF1F3D}" type="datetime1">
              <a:rPr lang="en-US" smtClean="0"/>
              <a:t>7/30/2025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937358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9A7E9644-1E35-4446-9BE7-3E645AA48CFD}" type="datetime1">
              <a:rPr lang="en-US" smtClean="0"/>
              <a:t>7/30/2025</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2777161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B4A89B-ECBA-4A7E-96AF-4BC8899C1C52}" type="datetime1">
              <a:rPr lang="en-US" smtClean="0"/>
              <a:t>7/30/2025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87468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D227F46F-CFA3-41C7-871C-40D8FCE5E8B2}" type="datetime1">
              <a:rPr lang="en-US" smtClean="0"/>
              <a:t>7/30/2025</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14525006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24" r:id="rId5"/>
    <p:sldLayoutId id="2147483718" r:id="rId6"/>
    <p:sldLayoutId id="2147483719" r:id="rId7"/>
    <p:sldLayoutId id="2147483720" r:id="rId8"/>
    <p:sldLayoutId id="2147483723" r:id="rId9"/>
    <p:sldLayoutId id="2147483721" r:id="rId10"/>
    <p:sldLayoutId id="2147483722" r:id="rId11"/>
  </p:sldLayoutIdLst>
  <p:hf sldNum="0" hdr="0" ft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5A71294-C247-450A-BB34-6E68648C95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useBgFill="1">
        <p:nvSpPr>
          <p:cNvPr id="29" name="Rectangle 28">
            <a:extLst>
              <a:ext uri="{FF2B5EF4-FFF2-40B4-BE49-F238E27FC236}">
                <a16:creationId xmlns:a16="http://schemas.microsoft.com/office/drawing/2014/main" id="{D36A0BA4-6A63-41D3-B0FA-43799ABC4A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1">
            <a:extLst>
              <a:ext uri="{FF2B5EF4-FFF2-40B4-BE49-F238E27FC236}">
                <a16:creationId xmlns:a16="http://schemas.microsoft.com/office/drawing/2014/main" id="{A449B545-D827-48CC-9433-1773F9FEB545}"/>
              </a:ext>
            </a:extLst>
          </p:cNvPr>
          <p:cNvSpPr>
            <a:spLocks noGrp="1"/>
          </p:cNvSpPr>
          <p:nvPr>
            <p:ph type="ctrTitle"/>
          </p:nvPr>
        </p:nvSpPr>
        <p:spPr>
          <a:xfrm>
            <a:off x="581192" y="1009398"/>
            <a:ext cx="6823988" cy="3453419"/>
          </a:xfrm>
        </p:spPr>
        <p:txBody>
          <a:bodyPr anchor="b">
            <a:normAutofit/>
          </a:bodyPr>
          <a:lstStyle/>
          <a:p>
            <a:r>
              <a:rPr lang="en-US" sz="6000" dirty="0">
                <a:solidFill>
                  <a:schemeClr val="tx1"/>
                </a:solidFill>
              </a:rPr>
              <a:t>Operating system</a:t>
            </a:r>
          </a:p>
        </p:txBody>
      </p:sp>
      <p:sp>
        <p:nvSpPr>
          <p:cNvPr id="31" name="Rectangle 30">
            <a:extLst>
              <a:ext uri="{FF2B5EF4-FFF2-40B4-BE49-F238E27FC236}">
                <a16:creationId xmlns:a16="http://schemas.microsoft.com/office/drawing/2014/main" id="{673313D8-D259-4D89-9CE5-14884FB40D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19" y="457200"/>
            <a:ext cx="6766560" cy="91439"/>
          </a:xfrm>
          <a:prstGeom prst="rect">
            <a:avLst/>
          </a:prstGeom>
          <a:solidFill>
            <a:schemeClr val="tx1">
              <a:alpha val="6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4" name="Picture 3" descr="A close up of a light&#10;&#10;Description automatically generated">
            <a:extLst>
              <a:ext uri="{FF2B5EF4-FFF2-40B4-BE49-F238E27FC236}">
                <a16:creationId xmlns:a16="http://schemas.microsoft.com/office/drawing/2014/main" id="{C0DAB664-7BCE-4334-BC8D-00135A00D558}"/>
              </a:ext>
            </a:extLst>
          </p:cNvPr>
          <p:cNvPicPr>
            <a:picLocks noChangeAspect="1"/>
          </p:cNvPicPr>
          <p:nvPr/>
        </p:nvPicPr>
        <p:blipFill rotWithShape="1">
          <a:blip r:embed="rId2"/>
          <a:srcRect l="54259" r="9408"/>
          <a:stretch/>
        </p:blipFill>
        <p:spPr>
          <a:xfrm>
            <a:off x="8140428" y="10"/>
            <a:ext cx="4051572" cy="6857990"/>
          </a:xfrm>
          <a:prstGeom prst="rect">
            <a:avLst/>
          </a:prstGeom>
        </p:spPr>
      </p:pic>
    </p:spTree>
    <p:extLst>
      <p:ext uri="{BB962C8B-B14F-4D97-AF65-F5344CB8AC3E}">
        <p14:creationId xmlns:p14="http://schemas.microsoft.com/office/powerpoint/2010/main" val="51557824"/>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99771" y="712164"/>
            <a:ext cx="7315201" cy="878873"/>
          </a:xfrm>
          <a:prstGeom prst="rect">
            <a:avLst/>
          </a:prstGeom>
        </p:spPr>
        <p:txBody>
          <a:bodyPr vert="horz" wrap="square" lIns="0" tIns="16933" rIns="0" bIns="0" rtlCol="0" anchor="b">
            <a:spAutoFit/>
          </a:bodyPr>
          <a:lstStyle/>
          <a:p>
            <a:pPr marL="16933">
              <a:spcBef>
                <a:spcPts val="133"/>
              </a:spcBef>
            </a:pPr>
            <a:r>
              <a:rPr lang="en-IN" spc="-7" dirty="0"/>
              <a:t> Advantages: layered OS architecture</a:t>
            </a:r>
            <a:br>
              <a:rPr lang="en-IN" spc="-7" dirty="0"/>
            </a:br>
            <a:endParaRPr lang="en-IN" spc="-7" dirty="0"/>
          </a:p>
        </p:txBody>
      </p:sp>
      <p:sp>
        <p:nvSpPr>
          <p:cNvPr id="3" name="object 3"/>
          <p:cNvSpPr txBox="1"/>
          <p:nvPr/>
        </p:nvSpPr>
        <p:spPr>
          <a:xfrm>
            <a:off x="470187" y="1354801"/>
            <a:ext cx="11402958" cy="5265566"/>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Modularity :</a:t>
            </a:r>
            <a:r>
              <a:rPr lang="en-IN" sz="2000" dirty="0">
                <a:latin typeface="Times New Roman"/>
                <a:cs typeface="Times New Roman"/>
              </a:rPr>
              <a:t> This design promotes modularity as each layer performs only the tasks it is scheduled to perform.</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Easy debugging : </a:t>
            </a:r>
            <a:r>
              <a:rPr lang="en-IN" sz="2000" dirty="0">
                <a:latin typeface="Times New Roman"/>
                <a:cs typeface="Times New Roman"/>
              </a:rPr>
              <a:t>As the layers are discrete so it is very easy to debug. Suppose an error occurs in the CPU scheduling layer, so the developer can only search that particular layer to debug, unlike the Monolithic system in which all the services are present together.</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Easy update : </a:t>
            </a:r>
            <a:r>
              <a:rPr lang="en-IN" sz="2000" dirty="0">
                <a:latin typeface="Times New Roman"/>
                <a:cs typeface="Times New Roman"/>
              </a:rPr>
              <a:t>A modification made in a particular layer will not affect the other layers.</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No direct access to hardware : </a:t>
            </a:r>
            <a:r>
              <a:rPr lang="en-IN" sz="2000" dirty="0">
                <a:latin typeface="Times New Roman"/>
                <a:cs typeface="Times New Roman"/>
              </a:rPr>
              <a:t>The hardware layer is the innermost layer present in the design. So a user can use the services of hardware but cannot directly modify or access it, unlike the Simple system in which the user had direct access to the hardware.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Abstraction : </a:t>
            </a:r>
            <a:r>
              <a:rPr lang="en-IN" sz="2000" dirty="0">
                <a:latin typeface="Times New Roman"/>
                <a:cs typeface="Times New Roman"/>
              </a:rPr>
              <a:t>Every layer is concerned with its own functions. So the functions and implementations of the other layers are abstract to it</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372842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93371" y="712164"/>
            <a:ext cx="7721601" cy="878873"/>
          </a:xfrm>
          <a:prstGeom prst="rect">
            <a:avLst/>
          </a:prstGeom>
        </p:spPr>
        <p:txBody>
          <a:bodyPr vert="horz" wrap="square" lIns="0" tIns="16933" rIns="0" bIns="0" rtlCol="0" anchor="b">
            <a:spAutoFit/>
          </a:bodyPr>
          <a:lstStyle/>
          <a:p>
            <a:pPr marL="16933">
              <a:spcBef>
                <a:spcPts val="133"/>
              </a:spcBef>
            </a:pPr>
            <a:r>
              <a:rPr lang="en-IN" spc="-7" dirty="0"/>
              <a:t> disadvantage: layered OS architecture</a:t>
            </a:r>
            <a:br>
              <a:rPr lang="en-IN" spc="-7" dirty="0"/>
            </a:br>
            <a:endParaRPr lang="en-IN" spc="-7" dirty="0"/>
          </a:p>
        </p:txBody>
      </p:sp>
      <p:sp>
        <p:nvSpPr>
          <p:cNvPr id="3" name="object 3"/>
          <p:cNvSpPr txBox="1"/>
          <p:nvPr/>
        </p:nvSpPr>
        <p:spPr>
          <a:xfrm>
            <a:off x="107330" y="1485430"/>
            <a:ext cx="11402958" cy="5188622"/>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Complex and careful implementation: </a:t>
            </a:r>
            <a:r>
              <a:rPr lang="en-IN" sz="2000" dirty="0">
                <a:latin typeface="Times New Roman"/>
                <a:cs typeface="Times New Roman"/>
              </a:rPr>
              <a:t>As a layer can access the services of the layers below it, so the arrangement of the layers must be done carefully. For example, the backing storage layer uses the services of the memory management layer. So it must be kept below the memory management layer. Thus with great modularity comes complex implementation.</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Slower in execution: </a:t>
            </a:r>
            <a:r>
              <a:rPr lang="en-IN" sz="2000" dirty="0">
                <a:latin typeface="Times New Roman"/>
                <a:cs typeface="Times New Roman"/>
              </a:rPr>
              <a:t>If a layer wants to interact with another layer, it requests to travel through all the layers present between the two interacting layers. Thus it increases response time, unlike the Monolithic system, which is faster than this. Thus an increase in the number of layers may lead to a very inefficient design.</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Functionality: </a:t>
            </a:r>
            <a:r>
              <a:rPr lang="en-IN" sz="2000" dirty="0">
                <a:latin typeface="Times New Roman"/>
                <a:cs typeface="Times New Roman"/>
              </a:rPr>
              <a:t>It is not always possible to divide the functionalities. Many times, they are interrelated and can't be separated.</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Communication: </a:t>
            </a:r>
            <a:r>
              <a:rPr lang="en-IN" sz="2000" dirty="0">
                <a:latin typeface="Times New Roman"/>
                <a:cs typeface="Times New Roman"/>
              </a:rPr>
              <a:t>No communication between non-adjacent layers.</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32023239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8629" y="703615"/>
            <a:ext cx="7213600" cy="447986"/>
          </a:xfrm>
          <a:prstGeom prst="rect">
            <a:avLst/>
          </a:prstGeom>
        </p:spPr>
        <p:txBody>
          <a:bodyPr vert="horz" wrap="square" lIns="0" tIns="16933" rIns="0" bIns="0" rtlCol="0" anchor="b">
            <a:spAutoFit/>
          </a:bodyPr>
          <a:lstStyle/>
          <a:p>
            <a:pPr marL="16933">
              <a:spcBef>
                <a:spcPts val="133"/>
              </a:spcBef>
            </a:pPr>
            <a:r>
              <a:rPr lang="en-IN" spc="-7" dirty="0"/>
              <a:t>microkernel OS architecture</a:t>
            </a:r>
          </a:p>
        </p:txBody>
      </p:sp>
      <p:sp>
        <p:nvSpPr>
          <p:cNvPr id="3" name="object 3"/>
          <p:cNvSpPr txBox="1"/>
          <p:nvPr/>
        </p:nvSpPr>
        <p:spPr>
          <a:xfrm>
            <a:off x="482919" y="1507950"/>
            <a:ext cx="11226162" cy="3842100"/>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microkernel architecture includes only a very small number of services within the kernel in an attempt to keep it small and scalable.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 The services typically include low-level memory management, inter-process communication and basic process synchronisation to enable processes to cooperate.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In microkernel designs, most operating system components, such as process management and device management, execute outside the kernel with a lower level of system access.</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Microkernels are highly modular, making them extensible, portable and scalable. Operating system components outside the kernel can fail without causing the operating system to fall over..</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8629" y="703615"/>
            <a:ext cx="7213600" cy="447986"/>
          </a:xfrm>
          <a:prstGeom prst="rect">
            <a:avLst/>
          </a:prstGeom>
        </p:spPr>
        <p:txBody>
          <a:bodyPr vert="horz" wrap="square" lIns="0" tIns="16933" rIns="0" bIns="0" rtlCol="0" anchor="b">
            <a:spAutoFit/>
          </a:bodyPr>
          <a:lstStyle/>
          <a:p>
            <a:pPr marL="16933">
              <a:spcBef>
                <a:spcPts val="133"/>
              </a:spcBef>
            </a:pPr>
            <a:r>
              <a:rPr lang="en-IN" spc="-7" dirty="0"/>
              <a:t>microkernel OS architecture</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4" name="Picture 3" descr="A diagram of a computer&#10;&#10;Description automatically generated">
            <a:extLst>
              <a:ext uri="{FF2B5EF4-FFF2-40B4-BE49-F238E27FC236}">
                <a16:creationId xmlns:a16="http://schemas.microsoft.com/office/drawing/2014/main" id="{6C7A3698-F982-7AB7-34D5-DA9D8CD854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4245" y="1507377"/>
            <a:ext cx="9961083" cy="4950718"/>
          </a:xfrm>
          <a:prstGeom prst="rect">
            <a:avLst/>
          </a:prstGeom>
        </p:spPr>
      </p:pic>
    </p:spTree>
    <p:extLst>
      <p:ext uri="{BB962C8B-B14F-4D97-AF65-F5344CB8AC3E}">
        <p14:creationId xmlns:p14="http://schemas.microsoft.com/office/powerpoint/2010/main" val="20327890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3543" y="718130"/>
            <a:ext cx="8345714" cy="447986"/>
          </a:xfrm>
          <a:prstGeom prst="rect">
            <a:avLst/>
          </a:prstGeom>
        </p:spPr>
        <p:txBody>
          <a:bodyPr vert="horz" wrap="square" lIns="0" tIns="16933" rIns="0" bIns="0" rtlCol="0" anchor="b">
            <a:spAutoFit/>
          </a:bodyPr>
          <a:lstStyle/>
          <a:p>
            <a:pPr marL="16933">
              <a:spcBef>
                <a:spcPts val="133"/>
              </a:spcBef>
            </a:pPr>
            <a:r>
              <a:rPr lang="en-IN" spc="-7" dirty="0"/>
              <a:t>Advantages: microkernel OS architecture</a:t>
            </a:r>
          </a:p>
        </p:txBody>
      </p:sp>
      <p:sp>
        <p:nvSpPr>
          <p:cNvPr id="3" name="object 3"/>
          <p:cNvSpPr txBox="1"/>
          <p:nvPr/>
        </p:nvSpPr>
        <p:spPr>
          <a:xfrm>
            <a:off x="482919" y="1361601"/>
            <a:ext cx="11226162" cy="5496399"/>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Microkernels are secure since only those parts are added, which might disturb the system's functionality.</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Microkernels are modular, and the various modules may be swapped, reloaded, and modified without affecting the kernel.</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Microkernel architecture is compact and isolated, so it may perform better.</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system expansion is more accessible, so it may be introduced to the system application without disrupting the kernel.</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When compared to monolithic systems, microkernels have fewer system crashes. Furthermore, due to the modular structure of microkernels, any crashes that do occur are simply handled.</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microkernel interface helps in enforcing a more modular system structure.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Server failure is treated the same as any other user program failure.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It adds new features without recompiling.</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10365093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583543" y="718130"/>
            <a:ext cx="8926286" cy="447986"/>
          </a:xfrm>
          <a:prstGeom prst="rect">
            <a:avLst/>
          </a:prstGeom>
        </p:spPr>
        <p:txBody>
          <a:bodyPr vert="horz" wrap="square" lIns="0" tIns="16933" rIns="0" bIns="0" rtlCol="0" anchor="b">
            <a:spAutoFit/>
          </a:bodyPr>
          <a:lstStyle/>
          <a:p>
            <a:pPr marL="16933">
              <a:spcBef>
                <a:spcPts val="133"/>
              </a:spcBef>
            </a:pPr>
            <a:r>
              <a:rPr lang="en-IN" spc="-7" dirty="0"/>
              <a:t>Disadvantages: microkernel OS architecture</a:t>
            </a:r>
          </a:p>
        </p:txBody>
      </p:sp>
      <p:sp>
        <p:nvSpPr>
          <p:cNvPr id="3" name="object 3"/>
          <p:cNvSpPr txBox="1"/>
          <p:nvPr/>
        </p:nvSpPr>
        <p:spPr>
          <a:xfrm>
            <a:off x="482919" y="1550287"/>
            <a:ext cx="11226162" cy="1520951"/>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When the drivers are implemented as procedures, a context switch or a function call is needed.</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In a microkernel system, providing services are more costly than in a traditional monolithic system.</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performance of a microkernel system might be indifferent and cause issues.</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28505275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Monolithic Structure of Operating System">
            <a:extLst>
              <a:ext uri="{FF2B5EF4-FFF2-40B4-BE49-F238E27FC236}">
                <a16:creationId xmlns:a16="http://schemas.microsoft.com/office/drawing/2014/main" id="{1712253B-55D5-455F-95CE-28E626D9B2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4338" y="882650"/>
            <a:ext cx="9449751" cy="55495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870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A8068FD-CC8D-4EFD-BD81-536A1BBCF463}"/>
              </a:ext>
            </a:extLst>
          </p:cNvPr>
          <p:cNvPicPr>
            <a:picLocks noChangeAspect="1"/>
          </p:cNvPicPr>
          <p:nvPr/>
        </p:nvPicPr>
        <p:blipFill>
          <a:blip r:embed="rId2"/>
          <a:stretch>
            <a:fillRect/>
          </a:stretch>
        </p:blipFill>
        <p:spPr>
          <a:xfrm>
            <a:off x="2536724" y="588402"/>
            <a:ext cx="6272537" cy="4646324"/>
          </a:xfrm>
          <a:prstGeom prst="rect">
            <a:avLst/>
          </a:prstGeom>
        </p:spPr>
      </p:pic>
      <p:pic>
        <p:nvPicPr>
          <p:cNvPr id="15" name="Picture 14">
            <a:extLst>
              <a:ext uri="{FF2B5EF4-FFF2-40B4-BE49-F238E27FC236}">
                <a16:creationId xmlns:a16="http://schemas.microsoft.com/office/drawing/2014/main" id="{53D086DA-9157-4E84-8F61-8CEE05051910}"/>
              </a:ext>
            </a:extLst>
          </p:cNvPr>
          <p:cNvPicPr>
            <a:picLocks noChangeAspect="1"/>
          </p:cNvPicPr>
          <p:nvPr/>
        </p:nvPicPr>
        <p:blipFill>
          <a:blip r:embed="rId3"/>
          <a:stretch>
            <a:fillRect/>
          </a:stretch>
        </p:blipFill>
        <p:spPr>
          <a:xfrm>
            <a:off x="2473581" y="4816344"/>
            <a:ext cx="6523769" cy="1705226"/>
          </a:xfrm>
          <a:prstGeom prst="rect">
            <a:avLst/>
          </a:prstGeom>
        </p:spPr>
      </p:pic>
    </p:spTree>
    <p:extLst>
      <p:ext uri="{BB962C8B-B14F-4D97-AF65-F5344CB8AC3E}">
        <p14:creationId xmlns:p14="http://schemas.microsoft.com/office/powerpoint/2010/main" val="8438883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8629" y="703615"/>
            <a:ext cx="7213600" cy="447986"/>
          </a:xfrm>
          <a:prstGeom prst="rect">
            <a:avLst/>
          </a:prstGeom>
        </p:spPr>
        <p:txBody>
          <a:bodyPr vert="horz" wrap="square" lIns="0" tIns="16933" rIns="0" bIns="0" rtlCol="0" anchor="b">
            <a:spAutoFit/>
          </a:bodyPr>
          <a:lstStyle/>
          <a:p>
            <a:pPr marL="16933">
              <a:spcBef>
                <a:spcPts val="133"/>
              </a:spcBef>
            </a:pPr>
            <a:r>
              <a:rPr lang="en-IN" spc="-7" dirty="0"/>
              <a:t>Virtual Machines</a:t>
            </a:r>
          </a:p>
        </p:txBody>
      </p:sp>
      <p:sp>
        <p:nvSpPr>
          <p:cNvPr id="3" name="object 3"/>
          <p:cNvSpPr txBox="1"/>
          <p:nvPr/>
        </p:nvSpPr>
        <p:spPr>
          <a:xfrm>
            <a:off x="114808" y="1727299"/>
            <a:ext cx="11758337" cy="4521388"/>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virtual machine takes the layered approach to its logical conclusion. It treats hardware and the operating system kernel as though they were all hardware.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 A virtual machine provides an interface identical to the underlying bare hardware.</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operating system creates the illusion of multiple processes, each executing on its own processor with its own (virtual) memory</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resources of the physical computer are shared to create the virtual machines.</a:t>
            </a:r>
          </a:p>
          <a:p>
            <a:pPr marL="16086" marR="6773" algn="just">
              <a:lnSpc>
                <a:spcPts val="3453"/>
              </a:lnSpc>
              <a:spcBef>
                <a:spcPts val="567"/>
              </a:spcBef>
              <a:buClr>
                <a:srgbClr val="3891A7"/>
              </a:buClr>
              <a:buSzPct val="79166"/>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		✦ CPU scheduling can create the appearance that users have their own processor.</a:t>
            </a:r>
          </a:p>
          <a:p>
            <a:pPr marL="16086" marR="6773" algn="just">
              <a:lnSpc>
                <a:spcPts val="3453"/>
              </a:lnSpc>
              <a:spcBef>
                <a:spcPts val="567"/>
              </a:spcBef>
              <a:buClr>
                <a:srgbClr val="3891A7"/>
              </a:buClr>
              <a:buSzPct val="79166"/>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		✦ Spooling and a file system can provide virtual card readers and virtual line printers.</a:t>
            </a:r>
          </a:p>
          <a:p>
            <a:pPr marL="16086" marR="6773" algn="just">
              <a:lnSpc>
                <a:spcPts val="3453"/>
              </a:lnSpc>
              <a:spcBef>
                <a:spcPts val="567"/>
              </a:spcBef>
              <a:buClr>
                <a:srgbClr val="3891A7"/>
              </a:buClr>
              <a:buSzPct val="79166"/>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		✦ A normal user time-sharing terminal serves as the virtual machine operator’s console.</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3352548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78629" y="703615"/>
            <a:ext cx="7213600" cy="447986"/>
          </a:xfrm>
          <a:prstGeom prst="rect">
            <a:avLst/>
          </a:prstGeom>
        </p:spPr>
        <p:txBody>
          <a:bodyPr vert="horz" wrap="square" lIns="0" tIns="16933" rIns="0" bIns="0" rtlCol="0" anchor="b">
            <a:spAutoFit/>
          </a:bodyPr>
          <a:lstStyle/>
          <a:p>
            <a:pPr marL="16933">
              <a:spcBef>
                <a:spcPts val="133"/>
              </a:spcBef>
            </a:pPr>
            <a:r>
              <a:rPr lang="en-IN" spc="-7" dirty="0"/>
              <a:t>	Virtual Machines</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5" name="Picture 4">
            <a:extLst>
              <a:ext uri="{FF2B5EF4-FFF2-40B4-BE49-F238E27FC236}">
                <a16:creationId xmlns:a16="http://schemas.microsoft.com/office/drawing/2014/main" id="{E5F2F077-B15F-45D1-8479-B200B0E8BC21}"/>
              </a:ext>
            </a:extLst>
          </p:cNvPr>
          <p:cNvPicPr>
            <a:picLocks noChangeAspect="1"/>
          </p:cNvPicPr>
          <p:nvPr/>
        </p:nvPicPr>
        <p:blipFill>
          <a:blip r:embed="rId2"/>
          <a:stretch>
            <a:fillRect/>
          </a:stretch>
        </p:blipFill>
        <p:spPr>
          <a:xfrm>
            <a:off x="2252704" y="1615314"/>
            <a:ext cx="6296025" cy="4057650"/>
          </a:xfrm>
          <a:prstGeom prst="rect">
            <a:avLst/>
          </a:prstGeom>
        </p:spPr>
      </p:pic>
    </p:spTree>
    <p:extLst>
      <p:ext uri="{BB962C8B-B14F-4D97-AF65-F5344CB8AC3E}">
        <p14:creationId xmlns:p14="http://schemas.microsoft.com/office/powerpoint/2010/main" val="10296958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 program&#10;&#10;Description automatically generated">
            <a:extLst>
              <a:ext uri="{FF2B5EF4-FFF2-40B4-BE49-F238E27FC236}">
                <a16:creationId xmlns:a16="http://schemas.microsoft.com/office/drawing/2014/main" id="{B838BD3E-2674-7051-7644-AA5D87BE9BC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4453" y="814640"/>
            <a:ext cx="10860656" cy="6043359"/>
          </a:xfrm>
          <a:prstGeom prst="rect">
            <a:avLst/>
          </a:prstGeom>
        </p:spPr>
      </p:pic>
    </p:spTree>
    <p:extLst>
      <p:ext uri="{BB962C8B-B14F-4D97-AF65-F5344CB8AC3E}">
        <p14:creationId xmlns:p14="http://schemas.microsoft.com/office/powerpoint/2010/main" val="22310615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625600" y="703615"/>
            <a:ext cx="8766629" cy="447986"/>
          </a:xfrm>
          <a:prstGeom prst="rect">
            <a:avLst/>
          </a:prstGeom>
        </p:spPr>
        <p:txBody>
          <a:bodyPr vert="horz" wrap="square" lIns="0" tIns="16933" rIns="0" bIns="0" rtlCol="0" anchor="b">
            <a:spAutoFit/>
          </a:bodyPr>
          <a:lstStyle/>
          <a:p>
            <a:pPr marL="16933">
              <a:spcBef>
                <a:spcPts val="133"/>
              </a:spcBef>
            </a:pPr>
            <a:r>
              <a:rPr lang="en-IN" spc="-7" dirty="0"/>
              <a:t>Advantages/Disadvantages of Virtual Machines</a:t>
            </a:r>
          </a:p>
        </p:txBody>
      </p:sp>
      <p:sp>
        <p:nvSpPr>
          <p:cNvPr id="3" name="object 3"/>
          <p:cNvSpPr txBox="1"/>
          <p:nvPr/>
        </p:nvSpPr>
        <p:spPr>
          <a:xfrm>
            <a:off x="114808" y="1727299"/>
            <a:ext cx="11758337" cy="3316315"/>
          </a:xfrm>
          <a:prstGeom prst="rect">
            <a:avLst/>
          </a:prstGeom>
        </p:spPr>
        <p:txBody>
          <a:bodyPr vert="horz" wrap="square" lIns="0" tIns="71967" rIns="0" bIns="0" rtlCol="0">
            <a:spAutoFit/>
          </a:bodyPr>
          <a:lstStyle/>
          <a:p>
            <a:pPr marL="358986" marR="6773" indent="-342900" algn="just">
              <a:lnSpc>
                <a:spcPts val="3453"/>
              </a:lnSpc>
              <a:spcBef>
                <a:spcPts val="567"/>
              </a:spcBef>
              <a:buClr>
                <a:srgbClr val="3891A7"/>
              </a:buClr>
              <a:buSzPct val="79166"/>
              <a:buFont typeface="Arial" panose="020B0604020202020204" pitchFamily="34" charset="0"/>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virtual-machine concept provides complete protection of system resources since each virtual machine is isolated from all other virtual machines. This isolation, however, permits no direct sharing of resources.</a:t>
            </a:r>
          </a:p>
          <a:p>
            <a:pPr marL="358986" marR="6773" indent="-342900" algn="just">
              <a:lnSpc>
                <a:spcPts val="3453"/>
              </a:lnSpc>
              <a:spcBef>
                <a:spcPts val="567"/>
              </a:spcBef>
              <a:buClr>
                <a:srgbClr val="3891A7"/>
              </a:buClr>
              <a:buSzPct val="79166"/>
              <a:buFont typeface="Arial" panose="020B0604020202020204" pitchFamily="34" charset="0"/>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virtual-machine system is a perfect vehicle for operating-systems research and development. System development is done on the virtual machine, instead of on a physical machine and so does not disrupt normal system operation.</a:t>
            </a:r>
          </a:p>
          <a:p>
            <a:pPr marL="358986" marR="6773" indent="-342900" algn="just">
              <a:lnSpc>
                <a:spcPts val="3453"/>
              </a:lnSpc>
              <a:spcBef>
                <a:spcPts val="567"/>
              </a:spcBef>
              <a:buClr>
                <a:srgbClr val="3891A7"/>
              </a:buClr>
              <a:buSzPct val="79166"/>
              <a:buFont typeface="Arial" panose="020B0604020202020204" pitchFamily="34" charset="0"/>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virtual machine concept is difficult to implement due to the effort required to provide an exact duplicate to the underlying machine.</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22727421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77AD2B-EC23-448E-AA58-931E2746FAAB}"/>
              </a:ext>
            </a:extLst>
          </p:cNvPr>
          <p:cNvSpPr>
            <a:spLocks noGrp="1"/>
          </p:cNvSpPr>
          <p:nvPr>
            <p:ph type="title"/>
          </p:nvPr>
        </p:nvSpPr>
        <p:spPr>
          <a:xfrm>
            <a:off x="581192" y="2477947"/>
            <a:ext cx="11029616" cy="1188720"/>
          </a:xfrm>
        </p:spPr>
        <p:txBody>
          <a:bodyPr/>
          <a:lstStyle/>
          <a:p>
            <a:pPr algn="ctr"/>
            <a:r>
              <a:rPr lang="en-IN" dirty="0"/>
              <a:t>Thank You </a:t>
            </a:r>
            <a:br>
              <a:rPr lang="en-IN" dirty="0"/>
            </a:br>
            <a:r>
              <a:rPr lang="en-IN" dirty="0"/>
              <a:t>      </a:t>
            </a:r>
          </a:p>
        </p:txBody>
      </p:sp>
    </p:spTree>
    <p:extLst>
      <p:ext uri="{BB962C8B-B14F-4D97-AF65-F5344CB8AC3E}">
        <p14:creationId xmlns:p14="http://schemas.microsoft.com/office/powerpoint/2010/main" val="19815690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8743" y="645135"/>
            <a:ext cx="10174514" cy="447986"/>
          </a:xfrm>
          <a:prstGeom prst="rect">
            <a:avLst/>
          </a:prstGeom>
        </p:spPr>
        <p:txBody>
          <a:bodyPr vert="horz" wrap="square" lIns="0" tIns="16933" rIns="0" bIns="0" rtlCol="0" anchor="b">
            <a:spAutoFit/>
          </a:bodyPr>
          <a:lstStyle/>
          <a:p>
            <a:pPr marL="16933" algn="ctr">
              <a:spcBef>
                <a:spcPts val="133"/>
              </a:spcBef>
            </a:pPr>
            <a:r>
              <a:rPr lang="en-IN" spc="-7" dirty="0"/>
              <a:t>Operating system architecture</a:t>
            </a:r>
            <a:endParaRPr spc="-7" dirty="0"/>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4" name="AutoShape 2" descr="kernel">
            <a:extLst>
              <a:ext uri="{FF2B5EF4-FFF2-40B4-BE49-F238E27FC236}">
                <a16:creationId xmlns:a16="http://schemas.microsoft.com/office/drawing/2014/main" id="{362AEE4A-BA08-4ADF-8EBC-E2905689090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5" name="Picture 4">
            <a:extLst>
              <a:ext uri="{FF2B5EF4-FFF2-40B4-BE49-F238E27FC236}">
                <a16:creationId xmlns:a16="http://schemas.microsoft.com/office/drawing/2014/main" id="{89A5D308-5D5E-482A-8919-21424669961E}"/>
              </a:ext>
            </a:extLst>
          </p:cNvPr>
          <p:cNvPicPr>
            <a:picLocks noChangeAspect="1"/>
          </p:cNvPicPr>
          <p:nvPr/>
        </p:nvPicPr>
        <p:blipFill>
          <a:blip r:embed="rId2"/>
          <a:stretch>
            <a:fillRect/>
          </a:stretch>
        </p:blipFill>
        <p:spPr>
          <a:xfrm>
            <a:off x="3812506" y="1093121"/>
            <a:ext cx="4337372" cy="3253029"/>
          </a:xfrm>
          <a:prstGeom prst="rect">
            <a:avLst/>
          </a:prstGeom>
        </p:spPr>
      </p:pic>
      <p:sp>
        <p:nvSpPr>
          <p:cNvPr id="8" name="TextBox 7">
            <a:extLst>
              <a:ext uri="{FF2B5EF4-FFF2-40B4-BE49-F238E27FC236}">
                <a16:creationId xmlns:a16="http://schemas.microsoft.com/office/drawing/2014/main" id="{EEBDBC0B-C047-4C74-BD65-362461A9ACA0}"/>
              </a:ext>
            </a:extLst>
          </p:cNvPr>
          <p:cNvSpPr txBox="1"/>
          <p:nvPr/>
        </p:nvSpPr>
        <p:spPr>
          <a:xfrm>
            <a:off x="152400" y="4396071"/>
            <a:ext cx="12192000" cy="1900520"/>
          </a:xfrm>
          <a:prstGeom prst="rect">
            <a:avLst/>
          </a:prstGeom>
          <a:noFill/>
        </p:spPr>
        <p:txBody>
          <a:bodyPr wrap="square">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An operating system is a program that acts as an interface between a user of a computer and the computer resources. The purpose of an operating system is to provide an environment in which a user may execute programs.</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Hardware:</a:t>
            </a:r>
            <a:r>
              <a:rPr lang="en-IN" sz="1600" b="1" dirty="0">
                <a:latin typeface="Times New Roman"/>
                <a:cs typeface="Times New Roman"/>
              </a:rPr>
              <a:t> </a:t>
            </a:r>
            <a:r>
              <a:rPr lang="en-IN" sz="1600" dirty="0">
                <a:latin typeface="Times New Roman"/>
                <a:cs typeface="Times New Roman"/>
              </a:rPr>
              <a:t>The hardware consists of the memory, CPU, arithmetic-logic unit, various bulk storage devices, I/O, peripheral devices and other physical devices.</a:t>
            </a:r>
          </a:p>
        </p:txBody>
      </p:sp>
    </p:spTree>
    <p:extLst>
      <p:ext uri="{BB962C8B-B14F-4D97-AF65-F5344CB8AC3E}">
        <p14:creationId xmlns:p14="http://schemas.microsoft.com/office/powerpoint/2010/main" val="3452809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08743" y="645135"/>
            <a:ext cx="10174514" cy="447986"/>
          </a:xfrm>
          <a:prstGeom prst="rect">
            <a:avLst/>
          </a:prstGeom>
        </p:spPr>
        <p:txBody>
          <a:bodyPr vert="horz" wrap="square" lIns="0" tIns="16933" rIns="0" bIns="0" rtlCol="0" anchor="b">
            <a:spAutoFit/>
          </a:bodyPr>
          <a:lstStyle/>
          <a:p>
            <a:pPr marL="16933" algn="ctr">
              <a:spcBef>
                <a:spcPts val="133"/>
              </a:spcBef>
            </a:pPr>
            <a:r>
              <a:rPr lang="en-IN" spc="-7" dirty="0"/>
              <a:t>Operating system architecture</a:t>
            </a:r>
            <a:endParaRPr spc="-7" dirty="0"/>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4" name="AutoShape 2" descr="kernel">
            <a:extLst>
              <a:ext uri="{FF2B5EF4-FFF2-40B4-BE49-F238E27FC236}">
                <a16:creationId xmlns:a16="http://schemas.microsoft.com/office/drawing/2014/main" id="{362AEE4A-BA08-4ADF-8EBC-E2905689090B}"/>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
        <p:nvSpPr>
          <p:cNvPr id="8" name="TextBox 7">
            <a:extLst>
              <a:ext uri="{FF2B5EF4-FFF2-40B4-BE49-F238E27FC236}">
                <a16:creationId xmlns:a16="http://schemas.microsoft.com/office/drawing/2014/main" id="{EEBDBC0B-C047-4C74-BD65-362461A9ACA0}"/>
              </a:ext>
            </a:extLst>
          </p:cNvPr>
          <p:cNvSpPr txBox="1"/>
          <p:nvPr/>
        </p:nvSpPr>
        <p:spPr>
          <a:xfrm>
            <a:off x="0" y="1093121"/>
            <a:ext cx="12192000" cy="5055230"/>
          </a:xfrm>
          <a:prstGeom prst="rect">
            <a:avLst/>
          </a:prstGeom>
          <a:noFill/>
        </p:spPr>
        <p:txBody>
          <a:bodyPr wrap="square">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Kernel: </a:t>
            </a:r>
          </a:p>
          <a:p>
            <a:pPr marL="1308937" marR="6773" lvl="2"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In computing, the kernel is the central component of most computer operating systems;</a:t>
            </a:r>
          </a:p>
          <a:p>
            <a:pPr marL="1308937" marR="6773" lvl="2"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 it is a bridge between applications and the actual data processing done at the hardware level.</a:t>
            </a:r>
          </a:p>
          <a:p>
            <a:pPr marL="1308937" marR="6773" lvl="2"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It typically makes these facilities available to application processes through inter-process communication mechanisms and system calls.</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b="1" dirty="0">
                <a:latin typeface="Times New Roman"/>
                <a:cs typeface="Times New Roman"/>
              </a:rPr>
              <a:t>Shell:</a:t>
            </a:r>
          </a:p>
          <a:p>
            <a:pPr marL="851737" marR="6773" lvl="1"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A shell is a piece of software that provides an interface for users to an operating system that provides access to the services of a kernel. </a:t>
            </a:r>
          </a:p>
          <a:p>
            <a:pPr marL="851737" marR="6773" lvl="1"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The name shell originates from shells being an outer layer of interface between the user and the innards of the operating system (the kernel)</a:t>
            </a:r>
          </a:p>
          <a:p>
            <a:pPr marL="851737" marR="6773" lvl="1"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1600" dirty="0">
                <a:latin typeface="Times New Roman"/>
                <a:cs typeface="Times New Roman"/>
              </a:rPr>
              <a:t>Operating system shells generally fall into one of two categories: command-line and graphical</a:t>
            </a:r>
          </a:p>
        </p:txBody>
      </p:sp>
    </p:spTree>
    <p:extLst>
      <p:ext uri="{BB962C8B-B14F-4D97-AF65-F5344CB8AC3E}">
        <p14:creationId xmlns:p14="http://schemas.microsoft.com/office/powerpoint/2010/main" val="2030872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78026" y="703615"/>
            <a:ext cx="9797142" cy="447986"/>
          </a:xfrm>
          <a:prstGeom prst="rect">
            <a:avLst/>
          </a:prstGeom>
        </p:spPr>
        <p:txBody>
          <a:bodyPr vert="horz" wrap="square" lIns="0" tIns="16933" rIns="0" bIns="0" rtlCol="0" anchor="b">
            <a:spAutoFit/>
          </a:bodyPr>
          <a:lstStyle/>
          <a:p>
            <a:pPr marL="16933">
              <a:spcBef>
                <a:spcPts val="133"/>
              </a:spcBef>
            </a:pPr>
            <a:r>
              <a:rPr lang="en-IN" spc="-7" dirty="0"/>
              <a:t>Monolithic Structure of Operating System</a:t>
            </a:r>
          </a:p>
        </p:txBody>
      </p:sp>
      <p:sp>
        <p:nvSpPr>
          <p:cNvPr id="3" name="object 3"/>
          <p:cNvSpPr txBox="1"/>
          <p:nvPr/>
        </p:nvSpPr>
        <p:spPr>
          <a:xfrm>
            <a:off x="621520" y="1407740"/>
            <a:ext cx="11251625" cy="5047558"/>
          </a:xfrm>
          <a:prstGeom prst="rect">
            <a:avLst/>
          </a:prstGeom>
        </p:spPr>
        <p:txBody>
          <a:bodyPr vert="horz" wrap="square" lIns="0" tIns="71967" rIns="0" bIns="0" rtlCol="0">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monolithic operating system is a very basic operating system in which file management, memory management, device management, and process management are directly controlled within the kernel.</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Operating systems that use monolithic architecture were first time used in the 1970s.</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monolithic operating system is also known as the monolithic kernel.</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monolithic kernel is an operating system architecture where the entire operating system is working in kernel space. </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14749873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78026" y="703615"/>
            <a:ext cx="9797142" cy="447986"/>
          </a:xfrm>
          <a:prstGeom prst="rect">
            <a:avLst/>
          </a:prstGeom>
        </p:spPr>
        <p:txBody>
          <a:bodyPr vert="horz" wrap="square" lIns="0" tIns="16933" rIns="0" bIns="0" rtlCol="0" anchor="b">
            <a:spAutoFit/>
          </a:bodyPr>
          <a:lstStyle/>
          <a:p>
            <a:pPr marL="16933">
              <a:spcBef>
                <a:spcPts val="133"/>
              </a:spcBef>
            </a:pPr>
            <a:r>
              <a:rPr lang="en-IN" spc="-7" dirty="0"/>
              <a:t>Monolithic System Architecture</a:t>
            </a:r>
          </a:p>
        </p:txBody>
      </p:sp>
      <p:sp>
        <p:nvSpPr>
          <p:cNvPr id="3" name="object 3"/>
          <p:cNvSpPr txBox="1"/>
          <p:nvPr/>
        </p:nvSpPr>
        <p:spPr>
          <a:xfrm>
            <a:off x="470187" y="1151601"/>
            <a:ext cx="11251625" cy="3919044"/>
          </a:xfrm>
          <a:prstGeom prst="rect">
            <a:avLst/>
          </a:prstGeom>
        </p:spPr>
        <p:txBody>
          <a:bodyPr vert="horz" wrap="square" lIns="0" tIns="71967" rIns="0" bIns="0" rtlCol="0">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monolithic design of the operating system architecture makes no special accommodation for the special nature of the operating system. </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Although the design follows the separation of concerns, no attempt is made to restrict the privileges granted to the individual parts of the operating system. </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entire operating system executes with maximum privileges. The communication overhead inside the monolithic operating system is the same as that of any other software, considered relatively low.</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6" name="Picture 2" descr="Monolithic Structure of Operating System">
            <a:extLst>
              <a:ext uri="{FF2B5EF4-FFF2-40B4-BE49-F238E27FC236}">
                <a16:creationId xmlns:a16="http://schemas.microsoft.com/office/drawing/2014/main" id="{D58612AD-3A1A-4639-9997-69A764EB7F4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6625" y="3986012"/>
            <a:ext cx="4375604" cy="2871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40451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78026" y="703615"/>
            <a:ext cx="9797142" cy="447986"/>
          </a:xfrm>
          <a:prstGeom prst="rect">
            <a:avLst/>
          </a:prstGeom>
        </p:spPr>
        <p:txBody>
          <a:bodyPr vert="horz" wrap="square" lIns="0" tIns="16933" rIns="0" bIns="0" rtlCol="0" anchor="b">
            <a:spAutoFit/>
          </a:bodyPr>
          <a:lstStyle/>
          <a:p>
            <a:pPr marL="16933">
              <a:spcBef>
                <a:spcPts val="133"/>
              </a:spcBef>
            </a:pPr>
            <a:r>
              <a:rPr lang="en-IN" spc="-7" dirty="0"/>
              <a:t>Advantages of Monolithic Kernel</a:t>
            </a:r>
          </a:p>
        </p:txBody>
      </p:sp>
      <p:sp>
        <p:nvSpPr>
          <p:cNvPr id="3" name="object 3"/>
          <p:cNvSpPr txBox="1"/>
          <p:nvPr/>
        </p:nvSpPr>
        <p:spPr>
          <a:xfrm>
            <a:off x="470187" y="1151601"/>
            <a:ext cx="11251625" cy="2495577"/>
          </a:xfrm>
          <a:prstGeom prst="rect">
            <a:avLst/>
          </a:prstGeom>
        </p:spPr>
        <p:txBody>
          <a:bodyPr vert="horz" wrap="square" lIns="0" tIns="71967" rIns="0" bIns="0" rtlCol="0">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execution of the monolithic kernel is quite fast as the services such as memory management, file management, process scheduling etc. are implemented under the same address space.</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process runs completely in a single address space in the monolithic kernel.</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monolithic kernel is a static single binary file.</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endParaRPr lang="en-IN" sz="2000" dirty="0">
              <a:latin typeface="Times New Roman"/>
              <a:cs typeface="Times New Roman"/>
            </a:endParaRP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
        <p:nvSpPr>
          <p:cNvPr id="8" name="object 2">
            <a:extLst>
              <a:ext uri="{FF2B5EF4-FFF2-40B4-BE49-F238E27FC236}">
                <a16:creationId xmlns:a16="http://schemas.microsoft.com/office/drawing/2014/main" id="{5F4C9488-D024-4EA1-961E-FF7C3955FD94}"/>
              </a:ext>
            </a:extLst>
          </p:cNvPr>
          <p:cNvSpPr txBox="1">
            <a:spLocks/>
          </p:cNvSpPr>
          <p:nvPr/>
        </p:nvSpPr>
        <p:spPr>
          <a:xfrm>
            <a:off x="2178026" y="3423185"/>
            <a:ext cx="9797142" cy="447986"/>
          </a:xfrm>
          <a:prstGeom prst="rect">
            <a:avLst/>
          </a:prstGeom>
        </p:spPr>
        <p:txBody>
          <a:bodyPr vert="horz" wrap="square" lIns="0" tIns="16933" rIns="0" bIns="0" rtlCol="0" anchor="b">
            <a:spAutoFit/>
          </a:bodyPr>
          <a:lst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16933">
              <a:spcBef>
                <a:spcPts val="133"/>
              </a:spcBef>
            </a:pPr>
            <a:r>
              <a:rPr lang="en-IN" spc="-7" dirty="0" err="1"/>
              <a:t>disAdvantages</a:t>
            </a:r>
            <a:r>
              <a:rPr lang="en-IN" spc="-7" dirty="0"/>
              <a:t> of Monolithic Kernel</a:t>
            </a:r>
          </a:p>
        </p:txBody>
      </p:sp>
      <p:sp>
        <p:nvSpPr>
          <p:cNvPr id="10" name="TextBox 9">
            <a:extLst>
              <a:ext uri="{FF2B5EF4-FFF2-40B4-BE49-F238E27FC236}">
                <a16:creationId xmlns:a16="http://schemas.microsoft.com/office/drawing/2014/main" id="{B1592409-8F6D-4684-BEF5-A47C124B0588}"/>
              </a:ext>
            </a:extLst>
          </p:cNvPr>
          <p:cNvSpPr txBox="1"/>
          <p:nvPr/>
        </p:nvSpPr>
        <p:spPr>
          <a:xfrm>
            <a:off x="304800" y="4593915"/>
            <a:ext cx="11952513" cy="1014830"/>
          </a:xfrm>
          <a:prstGeom prst="rect">
            <a:avLst/>
          </a:prstGeom>
          <a:noFill/>
        </p:spPr>
        <p:txBody>
          <a:bodyPr wrap="square">
            <a:spAutoFit/>
          </a:bodyPr>
          <a:lstStyle/>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If any service fails in the monolithic kernel, it leads to the failure of the entire system.</a:t>
            </a:r>
          </a:p>
          <a:p>
            <a:pPr marL="394537" marR="6773" indent="-378451">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To add any new service, the entire operating system needs to be modified by the user.</a:t>
            </a:r>
          </a:p>
        </p:txBody>
      </p:sp>
    </p:spTree>
    <p:extLst>
      <p:ext uri="{BB962C8B-B14F-4D97-AF65-F5344CB8AC3E}">
        <p14:creationId xmlns:p14="http://schemas.microsoft.com/office/powerpoint/2010/main" val="41391425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31169" y="712164"/>
            <a:ext cx="9797142" cy="878873"/>
          </a:xfrm>
          <a:prstGeom prst="rect">
            <a:avLst/>
          </a:prstGeom>
        </p:spPr>
        <p:txBody>
          <a:bodyPr vert="horz" wrap="square" lIns="0" tIns="16933" rIns="0" bIns="0" rtlCol="0" anchor="b">
            <a:spAutoFit/>
          </a:bodyPr>
          <a:lstStyle/>
          <a:p>
            <a:pPr marL="16933">
              <a:spcBef>
                <a:spcPts val="133"/>
              </a:spcBef>
            </a:pPr>
            <a:r>
              <a:rPr lang="en-IN" spc="-7" dirty="0"/>
              <a:t>layered OS architecture</a:t>
            </a:r>
            <a:br>
              <a:rPr lang="en-IN" spc="-7" dirty="0"/>
            </a:br>
            <a:endParaRPr lang="en-IN" spc="-7" dirty="0"/>
          </a:p>
        </p:txBody>
      </p:sp>
      <p:sp>
        <p:nvSpPr>
          <p:cNvPr id="3" name="object 3"/>
          <p:cNvSpPr txBox="1"/>
          <p:nvPr/>
        </p:nvSpPr>
        <p:spPr>
          <a:xfrm>
            <a:off x="470187" y="1151601"/>
            <a:ext cx="10909013" cy="4444829"/>
          </a:xfrm>
          <a:prstGeom prst="rect">
            <a:avLst/>
          </a:prstGeom>
        </p:spPr>
        <p:txBody>
          <a:bodyPr vert="horz" wrap="square" lIns="0" tIns="71967" rIns="0" bIns="0" rtlCol="0">
            <a:spAutoFit/>
          </a:bodyPr>
          <a:lstStyle/>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modularity of layered operating systems allows the implementation of each layer to be modified without requiring any modification to adjacent layers. </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It was created to improve the pre-existing structures like the Monolithic structure ( UNIX ) and the Simple structure ( MS-DOS ).</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Example – The Windows NT operating system uses this layered approach as a part of it.</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outermost layer must be the User Interface layer.</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The innermost layer must be the Hardware layer.</a:t>
            </a:r>
          </a:p>
          <a:p>
            <a:pPr marL="394537" marR="6773" indent="-378451" algn="just">
              <a:lnSpc>
                <a:spcPts val="3453"/>
              </a:lnSpc>
              <a:spcBef>
                <a:spcPts val="567"/>
              </a:spcBef>
              <a:buClr>
                <a:srgbClr val="3891A7"/>
              </a:buClr>
              <a:buSzPct val="79166"/>
              <a:buFont typeface="Wingdings"/>
              <a:buChar char=""/>
              <a:tabLst>
                <a:tab pos="395383" algn="l"/>
                <a:tab pos="1908339" algn="l"/>
                <a:tab pos="2284250" algn="l"/>
                <a:tab pos="3583004" algn="l"/>
                <a:tab pos="4970656" algn="l"/>
                <a:tab pos="5684378" algn="l"/>
                <a:tab pos="6630928" algn="l"/>
                <a:tab pos="7726487" algn="l"/>
                <a:tab pos="8237014" algn="l"/>
                <a:tab pos="9887126" algn="l"/>
              </a:tabLst>
            </a:pPr>
            <a:r>
              <a:rPr lang="en-IN" sz="2000" dirty="0">
                <a:latin typeface="Times New Roman"/>
                <a:cs typeface="Times New Roman"/>
              </a:rPr>
              <a:t>A particular layer can access all the layers present below it but it cannot access the layers present above it. That is layer n-1 can access all the layers from n-2 to 0 but it cannot access the nth layer.</a:t>
            </a:r>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spTree>
    <p:extLst>
      <p:ext uri="{BB962C8B-B14F-4D97-AF65-F5344CB8AC3E}">
        <p14:creationId xmlns:p14="http://schemas.microsoft.com/office/powerpoint/2010/main" val="15829077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831169" y="712164"/>
            <a:ext cx="9797142" cy="878873"/>
          </a:xfrm>
          <a:prstGeom prst="rect">
            <a:avLst/>
          </a:prstGeom>
        </p:spPr>
        <p:txBody>
          <a:bodyPr vert="horz" wrap="square" lIns="0" tIns="16933" rIns="0" bIns="0" rtlCol="0" anchor="b">
            <a:spAutoFit/>
          </a:bodyPr>
          <a:lstStyle/>
          <a:p>
            <a:pPr marL="16933">
              <a:spcBef>
                <a:spcPts val="133"/>
              </a:spcBef>
            </a:pPr>
            <a:r>
              <a:rPr lang="en-IN" spc="-7" dirty="0"/>
              <a:t>layered OS architecture</a:t>
            </a:r>
            <a:br>
              <a:rPr lang="en-IN" spc="-7" dirty="0"/>
            </a:br>
            <a:endParaRPr lang="en-IN" spc="-7" dirty="0"/>
          </a:p>
        </p:txBody>
      </p:sp>
      <p:sp>
        <p:nvSpPr>
          <p:cNvPr id="11" name="object 11"/>
          <p:cNvSpPr txBox="1"/>
          <p:nvPr/>
        </p:nvSpPr>
        <p:spPr>
          <a:xfrm>
            <a:off x="11873145" y="34712"/>
            <a:ext cx="204047" cy="386430"/>
          </a:xfrm>
          <a:prstGeom prst="rect">
            <a:avLst/>
          </a:prstGeom>
        </p:spPr>
        <p:txBody>
          <a:bodyPr vert="horz" wrap="square" lIns="0" tIns="16933" rIns="0" bIns="0" rtlCol="0">
            <a:spAutoFit/>
          </a:bodyPr>
          <a:lstStyle/>
          <a:p>
            <a:pPr marL="16933">
              <a:spcBef>
                <a:spcPts val="133"/>
              </a:spcBef>
            </a:pPr>
            <a:r>
              <a:rPr sz="2400" spc="-7" dirty="0">
                <a:solidFill>
                  <a:srgbClr val="FFFFFF"/>
                </a:solidFill>
                <a:latin typeface="Times New Roman"/>
                <a:cs typeface="Times New Roman"/>
              </a:rPr>
              <a:t>S</a:t>
            </a:r>
            <a:endParaRPr sz="2400">
              <a:latin typeface="Times New Roman"/>
              <a:cs typeface="Times New Roman"/>
            </a:endParaRPr>
          </a:p>
        </p:txBody>
      </p:sp>
      <p:pic>
        <p:nvPicPr>
          <p:cNvPr id="9218" name="Picture 2" descr="Layered Structure of Operating System">
            <a:extLst>
              <a:ext uri="{FF2B5EF4-FFF2-40B4-BE49-F238E27FC236}">
                <a16:creationId xmlns:a16="http://schemas.microsoft.com/office/drawing/2014/main" id="{5E18D8DB-0774-49EE-B971-927D1BFC79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001107"/>
            <a:ext cx="6197600" cy="3478841"/>
          </a:xfrm>
          <a:prstGeom prst="rect">
            <a:avLst/>
          </a:prstGeom>
          <a:noFill/>
          <a:extLst>
            <a:ext uri="{909E8E84-426E-40DD-AFC4-6F175D3DCCD1}">
              <a14:hiddenFill xmlns:a14="http://schemas.microsoft.com/office/drawing/2010/main">
                <a:solidFill>
                  <a:srgbClr val="FFFFFF"/>
                </a:solidFill>
              </a14:hiddenFill>
            </a:ext>
          </a:extLst>
        </p:spPr>
      </p:pic>
      <p:pic>
        <p:nvPicPr>
          <p:cNvPr id="9220" name="Picture 4" descr="Layered Structure of Operating System">
            <a:extLst>
              <a:ext uri="{FF2B5EF4-FFF2-40B4-BE49-F238E27FC236}">
                <a16:creationId xmlns:a16="http://schemas.microsoft.com/office/drawing/2014/main" id="{78128EBD-D014-4020-B562-B229CB2F52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62192" y="1685925"/>
            <a:ext cx="5715000" cy="34861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1892554"/>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413C24"/>
      </a:dk2>
      <a:lt2>
        <a:srgbClr val="EBEDEF"/>
      </a:lt2>
      <a:accent1>
        <a:srgbClr val="E77B29"/>
      </a:accent1>
      <a:accent2>
        <a:srgbClr val="B9A014"/>
      </a:accent2>
      <a:accent3>
        <a:srgbClr val="87AD1F"/>
      </a:accent3>
      <a:accent4>
        <a:srgbClr val="49BA14"/>
      </a:accent4>
      <a:accent5>
        <a:srgbClr val="21BC31"/>
      </a:accent5>
      <a:accent6>
        <a:srgbClr val="14BA6A"/>
      </a:accent6>
      <a:hlink>
        <a:srgbClr val="478CC1"/>
      </a:hlink>
      <a:folHlink>
        <a:srgbClr val="878787"/>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1324</TotalTime>
  <Words>1482</Words>
  <Application>Microsoft Office PowerPoint</Application>
  <PresentationFormat>Widescreen</PresentationFormat>
  <Paragraphs>99</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Gill Sans MT</vt:lpstr>
      <vt:lpstr>Times New Roman</vt:lpstr>
      <vt:lpstr>Wingdings</vt:lpstr>
      <vt:lpstr>Wingdings 2</vt:lpstr>
      <vt:lpstr>DividendVTI</vt:lpstr>
      <vt:lpstr>Operating system</vt:lpstr>
      <vt:lpstr>PowerPoint Presentation</vt:lpstr>
      <vt:lpstr>Operating system architecture</vt:lpstr>
      <vt:lpstr>Operating system architecture</vt:lpstr>
      <vt:lpstr>Monolithic Structure of Operating System</vt:lpstr>
      <vt:lpstr>Monolithic System Architecture</vt:lpstr>
      <vt:lpstr>Advantages of Monolithic Kernel</vt:lpstr>
      <vt:lpstr>layered OS architecture </vt:lpstr>
      <vt:lpstr>layered OS architecture </vt:lpstr>
      <vt:lpstr> Advantages: layered OS architecture </vt:lpstr>
      <vt:lpstr> disadvantage: layered OS architecture </vt:lpstr>
      <vt:lpstr>microkernel OS architecture</vt:lpstr>
      <vt:lpstr>microkernel OS architecture</vt:lpstr>
      <vt:lpstr>Advantages: microkernel OS architecture</vt:lpstr>
      <vt:lpstr>Disadvantages: microkernel OS architecture</vt:lpstr>
      <vt:lpstr>PowerPoint Presentation</vt:lpstr>
      <vt:lpstr>PowerPoint Presentation</vt:lpstr>
      <vt:lpstr>Virtual Machines</vt:lpstr>
      <vt:lpstr> Virtual Machines</vt:lpstr>
      <vt:lpstr>Advantages/Disadvantages of Virtual Machines</vt:lpstr>
      <vt:lpstr>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Computational Thinking with Programming</dc:title>
  <dc:creator>Sridhar Swaminathan</dc:creator>
  <cp:lastModifiedBy>Dr. Nirbhay Kumar Tagore</cp:lastModifiedBy>
  <cp:revision>81</cp:revision>
  <dcterms:created xsi:type="dcterms:W3CDTF">2020-08-12T08:38:42Z</dcterms:created>
  <dcterms:modified xsi:type="dcterms:W3CDTF">2025-07-30T04:28:40Z</dcterms:modified>
</cp:coreProperties>
</file>