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notesMasterIdLst>
    <p:notesMasterId r:id="rId29"/>
  </p:notesMasterIdLst>
  <p:sldIdLst>
    <p:sldId id="256" r:id="rId2"/>
    <p:sldId id="303" r:id="rId3"/>
    <p:sldId id="268" r:id="rId4"/>
    <p:sldId id="298" r:id="rId5"/>
    <p:sldId id="267" r:id="rId6"/>
    <p:sldId id="299" r:id="rId7"/>
    <p:sldId id="271" r:id="rId8"/>
    <p:sldId id="283" r:id="rId9"/>
    <p:sldId id="284" r:id="rId10"/>
    <p:sldId id="285" r:id="rId11"/>
    <p:sldId id="286" r:id="rId12"/>
    <p:sldId id="289" r:id="rId13"/>
    <p:sldId id="273" r:id="rId14"/>
    <p:sldId id="287" r:id="rId15"/>
    <p:sldId id="288" r:id="rId16"/>
    <p:sldId id="300" r:id="rId17"/>
    <p:sldId id="290" r:id="rId18"/>
    <p:sldId id="291" r:id="rId19"/>
    <p:sldId id="292" r:id="rId20"/>
    <p:sldId id="293" r:id="rId21"/>
    <p:sldId id="302" r:id="rId22"/>
    <p:sldId id="294" r:id="rId23"/>
    <p:sldId id="295" r:id="rId24"/>
    <p:sldId id="296" r:id="rId25"/>
    <p:sldId id="297" r:id="rId26"/>
    <p:sldId id="304" r:id="rId27"/>
    <p:sldId id="282"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1" d="100"/>
          <a:sy n="111" d="100"/>
        </p:scale>
        <p:origin x="53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rbhay Kumar Tagore" userId="218f8998-287f-492a-bcf9-1d2d5fd0a0c8" providerId="ADAL" clId="{F3996594-2A7D-4108-B557-7AB328F6464B}"/>
    <pc:docChg chg="undo custSel modSld">
      <pc:chgData name="Nirbhay Kumar Tagore" userId="218f8998-287f-492a-bcf9-1d2d5fd0a0c8" providerId="ADAL" clId="{F3996594-2A7D-4108-B557-7AB328F6464B}" dt="2022-06-18T05:36:20.176" v="7" actId="478"/>
      <pc:docMkLst>
        <pc:docMk/>
      </pc:docMkLst>
      <pc:sldChg chg="addSp delSp mod">
        <pc:chgData name="Nirbhay Kumar Tagore" userId="218f8998-287f-492a-bcf9-1d2d5fd0a0c8" providerId="ADAL" clId="{F3996594-2A7D-4108-B557-7AB328F6464B}" dt="2022-06-18T05:36:20.176" v="7" actId="478"/>
        <pc:sldMkLst>
          <pc:docMk/>
          <pc:sldMk cId="0" sldId="267"/>
        </pc:sldMkLst>
        <pc:spChg chg="add del">
          <ac:chgData name="Nirbhay Kumar Tagore" userId="218f8998-287f-492a-bcf9-1d2d5fd0a0c8" providerId="ADAL" clId="{F3996594-2A7D-4108-B557-7AB328F6464B}" dt="2022-06-18T05:36:20.176" v="7" actId="478"/>
          <ac:spMkLst>
            <pc:docMk/>
            <pc:sldMk cId="0" sldId="267"/>
            <ac:spMk id="6" creationId="{C73AFA3E-EF96-49AB-9D4A-9A8045125F1A}"/>
          </ac:spMkLst>
        </pc:spChg>
      </pc:sldChg>
      <pc:sldChg chg="addSp delSp modSp mod">
        <pc:chgData name="Nirbhay Kumar Tagore" userId="218f8998-287f-492a-bcf9-1d2d5fd0a0c8" providerId="ADAL" clId="{F3996594-2A7D-4108-B557-7AB328F6464B}" dt="2022-06-18T05:08:10.209" v="6" actId="34135"/>
        <pc:sldMkLst>
          <pc:docMk/>
          <pc:sldMk cId="2079256086" sldId="298"/>
        </pc:sldMkLst>
        <pc:spChg chg="add del mod">
          <ac:chgData name="Nirbhay Kumar Tagore" userId="218f8998-287f-492a-bcf9-1d2d5fd0a0c8" providerId="ADAL" clId="{F3996594-2A7D-4108-B557-7AB328F6464B}" dt="2022-06-18T05:07:55.702" v="5" actId="208"/>
          <ac:spMkLst>
            <pc:docMk/>
            <pc:sldMk cId="2079256086" sldId="298"/>
            <ac:spMk id="2" creationId="{31E4DBE9-FA4F-425A-A63B-C70E4CD8DD1F}"/>
          </ac:spMkLst>
        </pc:spChg>
        <pc:picChg chg="mod">
          <ac:chgData name="Nirbhay Kumar Tagore" userId="218f8998-287f-492a-bcf9-1d2d5fd0a0c8" providerId="ADAL" clId="{F3996594-2A7D-4108-B557-7AB328F6464B}" dt="2022-06-18T05:08:10.209" v="6" actId="34135"/>
          <ac:picMkLst>
            <pc:docMk/>
            <pc:sldMk cId="2079256086" sldId="298"/>
            <ac:picMk id="15362" creationId="{028C6ABD-7091-4E06-832A-B5D28447236F}"/>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DF32151-7E13-4A6E-BA14-4F38BBD867B7}" type="datetimeFigureOut">
              <a:rPr lang="en-IN" smtClean="0"/>
              <a:t>29-07-2025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2E36CD-95C2-4ABC-A56C-F02760BEE43F}" type="slidenum">
              <a:rPr lang="en-IN" smtClean="0"/>
              <a:t>‹#›</a:t>
            </a:fld>
            <a:endParaRPr lang="en-IN"/>
          </a:p>
        </p:txBody>
      </p:sp>
    </p:spTree>
    <p:extLst>
      <p:ext uri="{BB962C8B-B14F-4D97-AF65-F5344CB8AC3E}">
        <p14:creationId xmlns:p14="http://schemas.microsoft.com/office/powerpoint/2010/main" val="26891060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AF341781-8038-4B5C-9217-3A174C9490E2}" type="datetime1">
              <a:rPr lang="en-US" smtClean="0"/>
              <a:t>7/29/2025</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8613116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B90D3E-C8AD-4428-9FB4-D34252808154}" type="datetime1">
              <a:rPr lang="en-US" smtClean="0"/>
              <a:t>7/29/2025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950026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204200" y="863600"/>
            <a:ext cx="3124200" cy="4807326"/>
          </a:xfrm>
        </p:spPr>
        <p:txBody>
          <a:bodyPr vert="eaVert" anchor="ctr"/>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74923" y="863600"/>
            <a:ext cx="7161625" cy="480732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Date Placeholder 10">
            <a:extLst>
              <a:ext uri="{FF2B5EF4-FFF2-40B4-BE49-F238E27FC236}">
                <a16:creationId xmlns:a16="http://schemas.microsoft.com/office/drawing/2014/main" id="{5C74A470-3BD3-4F33-80E5-67E6E87FCBE7}"/>
              </a:ext>
            </a:extLst>
          </p:cNvPr>
          <p:cNvSpPr>
            <a:spLocks noGrp="1"/>
          </p:cNvSpPr>
          <p:nvPr>
            <p:ph type="dt" sz="half" idx="10"/>
          </p:nvPr>
        </p:nvSpPr>
        <p:spPr/>
        <p:txBody>
          <a:bodyPr/>
          <a:lstStyle/>
          <a:p>
            <a:fld id="{D70CEC5B-4C19-4D50-A216-03B802B6F24F}" type="datetime1">
              <a:rPr lang="en-US" smtClean="0"/>
              <a:t>7/29/2025</a:t>
            </a:fld>
            <a:endParaRPr lang="en-US" dirty="0"/>
          </a:p>
        </p:txBody>
      </p:sp>
      <p:sp>
        <p:nvSpPr>
          <p:cNvPr id="12" name="Footer Placeholder 11">
            <a:extLst>
              <a:ext uri="{FF2B5EF4-FFF2-40B4-BE49-F238E27FC236}">
                <a16:creationId xmlns:a16="http://schemas.microsoft.com/office/drawing/2014/main" id="{9A3A30BA-DB50-4D7D-BCDE-17D20FB354DF}"/>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9542698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340864"/>
            <a:ext cx="11029615" cy="36344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B3C7D350-B4E9-4E38-BD66-712FEFFA20FC}" type="datetime1">
              <a:rPr lang="en-US" smtClean="0"/>
              <a:t>7/29/2025</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867810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C3F5E920-E425-4782-A131-DCAC634B0CA0}" type="datetime1">
              <a:rPr lang="en-US" smtClean="0"/>
              <a:t>7/29/2025</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165246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F2BD42-E671-4385-83DD-02AF6437C0AC}" type="datetime1">
              <a:rPr lang="en-US" smtClean="0"/>
              <a:t>7/29/2025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2412710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DE72C1F-BA53-4608-B196-A088277404C6}" type="datetime1">
              <a:rPr lang="en-US" smtClean="0"/>
              <a:t>7/29/2025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5472009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FEFE627-862E-44F9-94AA-16F63956CB6F}" type="datetime1">
              <a:rPr lang="en-US" smtClean="0"/>
              <a:t>7/29/2025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8776726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BCB1A9-A325-4987-A57C-9E8636CF1F3D}" type="datetime1">
              <a:rPr lang="en-US" smtClean="0"/>
              <a:t>7/29/2025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9373587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9A7E9644-1E35-4446-9BE7-3E645AA48CFD}" type="datetime1">
              <a:rPr lang="en-US" smtClean="0"/>
              <a:t>7/29/2025</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2777161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B4A89B-ECBA-4A7E-96AF-4BC8899C1C52}" type="datetime1">
              <a:rPr lang="en-US" smtClean="0"/>
              <a:t>7/29/2025</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187468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D227F46F-CFA3-41C7-871C-40D8FCE5E8B2}" type="datetime1">
              <a:rPr lang="en-US" smtClean="0"/>
              <a:t>7/29/2025</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145250069"/>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24" r:id="rId5"/>
    <p:sldLayoutId id="2147483718" r:id="rId6"/>
    <p:sldLayoutId id="2147483719" r:id="rId7"/>
    <p:sldLayoutId id="2147483720" r:id="rId8"/>
    <p:sldLayoutId id="2147483723" r:id="rId9"/>
    <p:sldLayoutId id="2147483721" r:id="rId10"/>
    <p:sldLayoutId id="2147483722" r:id="rId11"/>
  </p:sldLayoutIdLst>
  <p:hf sldNum="0" hdr="0" ftr="0" dt="0"/>
  <p:txStyles>
    <p:titleStyle>
      <a:lvl1pPr algn="l" defTabSz="457200" rtl="0" eaLnBrk="1" latinLnBrk="0" hangingPunct="1">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6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85A71294-C247-450A-BB34-6E68648C95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MT" panose="020B0502020104020203"/>
              <a:ea typeface="+mn-ea"/>
              <a:cs typeface="+mn-cs"/>
            </a:endParaRPr>
          </a:p>
        </p:txBody>
      </p:sp>
      <p:sp useBgFill="1">
        <p:nvSpPr>
          <p:cNvPr id="29" name="Rectangle 28">
            <a:extLst>
              <a:ext uri="{FF2B5EF4-FFF2-40B4-BE49-F238E27FC236}">
                <a16:creationId xmlns:a16="http://schemas.microsoft.com/office/drawing/2014/main" id="{D36A0BA4-6A63-41D3-B0FA-43799ABC4A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 name="Title 1">
            <a:extLst>
              <a:ext uri="{FF2B5EF4-FFF2-40B4-BE49-F238E27FC236}">
                <a16:creationId xmlns:a16="http://schemas.microsoft.com/office/drawing/2014/main" id="{A449B545-D827-48CC-9433-1773F9FEB545}"/>
              </a:ext>
            </a:extLst>
          </p:cNvPr>
          <p:cNvSpPr>
            <a:spLocks noGrp="1"/>
          </p:cNvSpPr>
          <p:nvPr>
            <p:ph type="ctrTitle"/>
          </p:nvPr>
        </p:nvSpPr>
        <p:spPr>
          <a:xfrm>
            <a:off x="581192" y="2613909"/>
            <a:ext cx="6823988" cy="2289348"/>
          </a:xfrm>
        </p:spPr>
        <p:txBody>
          <a:bodyPr anchor="b">
            <a:normAutofit fontScale="90000"/>
          </a:bodyPr>
          <a:lstStyle/>
          <a:p>
            <a:r>
              <a:rPr lang="en-US" sz="6000" dirty="0">
                <a:solidFill>
                  <a:schemeClr val="tx1"/>
                </a:solidFill>
              </a:rPr>
              <a:t>Operating system (CS 311)</a:t>
            </a:r>
            <a:br>
              <a:rPr lang="en-US" sz="6000" dirty="0">
                <a:solidFill>
                  <a:schemeClr val="tx1"/>
                </a:solidFill>
              </a:rPr>
            </a:br>
            <a:br>
              <a:rPr lang="en-US" sz="6000" dirty="0">
                <a:solidFill>
                  <a:schemeClr val="tx1"/>
                </a:solidFill>
              </a:rPr>
            </a:br>
            <a:endParaRPr lang="en-US" sz="6000" dirty="0">
              <a:solidFill>
                <a:schemeClr val="tx1"/>
              </a:solidFill>
            </a:endParaRPr>
          </a:p>
        </p:txBody>
      </p:sp>
      <p:sp>
        <p:nvSpPr>
          <p:cNvPr id="31" name="Rectangle 30">
            <a:extLst>
              <a:ext uri="{FF2B5EF4-FFF2-40B4-BE49-F238E27FC236}">
                <a16:creationId xmlns:a16="http://schemas.microsoft.com/office/drawing/2014/main" id="{673313D8-D259-4D89-9CE5-14884FB40D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8619" y="457200"/>
            <a:ext cx="6766560" cy="91439"/>
          </a:xfrm>
          <a:prstGeom prst="rect">
            <a:avLst/>
          </a:prstGeom>
          <a:solidFill>
            <a:schemeClr val="tx1">
              <a:alpha val="6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pic>
        <p:nvPicPr>
          <p:cNvPr id="4" name="Picture 3" descr="A close up of a light&#10;&#10;Description automatically generated">
            <a:extLst>
              <a:ext uri="{FF2B5EF4-FFF2-40B4-BE49-F238E27FC236}">
                <a16:creationId xmlns:a16="http://schemas.microsoft.com/office/drawing/2014/main" id="{C0DAB664-7BCE-4334-BC8D-00135A00D558}"/>
              </a:ext>
            </a:extLst>
          </p:cNvPr>
          <p:cNvPicPr>
            <a:picLocks noChangeAspect="1"/>
          </p:cNvPicPr>
          <p:nvPr/>
        </p:nvPicPr>
        <p:blipFill rotWithShape="1">
          <a:blip r:embed="rId2"/>
          <a:srcRect l="54259" r="9408"/>
          <a:stretch/>
        </p:blipFill>
        <p:spPr>
          <a:xfrm>
            <a:off x="8140428" y="10"/>
            <a:ext cx="4051572" cy="6857990"/>
          </a:xfrm>
          <a:prstGeom prst="rect">
            <a:avLst/>
          </a:prstGeom>
        </p:spPr>
      </p:pic>
    </p:spTree>
    <p:extLst>
      <p:ext uri="{BB962C8B-B14F-4D97-AF65-F5344CB8AC3E}">
        <p14:creationId xmlns:p14="http://schemas.microsoft.com/office/powerpoint/2010/main" val="51557824"/>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307771" y="703615"/>
            <a:ext cx="8215086" cy="447986"/>
          </a:xfrm>
          <a:prstGeom prst="rect">
            <a:avLst/>
          </a:prstGeom>
        </p:spPr>
        <p:txBody>
          <a:bodyPr vert="horz" wrap="square" lIns="0" tIns="16933" rIns="0" bIns="0" rtlCol="0" anchor="b">
            <a:spAutoFit/>
          </a:bodyPr>
          <a:lstStyle/>
          <a:p>
            <a:pPr marL="16933">
              <a:spcBef>
                <a:spcPts val="133"/>
              </a:spcBef>
            </a:pPr>
            <a:r>
              <a:rPr lang="en-IN" spc="-7" dirty="0"/>
              <a:t>Multiprogramming Operating System</a:t>
            </a:r>
          </a:p>
        </p:txBody>
      </p:sp>
      <p:sp>
        <p:nvSpPr>
          <p:cNvPr id="11" name="object 11"/>
          <p:cNvSpPr txBox="1"/>
          <p:nvPr/>
        </p:nvSpPr>
        <p:spPr>
          <a:xfrm>
            <a:off x="11873145" y="34712"/>
            <a:ext cx="204047" cy="386430"/>
          </a:xfrm>
          <a:prstGeom prst="rect">
            <a:avLst/>
          </a:prstGeom>
        </p:spPr>
        <p:txBody>
          <a:bodyPr vert="horz" wrap="square" lIns="0" tIns="16933" rIns="0" bIns="0" rtlCol="0">
            <a:spAutoFit/>
          </a:bodyPr>
          <a:lstStyle/>
          <a:p>
            <a:pPr marL="16933">
              <a:spcBef>
                <a:spcPts val="133"/>
              </a:spcBef>
            </a:pPr>
            <a:r>
              <a:rPr sz="2400" spc="-7" dirty="0">
                <a:solidFill>
                  <a:srgbClr val="FFFFFF"/>
                </a:solidFill>
                <a:latin typeface="Times New Roman"/>
                <a:cs typeface="Times New Roman"/>
              </a:rPr>
              <a:t>S</a:t>
            </a:r>
            <a:endParaRPr sz="2400">
              <a:latin typeface="Times New Roman"/>
              <a:cs typeface="Times New Roman"/>
            </a:endParaRPr>
          </a:p>
        </p:txBody>
      </p:sp>
      <p:sp>
        <p:nvSpPr>
          <p:cNvPr id="8" name="object 3">
            <a:extLst>
              <a:ext uri="{FF2B5EF4-FFF2-40B4-BE49-F238E27FC236}">
                <a16:creationId xmlns:a16="http://schemas.microsoft.com/office/drawing/2014/main" id="{F626E49B-FB13-4329-A0C9-57F5F09CE8E0}"/>
              </a:ext>
            </a:extLst>
          </p:cNvPr>
          <p:cNvSpPr txBox="1"/>
          <p:nvPr/>
        </p:nvSpPr>
        <p:spPr>
          <a:xfrm>
            <a:off x="103729" y="1642540"/>
            <a:ext cx="11047578" cy="1057555"/>
          </a:xfrm>
          <a:prstGeom prst="rect">
            <a:avLst/>
          </a:prstGeom>
        </p:spPr>
        <p:txBody>
          <a:bodyPr vert="horz" wrap="square" lIns="0" tIns="71967" rIns="0" bIns="0" rtlCol="0">
            <a:spAutoFit/>
          </a:bodyPr>
          <a:lstStyle/>
          <a:p>
            <a:pPr algn="just"/>
            <a:endParaRPr lang="en-IN" sz="2400" b="1" i="0" dirty="0">
              <a:solidFill>
                <a:srgbClr val="610B4B"/>
              </a:solidFill>
              <a:effectLst/>
              <a:latin typeface="erdana"/>
            </a:endParaRPr>
          </a:p>
          <a:p>
            <a:br>
              <a:rPr lang="en-IN" sz="2000" b="0" i="0" dirty="0">
                <a:solidFill>
                  <a:srgbClr val="333333"/>
                </a:solidFill>
                <a:effectLst/>
                <a:latin typeface="inter-regular"/>
              </a:rPr>
            </a:br>
            <a:endParaRPr lang="en-IN" sz="2000" dirty="0">
              <a:latin typeface="Times New Roman"/>
              <a:cs typeface="Times New Roman"/>
            </a:endParaRPr>
          </a:p>
        </p:txBody>
      </p:sp>
      <p:sp>
        <p:nvSpPr>
          <p:cNvPr id="9" name="TextBox 8">
            <a:extLst>
              <a:ext uri="{FF2B5EF4-FFF2-40B4-BE49-F238E27FC236}">
                <a16:creationId xmlns:a16="http://schemas.microsoft.com/office/drawing/2014/main" id="{FD99EE14-23FE-42C6-A1DF-95CCA853110B}"/>
              </a:ext>
            </a:extLst>
          </p:cNvPr>
          <p:cNvSpPr txBox="1"/>
          <p:nvPr/>
        </p:nvSpPr>
        <p:spPr>
          <a:xfrm>
            <a:off x="263387" y="1961431"/>
            <a:ext cx="11297029" cy="1631216"/>
          </a:xfrm>
          <a:prstGeom prst="rect">
            <a:avLst/>
          </a:prstGeom>
          <a:noFill/>
        </p:spPr>
        <p:txBody>
          <a:bodyPr wrap="square">
            <a:spAutoFit/>
          </a:bodyPr>
          <a:lstStyle/>
          <a:p>
            <a:pPr marL="285750" indent="-285750">
              <a:buFont typeface="Arial" panose="020B0604020202020204" pitchFamily="34" charset="0"/>
              <a:buChar char="•"/>
            </a:pPr>
            <a:r>
              <a:rPr lang="en-IN" sz="2000" dirty="0">
                <a:latin typeface="Times New Roman" panose="02020603050405020304" pitchFamily="18" charset="0"/>
                <a:cs typeface="Times New Roman" panose="02020603050405020304" pitchFamily="18" charset="0"/>
              </a:rPr>
              <a:t>Multiprogramming is an extension to batch processing where the CPU is always kept busy. Each process needs two types of system time: CPU time and IO time.</a:t>
            </a:r>
          </a:p>
          <a:p>
            <a:pPr marL="285750" indent="-285750">
              <a:buFont typeface="Arial" panose="020B0604020202020204" pitchFamily="34" charset="0"/>
              <a:buChar char="•"/>
            </a:pPr>
            <a:endParaRPr lang="en-IN" sz="20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IN" sz="2000" dirty="0">
                <a:latin typeface="Times New Roman" panose="02020603050405020304" pitchFamily="18" charset="0"/>
                <a:cs typeface="Times New Roman" panose="02020603050405020304" pitchFamily="18" charset="0"/>
              </a:rPr>
              <a:t>In a multiprogramming environment, when a process does its I/O, The CPU can start the execution of other processes. Therefore, multiprogramming improves the efficiency of the system.</a:t>
            </a:r>
          </a:p>
        </p:txBody>
      </p:sp>
      <p:pic>
        <p:nvPicPr>
          <p:cNvPr id="4098" name="Picture 2" descr="Multiprocessing Operating System">
            <a:extLst>
              <a:ext uri="{FF2B5EF4-FFF2-40B4-BE49-F238E27FC236}">
                <a16:creationId xmlns:a16="http://schemas.microsoft.com/office/drawing/2014/main" id="{A5E60040-4645-4F1A-88AD-4820F628803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94453" y="3438525"/>
            <a:ext cx="5238750" cy="3419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390064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307771" y="703615"/>
            <a:ext cx="8215086" cy="447986"/>
          </a:xfrm>
          <a:prstGeom prst="rect">
            <a:avLst/>
          </a:prstGeom>
        </p:spPr>
        <p:txBody>
          <a:bodyPr vert="horz" wrap="square" lIns="0" tIns="16933" rIns="0" bIns="0" rtlCol="0" anchor="b">
            <a:spAutoFit/>
          </a:bodyPr>
          <a:lstStyle/>
          <a:p>
            <a:pPr marL="16933">
              <a:spcBef>
                <a:spcPts val="133"/>
              </a:spcBef>
            </a:pPr>
            <a:r>
              <a:rPr lang="en-IN" spc="-7" dirty="0"/>
              <a:t>Multiprogramming Operating System</a:t>
            </a:r>
          </a:p>
        </p:txBody>
      </p:sp>
      <p:sp>
        <p:nvSpPr>
          <p:cNvPr id="11" name="object 11"/>
          <p:cNvSpPr txBox="1"/>
          <p:nvPr/>
        </p:nvSpPr>
        <p:spPr>
          <a:xfrm>
            <a:off x="11873145" y="34712"/>
            <a:ext cx="204047" cy="386430"/>
          </a:xfrm>
          <a:prstGeom prst="rect">
            <a:avLst/>
          </a:prstGeom>
        </p:spPr>
        <p:txBody>
          <a:bodyPr vert="horz" wrap="square" lIns="0" tIns="16933" rIns="0" bIns="0" rtlCol="0">
            <a:spAutoFit/>
          </a:bodyPr>
          <a:lstStyle/>
          <a:p>
            <a:pPr marL="16933">
              <a:spcBef>
                <a:spcPts val="133"/>
              </a:spcBef>
            </a:pPr>
            <a:r>
              <a:rPr sz="2400" spc="-7" dirty="0">
                <a:solidFill>
                  <a:srgbClr val="FFFFFF"/>
                </a:solidFill>
                <a:latin typeface="Times New Roman"/>
                <a:cs typeface="Times New Roman"/>
              </a:rPr>
              <a:t>S</a:t>
            </a:r>
            <a:endParaRPr sz="2400">
              <a:latin typeface="Times New Roman"/>
              <a:cs typeface="Times New Roman"/>
            </a:endParaRPr>
          </a:p>
        </p:txBody>
      </p:sp>
      <p:sp>
        <p:nvSpPr>
          <p:cNvPr id="8" name="object 3">
            <a:extLst>
              <a:ext uri="{FF2B5EF4-FFF2-40B4-BE49-F238E27FC236}">
                <a16:creationId xmlns:a16="http://schemas.microsoft.com/office/drawing/2014/main" id="{F626E49B-FB13-4329-A0C9-57F5F09CE8E0}"/>
              </a:ext>
            </a:extLst>
          </p:cNvPr>
          <p:cNvSpPr txBox="1"/>
          <p:nvPr/>
        </p:nvSpPr>
        <p:spPr>
          <a:xfrm>
            <a:off x="103729" y="1642540"/>
            <a:ext cx="11047578" cy="1119110"/>
          </a:xfrm>
          <a:prstGeom prst="rect">
            <a:avLst/>
          </a:prstGeom>
        </p:spPr>
        <p:txBody>
          <a:bodyPr vert="horz" wrap="square" lIns="0" tIns="71967" rIns="0" bIns="0" rtlCol="0">
            <a:spAutoFit/>
          </a:bodyPr>
          <a:lstStyle/>
          <a:p>
            <a:pPr algn="just"/>
            <a:r>
              <a:rPr lang="en-IN" sz="2400" b="1" i="0" dirty="0">
                <a:solidFill>
                  <a:srgbClr val="610B4B"/>
                </a:solidFill>
                <a:effectLst/>
                <a:latin typeface="Times New Roman" panose="02020603050405020304" pitchFamily="18" charset="0"/>
                <a:cs typeface="Times New Roman" panose="02020603050405020304" pitchFamily="18" charset="0"/>
              </a:rPr>
              <a:t>Advantages of Multiprogramming OS</a:t>
            </a:r>
          </a:p>
          <a:p>
            <a:br>
              <a:rPr lang="en-IN" sz="2400" b="0" i="0" dirty="0">
                <a:solidFill>
                  <a:srgbClr val="333333"/>
                </a:solidFill>
                <a:effectLst/>
                <a:latin typeface="inter-regular"/>
              </a:rPr>
            </a:br>
            <a:endParaRPr lang="en-IN" sz="2000" dirty="0">
              <a:latin typeface="Times New Roman"/>
              <a:cs typeface="Times New Roman"/>
            </a:endParaRPr>
          </a:p>
        </p:txBody>
      </p:sp>
      <p:sp>
        <p:nvSpPr>
          <p:cNvPr id="9" name="TextBox 8">
            <a:extLst>
              <a:ext uri="{FF2B5EF4-FFF2-40B4-BE49-F238E27FC236}">
                <a16:creationId xmlns:a16="http://schemas.microsoft.com/office/drawing/2014/main" id="{FD99EE14-23FE-42C6-A1DF-95CCA853110B}"/>
              </a:ext>
            </a:extLst>
          </p:cNvPr>
          <p:cNvSpPr txBox="1"/>
          <p:nvPr/>
        </p:nvSpPr>
        <p:spPr>
          <a:xfrm>
            <a:off x="277900" y="2308394"/>
            <a:ext cx="11297029" cy="830997"/>
          </a:xfrm>
          <a:prstGeom prst="rect">
            <a:avLst/>
          </a:prstGeom>
          <a:noFill/>
        </p:spPr>
        <p:txBody>
          <a:bodyPr wrap="square">
            <a:spAutoFit/>
          </a:bodyPr>
          <a:lstStyle/>
          <a:p>
            <a:pPr marL="285750" indent="-285750">
              <a:buFont typeface="Arial" panose="020B0604020202020204" pitchFamily="34" charset="0"/>
              <a:buChar char="•"/>
            </a:pPr>
            <a:r>
              <a:rPr lang="en-IN" sz="2400" dirty="0">
                <a:latin typeface="Times New Roman" panose="02020603050405020304" pitchFamily="18" charset="0"/>
                <a:cs typeface="Times New Roman" panose="02020603050405020304" pitchFamily="18" charset="0"/>
              </a:rPr>
              <a:t>Throughput the system is increased as the CPU always had one program to execute.</a:t>
            </a:r>
          </a:p>
          <a:p>
            <a:pPr marL="285750" indent="-285750">
              <a:buFont typeface="Arial" panose="020B0604020202020204" pitchFamily="34" charset="0"/>
              <a:buChar char="•"/>
            </a:pPr>
            <a:r>
              <a:rPr lang="en-IN" sz="2400" dirty="0">
                <a:latin typeface="Times New Roman" panose="02020603050405020304" pitchFamily="18" charset="0"/>
                <a:cs typeface="Times New Roman" panose="02020603050405020304" pitchFamily="18" charset="0"/>
              </a:rPr>
              <a:t>Response time can also be reduced</a:t>
            </a:r>
            <a:r>
              <a:rPr lang="en-IN" sz="2000" dirty="0">
                <a:latin typeface="Times New Roman" panose="02020603050405020304" pitchFamily="18" charset="0"/>
                <a:cs typeface="Times New Roman" panose="02020603050405020304" pitchFamily="18" charset="0"/>
              </a:rPr>
              <a:t>.</a:t>
            </a:r>
          </a:p>
        </p:txBody>
      </p:sp>
      <p:sp>
        <p:nvSpPr>
          <p:cNvPr id="10" name="TextBox 9">
            <a:extLst>
              <a:ext uri="{FF2B5EF4-FFF2-40B4-BE49-F238E27FC236}">
                <a16:creationId xmlns:a16="http://schemas.microsoft.com/office/drawing/2014/main" id="{F4AEA862-78AC-4E13-873D-C7C64B96EE57}"/>
              </a:ext>
            </a:extLst>
          </p:cNvPr>
          <p:cNvSpPr txBox="1"/>
          <p:nvPr/>
        </p:nvSpPr>
        <p:spPr>
          <a:xfrm>
            <a:off x="103729" y="3718610"/>
            <a:ext cx="6168570" cy="1015663"/>
          </a:xfrm>
          <a:prstGeom prst="rect">
            <a:avLst/>
          </a:prstGeom>
          <a:noFill/>
        </p:spPr>
        <p:txBody>
          <a:bodyPr wrap="square">
            <a:spAutoFit/>
          </a:bodyPr>
          <a:lstStyle/>
          <a:p>
            <a:pPr algn="just"/>
            <a:r>
              <a:rPr lang="en-IN" sz="2400" b="1" dirty="0">
                <a:solidFill>
                  <a:srgbClr val="610B4B"/>
                </a:solidFill>
                <a:latin typeface="Times New Roman" panose="02020603050405020304" pitchFamily="18" charset="0"/>
                <a:cs typeface="Times New Roman" panose="02020603050405020304" pitchFamily="18" charset="0"/>
              </a:rPr>
              <a:t>Disadvantages of Multiprogramming OS</a:t>
            </a:r>
          </a:p>
          <a:p>
            <a:br>
              <a:rPr lang="en-IN" b="0" i="0" dirty="0">
                <a:solidFill>
                  <a:srgbClr val="333333"/>
                </a:solidFill>
                <a:effectLst/>
                <a:latin typeface="inter-regular"/>
              </a:rPr>
            </a:br>
            <a:endParaRPr lang="en-IN" dirty="0"/>
          </a:p>
        </p:txBody>
      </p:sp>
      <p:sp>
        <p:nvSpPr>
          <p:cNvPr id="12" name="TextBox 11">
            <a:extLst>
              <a:ext uri="{FF2B5EF4-FFF2-40B4-BE49-F238E27FC236}">
                <a16:creationId xmlns:a16="http://schemas.microsoft.com/office/drawing/2014/main" id="{5A9DD7F7-6C52-488B-AEE7-F6F76A21D225}"/>
              </a:ext>
            </a:extLst>
          </p:cNvPr>
          <p:cNvSpPr txBox="1"/>
          <p:nvPr/>
        </p:nvSpPr>
        <p:spPr>
          <a:xfrm>
            <a:off x="103729" y="4384463"/>
            <a:ext cx="11489793" cy="830997"/>
          </a:xfrm>
          <a:prstGeom prst="rect">
            <a:avLst/>
          </a:prstGeom>
          <a:noFill/>
        </p:spPr>
        <p:txBody>
          <a:bodyPr wrap="square">
            <a:spAutoFit/>
          </a:bodyPr>
          <a:lstStyle/>
          <a:p>
            <a:pPr marL="285750" indent="-285750">
              <a:buFont typeface="Arial" panose="020B0604020202020204" pitchFamily="34" charset="0"/>
              <a:buChar char="•"/>
            </a:pPr>
            <a:r>
              <a:rPr lang="en-IN" sz="2400" dirty="0">
                <a:latin typeface="Times New Roman" panose="02020603050405020304" pitchFamily="18" charset="0"/>
                <a:cs typeface="Times New Roman" panose="02020603050405020304" pitchFamily="18" charset="0"/>
              </a:rPr>
              <a:t>Multiprogramming systems provide an environment in which various systems resources are used efficiently, but they do not provide any user interaction with the computer system</a:t>
            </a:r>
          </a:p>
        </p:txBody>
      </p:sp>
    </p:spTree>
    <p:extLst>
      <p:ext uri="{BB962C8B-B14F-4D97-AF65-F5344CB8AC3E}">
        <p14:creationId xmlns:p14="http://schemas.microsoft.com/office/powerpoint/2010/main" val="28099587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307771" y="703615"/>
            <a:ext cx="8215086" cy="447986"/>
          </a:xfrm>
          <a:prstGeom prst="rect">
            <a:avLst/>
          </a:prstGeom>
        </p:spPr>
        <p:txBody>
          <a:bodyPr vert="horz" wrap="square" lIns="0" tIns="16933" rIns="0" bIns="0" rtlCol="0" anchor="b">
            <a:spAutoFit/>
          </a:bodyPr>
          <a:lstStyle/>
          <a:p>
            <a:pPr marL="16933">
              <a:spcBef>
                <a:spcPts val="133"/>
              </a:spcBef>
            </a:pPr>
            <a:r>
              <a:rPr lang="en-IN" spc="-7" dirty="0"/>
              <a:t>Multitasking Operating System</a:t>
            </a:r>
          </a:p>
        </p:txBody>
      </p:sp>
      <p:sp>
        <p:nvSpPr>
          <p:cNvPr id="11" name="object 11"/>
          <p:cNvSpPr txBox="1"/>
          <p:nvPr/>
        </p:nvSpPr>
        <p:spPr>
          <a:xfrm>
            <a:off x="11873145" y="34712"/>
            <a:ext cx="204047" cy="386430"/>
          </a:xfrm>
          <a:prstGeom prst="rect">
            <a:avLst/>
          </a:prstGeom>
        </p:spPr>
        <p:txBody>
          <a:bodyPr vert="horz" wrap="square" lIns="0" tIns="16933" rIns="0" bIns="0" rtlCol="0">
            <a:spAutoFit/>
          </a:bodyPr>
          <a:lstStyle/>
          <a:p>
            <a:pPr marL="16933">
              <a:spcBef>
                <a:spcPts val="133"/>
              </a:spcBef>
            </a:pPr>
            <a:r>
              <a:rPr sz="2400" spc="-7" dirty="0">
                <a:solidFill>
                  <a:srgbClr val="FFFFFF"/>
                </a:solidFill>
                <a:latin typeface="Times New Roman"/>
                <a:cs typeface="Times New Roman"/>
              </a:rPr>
              <a:t>S</a:t>
            </a:r>
            <a:endParaRPr sz="2400">
              <a:latin typeface="Times New Roman"/>
              <a:cs typeface="Times New Roman"/>
            </a:endParaRPr>
          </a:p>
        </p:txBody>
      </p:sp>
      <p:sp>
        <p:nvSpPr>
          <p:cNvPr id="8" name="TextBox 7">
            <a:extLst>
              <a:ext uri="{FF2B5EF4-FFF2-40B4-BE49-F238E27FC236}">
                <a16:creationId xmlns:a16="http://schemas.microsoft.com/office/drawing/2014/main" id="{7871BC05-EA48-4B1D-AA9D-460045A1A51C}"/>
              </a:ext>
            </a:extLst>
          </p:cNvPr>
          <p:cNvSpPr txBox="1"/>
          <p:nvPr/>
        </p:nvSpPr>
        <p:spPr>
          <a:xfrm>
            <a:off x="277900" y="1597194"/>
            <a:ext cx="11595245" cy="1200329"/>
          </a:xfrm>
          <a:prstGeom prst="rect">
            <a:avLst/>
          </a:prstGeom>
          <a:noFill/>
        </p:spPr>
        <p:txBody>
          <a:bodyPr wrap="square">
            <a:spAutoFit/>
          </a:bodyPr>
          <a:lstStyle/>
          <a:p>
            <a:pPr marL="285750" indent="-285750" algn="just">
              <a:buFont typeface="Arial" panose="020B0604020202020204" pitchFamily="34" charset="0"/>
              <a:buChar char="•"/>
            </a:pPr>
            <a:r>
              <a:rPr lang="en-IN" sz="2400" dirty="0">
                <a:latin typeface="Times New Roman" panose="02020603050405020304" pitchFamily="18" charset="0"/>
                <a:cs typeface="Times New Roman" panose="02020603050405020304" pitchFamily="18" charset="0"/>
              </a:rPr>
              <a:t>The multitasking operating system is a logical extension of a multiprogramming system that enables multiple programs simultaneously. It allows a user to perform more than one computer task at the same time.</a:t>
            </a:r>
            <a:endParaRPr lang="en-IN" sz="2000" dirty="0">
              <a:latin typeface="Times New Roman" panose="02020603050405020304" pitchFamily="18" charset="0"/>
              <a:cs typeface="Times New Roman" panose="02020603050405020304" pitchFamily="18" charset="0"/>
            </a:endParaRPr>
          </a:p>
        </p:txBody>
      </p:sp>
      <p:pic>
        <p:nvPicPr>
          <p:cNvPr id="7170" name="Picture 2" descr="multitasking Operating System">
            <a:extLst>
              <a:ext uri="{FF2B5EF4-FFF2-40B4-BE49-F238E27FC236}">
                <a16:creationId xmlns:a16="http://schemas.microsoft.com/office/drawing/2014/main" id="{7ED14DED-767E-48BE-A38D-263516C9A2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1197" y="2797523"/>
            <a:ext cx="5101318" cy="34596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4883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object 11"/>
          <p:cNvSpPr txBox="1"/>
          <p:nvPr/>
        </p:nvSpPr>
        <p:spPr>
          <a:xfrm>
            <a:off x="11873145" y="34712"/>
            <a:ext cx="204047" cy="386430"/>
          </a:xfrm>
          <a:prstGeom prst="rect">
            <a:avLst/>
          </a:prstGeom>
        </p:spPr>
        <p:txBody>
          <a:bodyPr vert="horz" wrap="square" lIns="0" tIns="16933" rIns="0" bIns="0" rtlCol="0">
            <a:spAutoFit/>
          </a:bodyPr>
          <a:lstStyle/>
          <a:p>
            <a:pPr marL="16933">
              <a:spcBef>
                <a:spcPts val="133"/>
              </a:spcBef>
            </a:pPr>
            <a:r>
              <a:rPr sz="2400" spc="-7" dirty="0">
                <a:solidFill>
                  <a:srgbClr val="FFFFFF"/>
                </a:solidFill>
                <a:latin typeface="Times New Roman"/>
                <a:cs typeface="Times New Roman"/>
              </a:rPr>
              <a:t>S</a:t>
            </a:r>
            <a:endParaRPr sz="2400">
              <a:latin typeface="Times New Roman"/>
              <a:cs typeface="Times New Roman"/>
            </a:endParaRPr>
          </a:p>
        </p:txBody>
      </p:sp>
      <p:pic>
        <p:nvPicPr>
          <p:cNvPr id="6148" name="Picture 4" descr="multitasking Operating System">
            <a:extLst>
              <a:ext uri="{FF2B5EF4-FFF2-40B4-BE49-F238E27FC236}">
                <a16:creationId xmlns:a16="http://schemas.microsoft.com/office/drawing/2014/main" id="{89A145AF-744E-46C8-A8D9-7FC04A6A8F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17680" y="547874"/>
            <a:ext cx="5751047" cy="3373947"/>
          </a:xfrm>
          <a:prstGeom prst="rect">
            <a:avLst/>
          </a:prstGeom>
          <a:noFill/>
          <a:extLst>
            <a:ext uri="{909E8E84-426E-40DD-AFC4-6F175D3DCCD1}">
              <a14:hiddenFill xmlns:a14="http://schemas.microsoft.com/office/drawing/2010/main">
                <a:solidFill>
                  <a:srgbClr val="FFFFFF"/>
                </a:solidFill>
              </a14:hiddenFill>
            </a:ext>
          </a:extLst>
        </p:spPr>
      </p:pic>
      <p:sp>
        <p:nvSpPr>
          <p:cNvPr id="10" name="object 3">
            <a:extLst>
              <a:ext uri="{FF2B5EF4-FFF2-40B4-BE49-F238E27FC236}">
                <a16:creationId xmlns:a16="http://schemas.microsoft.com/office/drawing/2014/main" id="{1384CE0A-D55A-4BD1-85B7-9C8F4C2B3CF5}"/>
              </a:ext>
            </a:extLst>
          </p:cNvPr>
          <p:cNvSpPr txBox="1"/>
          <p:nvPr/>
        </p:nvSpPr>
        <p:spPr>
          <a:xfrm>
            <a:off x="121015" y="3584762"/>
            <a:ext cx="11047578" cy="1119110"/>
          </a:xfrm>
          <a:prstGeom prst="rect">
            <a:avLst/>
          </a:prstGeom>
        </p:spPr>
        <p:txBody>
          <a:bodyPr vert="horz" wrap="square" lIns="0" tIns="71967" rIns="0" bIns="0" rtlCol="0">
            <a:spAutoFit/>
          </a:bodyPr>
          <a:lstStyle/>
          <a:p>
            <a:pPr algn="just"/>
            <a:r>
              <a:rPr lang="en-IN" sz="2400" b="1" i="0" dirty="0">
                <a:solidFill>
                  <a:srgbClr val="610B4B"/>
                </a:solidFill>
                <a:effectLst/>
                <a:latin typeface="Times New Roman" panose="02020603050405020304" pitchFamily="18" charset="0"/>
                <a:cs typeface="Times New Roman" panose="02020603050405020304" pitchFamily="18" charset="0"/>
              </a:rPr>
              <a:t>Advantages of Multitasking  OS</a:t>
            </a:r>
          </a:p>
          <a:p>
            <a:br>
              <a:rPr lang="en-IN" sz="2400" b="0" i="0" dirty="0">
                <a:solidFill>
                  <a:srgbClr val="333333"/>
                </a:solidFill>
                <a:effectLst/>
                <a:latin typeface="inter-regular"/>
              </a:rPr>
            </a:br>
            <a:endParaRPr lang="en-IN" sz="2000" dirty="0">
              <a:latin typeface="Times New Roman"/>
              <a:cs typeface="Times New Roman"/>
            </a:endParaRPr>
          </a:p>
        </p:txBody>
      </p:sp>
      <p:sp>
        <p:nvSpPr>
          <p:cNvPr id="12" name="TextBox 11">
            <a:extLst>
              <a:ext uri="{FF2B5EF4-FFF2-40B4-BE49-F238E27FC236}">
                <a16:creationId xmlns:a16="http://schemas.microsoft.com/office/drawing/2014/main" id="{018AFF7F-9643-4C8F-90BC-3078A07B8358}"/>
              </a:ext>
            </a:extLst>
          </p:cNvPr>
          <p:cNvSpPr txBox="1"/>
          <p:nvPr/>
        </p:nvSpPr>
        <p:spPr>
          <a:xfrm>
            <a:off x="121015" y="4067777"/>
            <a:ext cx="11297029" cy="1200329"/>
          </a:xfrm>
          <a:prstGeom prst="rect">
            <a:avLst/>
          </a:prstGeom>
          <a:noFill/>
        </p:spPr>
        <p:txBody>
          <a:bodyPr wrap="square">
            <a:spAutoFit/>
          </a:bodyPr>
          <a:lstStyle/>
          <a:p>
            <a:pPr marL="285750" indent="-285750" algn="just">
              <a:buFont typeface="Arial" panose="020B0604020202020204" pitchFamily="34" charset="0"/>
              <a:buChar char="•"/>
            </a:pPr>
            <a:r>
              <a:rPr lang="en-IN" sz="2400" dirty="0">
                <a:latin typeface="Times New Roman" panose="02020603050405020304" pitchFamily="18" charset="0"/>
                <a:cs typeface="Times New Roman" panose="02020603050405020304" pitchFamily="18" charset="0"/>
              </a:rPr>
              <a:t>This operating system is more suited to supporting multiple users simultaneously.</a:t>
            </a:r>
          </a:p>
          <a:p>
            <a:pPr algn="just"/>
            <a:endParaRPr lang="en-IN" sz="2400"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en-IN" sz="2400" dirty="0">
                <a:latin typeface="Times New Roman" panose="02020603050405020304" pitchFamily="18" charset="0"/>
                <a:cs typeface="Times New Roman" panose="02020603050405020304" pitchFamily="18" charset="0"/>
              </a:rPr>
              <a:t>The multitasking operating systems have well-defined memory management.</a:t>
            </a:r>
            <a:endParaRPr lang="en-IN" sz="2000" dirty="0">
              <a:latin typeface="Times New Roman" panose="02020603050405020304" pitchFamily="18" charset="0"/>
              <a:cs typeface="Times New Roman" panose="02020603050405020304" pitchFamily="18" charset="0"/>
            </a:endParaRPr>
          </a:p>
        </p:txBody>
      </p:sp>
      <p:sp>
        <p:nvSpPr>
          <p:cNvPr id="13" name="TextBox 12">
            <a:extLst>
              <a:ext uri="{FF2B5EF4-FFF2-40B4-BE49-F238E27FC236}">
                <a16:creationId xmlns:a16="http://schemas.microsoft.com/office/drawing/2014/main" id="{250F94E4-9C2A-412C-8712-932DD9678F28}"/>
              </a:ext>
            </a:extLst>
          </p:cNvPr>
          <p:cNvSpPr txBox="1"/>
          <p:nvPr/>
        </p:nvSpPr>
        <p:spPr>
          <a:xfrm>
            <a:off x="24634" y="5283429"/>
            <a:ext cx="6168570" cy="1015663"/>
          </a:xfrm>
          <a:prstGeom prst="rect">
            <a:avLst/>
          </a:prstGeom>
          <a:noFill/>
        </p:spPr>
        <p:txBody>
          <a:bodyPr wrap="square">
            <a:spAutoFit/>
          </a:bodyPr>
          <a:lstStyle/>
          <a:p>
            <a:pPr algn="just"/>
            <a:r>
              <a:rPr lang="en-IN" sz="2400" b="1" dirty="0">
                <a:solidFill>
                  <a:srgbClr val="610B4B"/>
                </a:solidFill>
                <a:latin typeface="Times New Roman" panose="02020603050405020304" pitchFamily="18" charset="0"/>
                <a:cs typeface="Times New Roman" panose="02020603050405020304" pitchFamily="18" charset="0"/>
              </a:rPr>
              <a:t>Disadvantages of Multitasking OS</a:t>
            </a:r>
          </a:p>
          <a:p>
            <a:br>
              <a:rPr lang="en-IN" b="0" i="0" dirty="0">
                <a:solidFill>
                  <a:srgbClr val="333333"/>
                </a:solidFill>
                <a:effectLst/>
                <a:latin typeface="inter-regular"/>
              </a:rPr>
            </a:br>
            <a:endParaRPr lang="en-IN" dirty="0"/>
          </a:p>
        </p:txBody>
      </p:sp>
      <p:sp>
        <p:nvSpPr>
          <p:cNvPr id="14" name="TextBox 13">
            <a:extLst>
              <a:ext uri="{FF2B5EF4-FFF2-40B4-BE49-F238E27FC236}">
                <a16:creationId xmlns:a16="http://schemas.microsoft.com/office/drawing/2014/main" id="{7E5599C1-0C04-4A41-873C-93B198391032}"/>
              </a:ext>
            </a:extLst>
          </p:cNvPr>
          <p:cNvSpPr txBox="1"/>
          <p:nvPr/>
        </p:nvSpPr>
        <p:spPr>
          <a:xfrm>
            <a:off x="121015" y="6027003"/>
            <a:ext cx="11489793" cy="830997"/>
          </a:xfrm>
          <a:prstGeom prst="rect">
            <a:avLst/>
          </a:prstGeom>
          <a:noFill/>
        </p:spPr>
        <p:txBody>
          <a:bodyPr wrap="square">
            <a:spAutoFit/>
          </a:bodyPr>
          <a:lstStyle/>
          <a:p>
            <a:pPr marL="285750" indent="-285750">
              <a:buFont typeface="Arial" panose="020B0604020202020204" pitchFamily="34" charset="0"/>
              <a:buChar char="•"/>
            </a:pPr>
            <a:r>
              <a:rPr lang="en-IN" sz="2400" dirty="0">
                <a:latin typeface="Times New Roman" panose="02020603050405020304" pitchFamily="18" charset="0"/>
                <a:cs typeface="Times New Roman" panose="02020603050405020304" pitchFamily="18" charset="0"/>
              </a:rPr>
              <a:t>The multiple processors are busier at the same time to complete any task in a multitasking environment, so the CPU generates more heat.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307771" y="703615"/>
            <a:ext cx="8215086" cy="447986"/>
          </a:xfrm>
          <a:prstGeom prst="rect">
            <a:avLst/>
          </a:prstGeom>
        </p:spPr>
        <p:txBody>
          <a:bodyPr vert="horz" wrap="square" lIns="0" tIns="16933" rIns="0" bIns="0" rtlCol="0" anchor="b">
            <a:spAutoFit/>
          </a:bodyPr>
          <a:lstStyle/>
          <a:p>
            <a:pPr marL="16933">
              <a:spcBef>
                <a:spcPts val="133"/>
              </a:spcBef>
            </a:pPr>
            <a:r>
              <a:rPr lang="en-IN" spc="-7" dirty="0"/>
              <a:t>Multiprocessing Operating System</a:t>
            </a:r>
          </a:p>
        </p:txBody>
      </p:sp>
      <p:sp>
        <p:nvSpPr>
          <p:cNvPr id="11" name="object 11"/>
          <p:cNvSpPr txBox="1"/>
          <p:nvPr/>
        </p:nvSpPr>
        <p:spPr>
          <a:xfrm>
            <a:off x="11873145" y="34712"/>
            <a:ext cx="204047" cy="386430"/>
          </a:xfrm>
          <a:prstGeom prst="rect">
            <a:avLst/>
          </a:prstGeom>
        </p:spPr>
        <p:txBody>
          <a:bodyPr vert="horz" wrap="square" lIns="0" tIns="16933" rIns="0" bIns="0" rtlCol="0">
            <a:spAutoFit/>
          </a:bodyPr>
          <a:lstStyle/>
          <a:p>
            <a:pPr marL="16933">
              <a:spcBef>
                <a:spcPts val="133"/>
              </a:spcBef>
            </a:pPr>
            <a:r>
              <a:rPr sz="2400" spc="-7" dirty="0">
                <a:solidFill>
                  <a:srgbClr val="FFFFFF"/>
                </a:solidFill>
                <a:latin typeface="Times New Roman"/>
                <a:cs typeface="Times New Roman"/>
              </a:rPr>
              <a:t>S</a:t>
            </a:r>
            <a:endParaRPr sz="2400">
              <a:latin typeface="Times New Roman"/>
              <a:cs typeface="Times New Roman"/>
            </a:endParaRPr>
          </a:p>
        </p:txBody>
      </p:sp>
      <p:sp>
        <p:nvSpPr>
          <p:cNvPr id="9" name="TextBox 8">
            <a:extLst>
              <a:ext uri="{FF2B5EF4-FFF2-40B4-BE49-F238E27FC236}">
                <a16:creationId xmlns:a16="http://schemas.microsoft.com/office/drawing/2014/main" id="{FD99EE14-23FE-42C6-A1DF-95CCA853110B}"/>
              </a:ext>
            </a:extLst>
          </p:cNvPr>
          <p:cNvSpPr txBox="1"/>
          <p:nvPr/>
        </p:nvSpPr>
        <p:spPr>
          <a:xfrm>
            <a:off x="176300" y="1626223"/>
            <a:ext cx="11297029" cy="1200329"/>
          </a:xfrm>
          <a:prstGeom prst="rect">
            <a:avLst/>
          </a:prstGeom>
          <a:noFill/>
        </p:spPr>
        <p:txBody>
          <a:bodyPr wrap="square">
            <a:spAutoFit/>
          </a:bodyPr>
          <a:lstStyle/>
          <a:p>
            <a:pPr marL="285750" indent="-285750">
              <a:buFont typeface="Arial" panose="020B0604020202020204" pitchFamily="34" charset="0"/>
              <a:buChar char="•"/>
            </a:pPr>
            <a:r>
              <a:rPr lang="en-IN" sz="2400" dirty="0">
                <a:latin typeface="Times New Roman" panose="02020603050405020304" pitchFamily="18" charset="0"/>
                <a:cs typeface="Times New Roman" panose="02020603050405020304" pitchFamily="18" charset="0"/>
              </a:rPr>
              <a:t>In Multiprocessing, Parallel computing is achieved. </a:t>
            </a:r>
          </a:p>
          <a:p>
            <a:pPr marL="285750" indent="-285750">
              <a:buFont typeface="Arial" panose="020B0604020202020204" pitchFamily="34" charset="0"/>
              <a:buChar char="•"/>
            </a:pPr>
            <a:r>
              <a:rPr lang="en-IN" sz="2400" dirty="0">
                <a:latin typeface="Times New Roman" panose="02020603050405020304" pitchFamily="18" charset="0"/>
                <a:cs typeface="Times New Roman" panose="02020603050405020304" pitchFamily="18" charset="0"/>
              </a:rPr>
              <a:t>There are more than one processors present in the system which can execute more than one process at the same time. This will increase the throughput of the system</a:t>
            </a:r>
            <a:endParaRPr lang="en-IN" sz="2000" dirty="0">
              <a:latin typeface="Times New Roman" panose="02020603050405020304" pitchFamily="18" charset="0"/>
              <a:cs typeface="Times New Roman" panose="02020603050405020304" pitchFamily="18" charset="0"/>
            </a:endParaRPr>
          </a:p>
        </p:txBody>
      </p:sp>
      <p:pic>
        <p:nvPicPr>
          <p:cNvPr id="5122" name="Picture 2" descr="Multiprocessing Operating System">
            <a:extLst>
              <a:ext uri="{FF2B5EF4-FFF2-40B4-BE49-F238E27FC236}">
                <a16:creationId xmlns:a16="http://schemas.microsoft.com/office/drawing/2014/main" id="{4E172F97-4296-433A-A468-4018FA48CB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71372" y="2841671"/>
            <a:ext cx="4753429" cy="2708755"/>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id="{ABB87BEE-F975-41AD-A121-50090827C87A}"/>
              </a:ext>
            </a:extLst>
          </p:cNvPr>
          <p:cNvSpPr txBox="1"/>
          <p:nvPr/>
        </p:nvSpPr>
        <p:spPr>
          <a:xfrm>
            <a:off x="176301" y="5550426"/>
            <a:ext cx="11696844" cy="830997"/>
          </a:xfrm>
          <a:prstGeom prst="rect">
            <a:avLst/>
          </a:prstGeom>
          <a:noFill/>
        </p:spPr>
        <p:txBody>
          <a:bodyPr wrap="square">
            <a:spAutoFit/>
          </a:bodyPr>
          <a:lstStyle/>
          <a:p>
            <a:pPr marL="285750" indent="-285750">
              <a:buFont typeface="Arial" panose="020B0604020202020204" pitchFamily="34" charset="0"/>
              <a:buChar char="•"/>
            </a:pPr>
            <a:r>
              <a:rPr lang="en-IN" sz="2400" dirty="0">
                <a:latin typeface="Times New Roman" panose="02020603050405020304" pitchFamily="18" charset="0"/>
                <a:cs typeface="Times New Roman" panose="02020603050405020304" pitchFamily="18" charset="0"/>
              </a:rPr>
              <a:t>More than one processor present in the system can execute more than one process simultaneously, which will increase the throughput of the system.</a:t>
            </a:r>
          </a:p>
        </p:txBody>
      </p:sp>
    </p:spTree>
    <p:extLst>
      <p:ext uri="{BB962C8B-B14F-4D97-AF65-F5344CB8AC3E}">
        <p14:creationId xmlns:p14="http://schemas.microsoft.com/office/powerpoint/2010/main" val="28357177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307771" y="703615"/>
            <a:ext cx="8215086" cy="447986"/>
          </a:xfrm>
          <a:prstGeom prst="rect">
            <a:avLst/>
          </a:prstGeom>
        </p:spPr>
        <p:txBody>
          <a:bodyPr vert="horz" wrap="square" lIns="0" tIns="16933" rIns="0" bIns="0" rtlCol="0" anchor="b">
            <a:spAutoFit/>
          </a:bodyPr>
          <a:lstStyle/>
          <a:p>
            <a:pPr marL="16933">
              <a:spcBef>
                <a:spcPts val="133"/>
              </a:spcBef>
            </a:pPr>
            <a:r>
              <a:rPr lang="en-IN" spc="-7" dirty="0"/>
              <a:t>Multiprocessing Operating System</a:t>
            </a:r>
          </a:p>
        </p:txBody>
      </p:sp>
      <p:sp>
        <p:nvSpPr>
          <p:cNvPr id="11" name="object 11"/>
          <p:cNvSpPr txBox="1"/>
          <p:nvPr/>
        </p:nvSpPr>
        <p:spPr>
          <a:xfrm>
            <a:off x="11873145" y="34712"/>
            <a:ext cx="204047" cy="386430"/>
          </a:xfrm>
          <a:prstGeom prst="rect">
            <a:avLst/>
          </a:prstGeom>
        </p:spPr>
        <p:txBody>
          <a:bodyPr vert="horz" wrap="square" lIns="0" tIns="16933" rIns="0" bIns="0" rtlCol="0">
            <a:spAutoFit/>
          </a:bodyPr>
          <a:lstStyle/>
          <a:p>
            <a:pPr marL="16933">
              <a:spcBef>
                <a:spcPts val="133"/>
              </a:spcBef>
            </a:pPr>
            <a:r>
              <a:rPr sz="2400" spc="-7" dirty="0">
                <a:solidFill>
                  <a:srgbClr val="FFFFFF"/>
                </a:solidFill>
                <a:latin typeface="Times New Roman"/>
                <a:cs typeface="Times New Roman"/>
              </a:rPr>
              <a:t>S</a:t>
            </a:r>
            <a:endParaRPr sz="2400">
              <a:latin typeface="Times New Roman"/>
              <a:cs typeface="Times New Roman"/>
            </a:endParaRPr>
          </a:p>
        </p:txBody>
      </p:sp>
      <p:sp>
        <p:nvSpPr>
          <p:cNvPr id="7" name="object 3">
            <a:extLst>
              <a:ext uri="{FF2B5EF4-FFF2-40B4-BE49-F238E27FC236}">
                <a16:creationId xmlns:a16="http://schemas.microsoft.com/office/drawing/2014/main" id="{EB20D0A8-A6F0-4072-9DB7-CD9CB523E37B}"/>
              </a:ext>
            </a:extLst>
          </p:cNvPr>
          <p:cNvSpPr txBox="1"/>
          <p:nvPr/>
        </p:nvSpPr>
        <p:spPr>
          <a:xfrm>
            <a:off x="103729" y="1642540"/>
            <a:ext cx="11047578" cy="1119110"/>
          </a:xfrm>
          <a:prstGeom prst="rect">
            <a:avLst/>
          </a:prstGeom>
        </p:spPr>
        <p:txBody>
          <a:bodyPr vert="horz" wrap="square" lIns="0" tIns="71967" rIns="0" bIns="0" rtlCol="0">
            <a:spAutoFit/>
          </a:bodyPr>
          <a:lstStyle/>
          <a:p>
            <a:pPr algn="just"/>
            <a:r>
              <a:rPr lang="en-IN" sz="2400" b="1" i="0" dirty="0">
                <a:solidFill>
                  <a:srgbClr val="610B4B"/>
                </a:solidFill>
                <a:effectLst/>
                <a:latin typeface="Times New Roman" panose="02020603050405020304" pitchFamily="18" charset="0"/>
                <a:cs typeface="Times New Roman" panose="02020603050405020304" pitchFamily="18" charset="0"/>
              </a:rPr>
              <a:t>Advantages of Multiprocessing  OS</a:t>
            </a:r>
          </a:p>
          <a:p>
            <a:br>
              <a:rPr lang="en-IN" sz="2400" b="0" i="0" dirty="0">
                <a:solidFill>
                  <a:srgbClr val="333333"/>
                </a:solidFill>
                <a:effectLst/>
                <a:latin typeface="inter-regular"/>
              </a:rPr>
            </a:br>
            <a:endParaRPr lang="en-IN" sz="2000" dirty="0">
              <a:latin typeface="Times New Roman"/>
              <a:cs typeface="Times New Roman"/>
            </a:endParaRPr>
          </a:p>
        </p:txBody>
      </p:sp>
      <p:sp>
        <p:nvSpPr>
          <p:cNvPr id="8" name="TextBox 7">
            <a:extLst>
              <a:ext uri="{FF2B5EF4-FFF2-40B4-BE49-F238E27FC236}">
                <a16:creationId xmlns:a16="http://schemas.microsoft.com/office/drawing/2014/main" id="{7871BC05-EA48-4B1D-AA9D-460045A1A51C}"/>
              </a:ext>
            </a:extLst>
          </p:cNvPr>
          <p:cNvSpPr txBox="1"/>
          <p:nvPr/>
        </p:nvSpPr>
        <p:spPr>
          <a:xfrm>
            <a:off x="277900" y="2308394"/>
            <a:ext cx="11297029" cy="1938992"/>
          </a:xfrm>
          <a:prstGeom prst="rect">
            <a:avLst/>
          </a:prstGeom>
          <a:noFill/>
        </p:spPr>
        <p:txBody>
          <a:bodyPr wrap="square">
            <a:spAutoFit/>
          </a:bodyPr>
          <a:lstStyle/>
          <a:p>
            <a:pPr marL="285750" indent="-285750" algn="just">
              <a:buFont typeface="Arial" panose="020B0604020202020204" pitchFamily="34" charset="0"/>
              <a:buChar char="•"/>
            </a:pPr>
            <a:r>
              <a:rPr lang="en-IN" sz="2400" dirty="0">
                <a:latin typeface="Times New Roman" panose="02020603050405020304" pitchFamily="18" charset="0"/>
                <a:cs typeface="Times New Roman" panose="02020603050405020304" pitchFamily="18" charset="0"/>
              </a:rPr>
              <a:t>Increased reliability: Due to the multiprocessing system, processing tasks can be distributed among several processors. This increases reliability as if one processor fails, the task can be given to another processor for completion.</a:t>
            </a:r>
          </a:p>
          <a:p>
            <a:pPr marL="285750" indent="-285750" algn="just">
              <a:buFont typeface="Arial" panose="020B0604020202020204" pitchFamily="34" charset="0"/>
              <a:buChar char="•"/>
            </a:pPr>
            <a:endParaRPr lang="en-IN" sz="2400"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en-IN" sz="2400" dirty="0">
                <a:latin typeface="Times New Roman" panose="02020603050405020304" pitchFamily="18" charset="0"/>
                <a:cs typeface="Times New Roman" panose="02020603050405020304" pitchFamily="18" charset="0"/>
              </a:rPr>
              <a:t>Increased throughout: As several processors increase, more work can be done in less.</a:t>
            </a:r>
            <a:endParaRPr lang="en-IN" sz="2000" dirty="0">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ACBDB465-1A07-4940-8C65-E3C9BFBB652B}"/>
              </a:ext>
            </a:extLst>
          </p:cNvPr>
          <p:cNvSpPr txBox="1"/>
          <p:nvPr/>
        </p:nvSpPr>
        <p:spPr>
          <a:xfrm>
            <a:off x="85136" y="4471886"/>
            <a:ext cx="6168570" cy="1015663"/>
          </a:xfrm>
          <a:prstGeom prst="rect">
            <a:avLst/>
          </a:prstGeom>
          <a:noFill/>
        </p:spPr>
        <p:txBody>
          <a:bodyPr wrap="square">
            <a:spAutoFit/>
          </a:bodyPr>
          <a:lstStyle/>
          <a:p>
            <a:pPr algn="just"/>
            <a:r>
              <a:rPr lang="en-IN" sz="2400" b="1" dirty="0">
                <a:solidFill>
                  <a:srgbClr val="610B4B"/>
                </a:solidFill>
                <a:latin typeface="Times New Roman" panose="02020603050405020304" pitchFamily="18" charset="0"/>
                <a:cs typeface="Times New Roman" panose="02020603050405020304" pitchFamily="18" charset="0"/>
              </a:rPr>
              <a:t>Disadvantages of Multiprocessing OS</a:t>
            </a:r>
          </a:p>
          <a:p>
            <a:br>
              <a:rPr lang="en-IN" b="0" i="0" dirty="0">
                <a:solidFill>
                  <a:srgbClr val="333333"/>
                </a:solidFill>
                <a:effectLst/>
                <a:latin typeface="inter-regular"/>
              </a:rPr>
            </a:br>
            <a:endParaRPr lang="en-IN" dirty="0"/>
          </a:p>
        </p:txBody>
      </p:sp>
      <p:sp>
        <p:nvSpPr>
          <p:cNvPr id="12" name="TextBox 11">
            <a:extLst>
              <a:ext uri="{FF2B5EF4-FFF2-40B4-BE49-F238E27FC236}">
                <a16:creationId xmlns:a16="http://schemas.microsoft.com/office/drawing/2014/main" id="{43D21E96-983D-4476-8C62-E046A0EA9137}"/>
              </a:ext>
            </a:extLst>
          </p:cNvPr>
          <p:cNvSpPr txBox="1"/>
          <p:nvPr/>
        </p:nvSpPr>
        <p:spPr>
          <a:xfrm>
            <a:off x="181517" y="5215460"/>
            <a:ext cx="11489793" cy="830997"/>
          </a:xfrm>
          <a:prstGeom prst="rect">
            <a:avLst/>
          </a:prstGeom>
          <a:noFill/>
        </p:spPr>
        <p:txBody>
          <a:bodyPr wrap="square">
            <a:spAutoFit/>
          </a:bodyPr>
          <a:lstStyle/>
          <a:p>
            <a:pPr marL="285750" indent="-285750">
              <a:buFont typeface="Arial" panose="020B0604020202020204" pitchFamily="34" charset="0"/>
              <a:buChar char="•"/>
            </a:pPr>
            <a:r>
              <a:rPr lang="en-IN" sz="2400" dirty="0">
                <a:latin typeface="Times New Roman" panose="02020603050405020304" pitchFamily="18" charset="0"/>
                <a:cs typeface="Times New Roman" panose="02020603050405020304" pitchFamily="18" charset="0"/>
              </a:rPr>
              <a:t>Multiprocessing operating system is more complex and sophisticated as it takes care of multiple CPUs simultaneously.</a:t>
            </a:r>
          </a:p>
        </p:txBody>
      </p:sp>
    </p:spTree>
    <p:extLst>
      <p:ext uri="{BB962C8B-B14F-4D97-AF65-F5344CB8AC3E}">
        <p14:creationId xmlns:p14="http://schemas.microsoft.com/office/powerpoint/2010/main" val="27063195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F4D9B6DA-DEEB-F392-1A8A-24A847E196DC}"/>
              </a:ext>
            </a:extLst>
          </p:cNvPr>
          <p:cNvGraphicFramePr>
            <a:graphicFrameLocks noGrp="1"/>
          </p:cNvGraphicFramePr>
          <p:nvPr>
            <p:extLst>
              <p:ext uri="{D42A27DB-BD31-4B8C-83A1-F6EECF244321}">
                <p14:modId xmlns:p14="http://schemas.microsoft.com/office/powerpoint/2010/main" val="856289283"/>
              </p:ext>
            </p:extLst>
          </p:nvPr>
        </p:nvGraphicFramePr>
        <p:xfrm>
          <a:off x="836762" y="767751"/>
          <a:ext cx="10075652" cy="5641677"/>
        </p:xfrm>
        <a:graphic>
          <a:graphicData uri="http://schemas.openxmlformats.org/drawingml/2006/table">
            <a:tbl>
              <a:tblPr/>
              <a:tblGrid>
                <a:gridCol w="2518913">
                  <a:extLst>
                    <a:ext uri="{9D8B030D-6E8A-4147-A177-3AD203B41FA5}">
                      <a16:colId xmlns:a16="http://schemas.microsoft.com/office/drawing/2014/main" val="3409057512"/>
                    </a:ext>
                  </a:extLst>
                </a:gridCol>
                <a:gridCol w="2518913">
                  <a:extLst>
                    <a:ext uri="{9D8B030D-6E8A-4147-A177-3AD203B41FA5}">
                      <a16:colId xmlns:a16="http://schemas.microsoft.com/office/drawing/2014/main" val="1505698577"/>
                    </a:ext>
                  </a:extLst>
                </a:gridCol>
                <a:gridCol w="2518913">
                  <a:extLst>
                    <a:ext uri="{9D8B030D-6E8A-4147-A177-3AD203B41FA5}">
                      <a16:colId xmlns:a16="http://schemas.microsoft.com/office/drawing/2014/main" val="4251011014"/>
                    </a:ext>
                  </a:extLst>
                </a:gridCol>
                <a:gridCol w="2518913">
                  <a:extLst>
                    <a:ext uri="{9D8B030D-6E8A-4147-A177-3AD203B41FA5}">
                      <a16:colId xmlns:a16="http://schemas.microsoft.com/office/drawing/2014/main" val="2096068670"/>
                    </a:ext>
                  </a:extLst>
                </a:gridCol>
              </a:tblGrid>
              <a:tr h="308608">
                <a:tc>
                  <a:txBody>
                    <a:bodyPr/>
                    <a:lstStyle/>
                    <a:p>
                      <a:endParaRPr lang="en-GB" sz="1200" dirty="0"/>
                    </a:p>
                  </a:txBody>
                  <a:tcPr marL="50039" marR="50039" marT="25019" marB="25019" anchor="ctr">
                    <a:lnL>
                      <a:noFill/>
                    </a:lnL>
                    <a:lnR>
                      <a:noFill/>
                    </a:lnR>
                    <a:lnT>
                      <a:noFill/>
                    </a:lnT>
                    <a:lnB>
                      <a:noFill/>
                    </a:lnB>
                    <a:noFill/>
                  </a:tcPr>
                </a:tc>
                <a:tc>
                  <a:txBody>
                    <a:bodyPr/>
                    <a:lstStyle/>
                    <a:p>
                      <a:r>
                        <a:rPr lang="en-GB" sz="1200" b="1" dirty="0"/>
                        <a:t>Multiprogramming</a:t>
                      </a:r>
                      <a:endParaRPr lang="en-GB" sz="1200" dirty="0"/>
                    </a:p>
                  </a:txBody>
                  <a:tcPr marL="50039" marR="50039" marT="25019" marB="25019" anchor="ctr">
                    <a:lnL>
                      <a:noFill/>
                    </a:lnL>
                    <a:lnR>
                      <a:noFill/>
                    </a:lnR>
                    <a:lnT>
                      <a:noFill/>
                    </a:lnT>
                    <a:lnB>
                      <a:noFill/>
                    </a:lnB>
                    <a:noFill/>
                  </a:tcPr>
                </a:tc>
                <a:tc>
                  <a:txBody>
                    <a:bodyPr/>
                    <a:lstStyle/>
                    <a:p>
                      <a:r>
                        <a:rPr lang="en-GB" sz="1200" b="1" dirty="0"/>
                        <a:t>Multitasking</a:t>
                      </a:r>
                      <a:endParaRPr lang="en-GB" sz="1200" dirty="0"/>
                    </a:p>
                  </a:txBody>
                  <a:tcPr marL="50039" marR="50039" marT="25019" marB="25019" anchor="ctr">
                    <a:lnL>
                      <a:noFill/>
                    </a:lnL>
                    <a:lnR>
                      <a:noFill/>
                    </a:lnR>
                    <a:lnT>
                      <a:noFill/>
                    </a:lnT>
                    <a:lnB>
                      <a:noFill/>
                    </a:lnB>
                    <a:noFill/>
                  </a:tcPr>
                </a:tc>
                <a:tc>
                  <a:txBody>
                    <a:bodyPr/>
                    <a:lstStyle/>
                    <a:p>
                      <a:r>
                        <a:rPr lang="en-GB" sz="1200" b="1" dirty="0"/>
                        <a:t>Multiprocessing</a:t>
                      </a:r>
                      <a:endParaRPr lang="en-GB" sz="1200" dirty="0"/>
                    </a:p>
                  </a:txBody>
                  <a:tcPr marL="50039" marR="50039" marT="25019" marB="25019" anchor="ctr">
                    <a:lnL>
                      <a:noFill/>
                    </a:lnL>
                    <a:lnR>
                      <a:noFill/>
                    </a:lnR>
                    <a:lnT>
                      <a:noFill/>
                    </a:lnT>
                    <a:lnB>
                      <a:noFill/>
                    </a:lnB>
                    <a:noFill/>
                  </a:tcPr>
                </a:tc>
                <a:extLst>
                  <a:ext uri="{0D108BD9-81ED-4DB2-BD59-A6C34878D82A}">
                    <a16:rowId xmlns:a16="http://schemas.microsoft.com/office/drawing/2014/main" val="190816952"/>
                  </a:ext>
                </a:extLst>
              </a:tr>
              <a:tr h="773262">
                <a:tc>
                  <a:txBody>
                    <a:bodyPr/>
                    <a:lstStyle/>
                    <a:p>
                      <a:r>
                        <a:rPr lang="en-GB" sz="1200" b="1" dirty="0"/>
                        <a:t>Definition</a:t>
                      </a:r>
                      <a:endParaRPr lang="en-GB" sz="1200" dirty="0"/>
                    </a:p>
                  </a:txBody>
                  <a:tcPr marL="50039" marR="50039" marT="25019" marB="25019" anchor="ctr">
                    <a:lnL>
                      <a:noFill/>
                    </a:lnL>
                    <a:lnR>
                      <a:noFill/>
                    </a:lnR>
                    <a:lnT>
                      <a:noFill/>
                    </a:lnT>
                    <a:lnB>
                      <a:noFill/>
                    </a:lnB>
                    <a:noFill/>
                  </a:tcPr>
                </a:tc>
                <a:tc>
                  <a:txBody>
                    <a:bodyPr/>
                    <a:lstStyle/>
                    <a:p>
                      <a:r>
                        <a:rPr lang="en-GB" sz="1200" dirty="0"/>
                        <a:t>Running multiple programs on a </a:t>
                      </a:r>
                      <a:r>
                        <a:rPr lang="en-GB" sz="1200" b="1" dirty="0"/>
                        <a:t>single CPU</a:t>
                      </a:r>
                      <a:endParaRPr lang="en-GB" sz="1200" dirty="0"/>
                    </a:p>
                  </a:txBody>
                  <a:tcPr marL="50039" marR="50039" marT="25019" marB="25019" anchor="ctr">
                    <a:lnL>
                      <a:noFill/>
                    </a:lnL>
                    <a:lnR>
                      <a:noFill/>
                    </a:lnR>
                    <a:lnT>
                      <a:noFill/>
                    </a:lnT>
                    <a:lnB>
                      <a:noFill/>
                    </a:lnB>
                    <a:noFill/>
                  </a:tcPr>
                </a:tc>
                <a:tc>
                  <a:txBody>
                    <a:bodyPr/>
                    <a:lstStyle/>
                    <a:p>
                      <a:r>
                        <a:rPr lang="en-GB" sz="1200"/>
                        <a:t>Running multiple </a:t>
                      </a:r>
                      <a:r>
                        <a:rPr lang="en-GB" sz="1200" b="1"/>
                        <a:t>tasks</a:t>
                      </a:r>
                      <a:r>
                        <a:rPr lang="en-GB" sz="1200"/>
                        <a:t> simultaneously (via fast switching)</a:t>
                      </a:r>
                    </a:p>
                  </a:txBody>
                  <a:tcPr marL="50039" marR="50039" marT="25019" marB="25019" anchor="ctr">
                    <a:lnL>
                      <a:noFill/>
                    </a:lnL>
                    <a:lnR>
                      <a:noFill/>
                    </a:lnR>
                    <a:lnT>
                      <a:noFill/>
                    </a:lnT>
                    <a:lnB>
                      <a:noFill/>
                    </a:lnB>
                    <a:noFill/>
                  </a:tcPr>
                </a:tc>
                <a:tc>
                  <a:txBody>
                    <a:bodyPr/>
                    <a:lstStyle/>
                    <a:p>
                      <a:r>
                        <a:rPr lang="en-GB" sz="1200" dirty="0"/>
                        <a:t>Using </a:t>
                      </a:r>
                      <a:r>
                        <a:rPr lang="en-GB" sz="1200" b="1" dirty="0"/>
                        <a:t>multiple CPUs/cores</a:t>
                      </a:r>
                      <a:r>
                        <a:rPr lang="en-GB" sz="1200" dirty="0"/>
                        <a:t> to execute multiple processes</a:t>
                      </a:r>
                    </a:p>
                  </a:txBody>
                  <a:tcPr marL="50039" marR="50039" marT="25019" marB="25019" anchor="ctr">
                    <a:lnL>
                      <a:noFill/>
                    </a:lnL>
                    <a:lnR>
                      <a:noFill/>
                    </a:lnR>
                    <a:lnT>
                      <a:noFill/>
                    </a:lnT>
                    <a:lnB>
                      <a:noFill/>
                    </a:lnB>
                    <a:noFill/>
                  </a:tcPr>
                </a:tc>
                <a:extLst>
                  <a:ext uri="{0D108BD9-81ED-4DB2-BD59-A6C34878D82A}">
                    <a16:rowId xmlns:a16="http://schemas.microsoft.com/office/drawing/2014/main" val="647809856"/>
                  </a:ext>
                </a:extLst>
              </a:tr>
              <a:tr h="773262">
                <a:tc>
                  <a:txBody>
                    <a:bodyPr/>
                    <a:lstStyle/>
                    <a:p>
                      <a:r>
                        <a:rPr lang="en-GB" sz="1200" b="1" dirty="0"/>
                        <a:t>Goal</a:t>
                      </a:r>
                      <a:endParaRPr lang="en-GB" sz="1200" dirty="0"/>
                    </a:p>
                  </a:txBody>
                  <a:tcPr marL="50039" marR="50039" marT="25019" marB="25019" anchor="ctr">
                    <a:lnL>
                      <a:noFill/>
                    </a:lnL>
                    <a:lnR>
                      <a:noFill/>
                    </a:lnR>
                    <a:lnT>
                      <a:noFill/>
                    </a:lnT>
                    <a:lnB>
                      <a:noFill/>
                    </a:lnB>
                    <a:noFill/>
                  </a:tcPr>
                </a:tc>
                <a:tc>
                  <a:txBody>
                    <a:bodyPr/>
                    <a:lstStyle/>
                    <a:p>
                      <a:r>
                        <a:rPr lang="en-GB" sz="1200" dirty="0"/>
                        <a:t>Maximize CPU utilization</a:t>
                      </a:r>
                    </a:p>
                  </a:txBody>
                  <a:tcPr marL="50039" marR="50039" marT="25019" marB="25019" anchor="ctr">
                    <a:lnL>
                      <a:noFill/>
                    </a:lnL>
                    <a:lnR>
                      <a:noFill/>
                    </a:lnR>
                    <a:lnT>
                      <a:noFill/>
                    </a:lnT>
                    <a:lnB>
                      <a:noFill/>
                    </a:lnB>
                    <a:noFill/>
                  </a:tcPr>
                </a:tc>
                <a:tc>
                  <a:txBody>
                    <a:bodyPr/>
                    <a:lstStyle/>
                    <a:p>
                      <a:r>
                        <a:rPr lang="en-GB" sz="1200" dirty="0"/>
                        <a:t>Improve system </a:t>
                      </a:r>
                      <a:r>
                        <a:rPr lang="en-GB" sz="1200" b="1" dirty="0"/>
                        <a:t>responsiveness</a:t>
                      </a:r>
                      <a:endParaRPr lang="en-GB" sz="1200" dirty="0"/>
                    </a:p>
                  </a:txBody>
                  <a:tcPr marL="50039" marR="50039" marT="25019" marB="25019" anchor="ctr">
                    <a:lnL>
                      <a:noFill/>
                    </a:lnL>
                    <a:lnR>
                      <a:noFill/>
                    </a:lnR>
                    <a:lnT>
                      <a:noFill/>
                    </a:lnT>
                    <a:lnB>
                      <a:noFill/>
                    </a:lnB>
                    <a:noFill/>
                  </a:tcPr>
                </a:tc>
                <a:tc>
                  <a:txBody>
                    <a:bodyPr/>
                    <a:lstStyle/>
                    <a:p>
                      <a:r>
                        <a:rPr lang="en-GB" sz="1200"/>
                        <a:t>Enhance performance through </a:t>
                      </a:r>
                      <a:r>
                        <a:rPr lang="en-GB" sz="1200" b="1"/>
                        <a:t>parallel processing</a:t>
                      </a:r>
                      <a:endParaRPr lang="en-GB" sz="1200"/>
                    </a:p>
                  </a:txBody>
                  <a:tcPr marL="50039" marR="50039" marT="25019" marB="25019" anchor="ctr">
                    <a:lnL>
                      <a:noFill/>
                    </a:lnL>
                    <a:lnR>
                      <a:noFill/>
                    </a:lnR>
                    <a:lnT>
                      <a:noFill/>
                    </a:lnT>
                    <a:lnB>
                      <a:noFill/>
                    </a:lnB>
                    <a:noFill/>
                  </a:tcPr>
                </a:tc>
                <a:extLst>
                  <a:ext uri="{0D108BD9-81ED-4DB2-BD59-A6C34878D82A}">
                    <a16:rowId xmlns:a16="http://schemas.microsoft.com/office/drawing/2014/main" val="3043719537"/>
                  </a:ext>
                </a:extLst>
              </a:tr>
              <a:tr h="308608">
                <a:tc>
                  <a:txBody>
                    <a:bodyPr/>
                    <a:lstStyle/>
                    <a:p>
                      <a:r>
                        <a:rPr lang="en-GB" sz="1200" b="1"/>
                        <a:t>CPU Count</a:t>
                      </a:r>
                      <a:endParaRPr lang="en-GB" sz="1200"/>
                    </a:p>
                  </a:txBody>
                  <a:tcPr marL="50039" marR="50039" marT="25019" marB="25019" anchor="ctr">
                    <a:lnL>
                      <a:noFill/>
                    </a:lnL>
                    <a:lnR>
                      <a:noFill/>
                    </a:lnR>
                    <a:lnT>
                      <a:noFill/>
                    </a:lnT>
                    <a:lnB>
                      <a:noFill/>
                    </a:lnB>
                    <a:noFill/>
                  </a:tcPr>
                </a:tc>
                <a:tc>
                  <a:txBody>
                    <a:bodyPr/>
                    <a:lstStyle/>
                    <a:p>
                      <a:r>
                        <a:rPr lang="en-GB" sz="1200" dirty="0"/>
                        <a:t>Single</a:t>
                      </a:r>
                    </a:p>
                  </a:txBody>
                  <a:tcPr marL="50039" marR="50039" marT="25019" marB="25019" anchor="ctr">
                    <a:lnL>
                      <a:noFill/>
                    </a:lnL>
                    <a:lnR>
                      <a:noFill/>
                    </a:lnR>
                    <a:lnT>
                      <a:noFill/>
                    </a:lnT>
                    <a:lnB>
                      <a:noFill/>
                    </a:lnB>
                    <a:noFill/>
                  </a:tcPr>
                </a:tc>
                <a:tc>
                  <a:txBody>
                    <a:bodyPr/>
                    <a:lstStyle/>
                    <a:p>
                      <a:r>
                        <a:rPr lang="en-GB" sz="1200"/>
                        <a:t>Single</a:t>
                      </a:r>
                    </a:p>
                  </a:txBody>
                  <a:tcPr marL="50039" marR="50039" marT="25019" marB="25019" anchor="ctr">
                    <a:lnL>
                      <a:noFill/>
                    </a:lnL>
                    <a:lnR>
                      <a:noFill/>
                    </a:lnR>
                    <a:lnT>
                      <a:noFill/>
                    </a:lnT>
                    <a:lnB>
                      <a:noFill/>
                    </a:lnB>
                    <a:noFill/>
                  </a:tcPr>
                </a:tc>
                <a:tc>
                  <a:txBody>
                    <a:bodyPr/>
                    <a:lstStyle/>
                    <a:p>
                      <a:r>
                        <a:rPr lang="en-GB" sz="1200"/>
                        <a:t>Multiple</a:t>
                      </a:r>
                    </a:p>
                  </a:txBody>
                  <a:tcPr marL="50039" marR="50039" marT="25019" marB="25019" anchor="ctr">
                    <a:lnL>
                      <a:noFill/>
                    </a:lnL>
                    <a:lnR>
                      <a:noFill/>
                    </a:lnR>
                    <a:lnT>
                      <a:noFill/>
                    </a:lnT>
                    <a:lnB>
                      <a:noFill/>
                    </a:lnB>
                    <a:noFill/>
                  </a:tcPr>
                </a:tc>
                <a:extLst>
                  <a:ext uri="{0D108BD9-81ED-4DB2-BD59-A6C34878D82A}">
                    <a16:rowId xmlns:a16="http://schemas.microsoft.com/office/drawing/2014/main" val="401331623"/>
                  </a:ext>
                </a:extLst>
              </a:tr>
              <a:tr h="540935">
                <a:tc>
                  <a:txBody>
                    <a:bodyPr/>
                    <a:lstStyle/>
                    <a:p>
                      <a:r>
                        <a:rPr lang="en-GB" sz="1200" b="1" dirty="0"/>
                        <a:t>Execution Mode</a:t>
                      </a:r>
                      <a:endParaRPr lang="en-GB" sz="1200" dirty="0"/>
                    </a:p>
                  </a:txBody>
                  <a:tcPr marL="50039" marR="50039" marT="25019" marB="25019" anchor="ctr">
                    <a:lnL>
                      <a:noFill/>
                    </a:lnL>
                    <a:lnR>
                      <a:noFill/>
                    </a:lnR>
                    <a:lnT>
                      <a:noFill/>
                    </a:lnT>
                    <a:lnB>
                      <a:noFill/>
                    </a:lnB>
                    <a:noFill/>
                  </a:tcPr>
                </a:tc>
                <a:tc>
                  <a:txBody>
                    <a:bodyPr/>
                    <a:lstStyle/>
                    <a:p>
                      <a:r>
                        <a:rPr lang="en-GB" sz="1200" dirty="0"/>
                        <a:t>One program at a time</a:t>
                      </a:r>
                    </a:p>
                  </a:txBody>
                  <a:tcPr marL="50039" marR="50039" marT="25019" marB="25019" anchor="ctr">
                    <a:lnL>
                      <a:noFill/>
                    </a:lnL>
                    <a:lnR>
                      <a:noFill/>
                    </a:lnR>
                    <a:lnT>
                      <a:noFill/>
                    </a:lnT>
                    <a:lnB>
                      <a:noFill/>
                    </a:lnB>
                    <a:noFill/>
                  </a:tcPr>
                </a:tc>
                <a:tc>
                  <a:txBody>
                    <a:bodyPr/>
                    <a:lstStyle/>
                    <a:p>
                      <a:r>
                        <a:rPr lang="en-GB" sz="1200"/>
                        <a:t>Rapid context switching between tasks</a:t>
                      </a:r>
                    </a:p>
                  </a:txBody>
                  <a:tcPr marL="50039" marR="50039" marT="25019" marB="25019" anchor="ctr">
                    <a:lnL>
                      <a:noFill/>
                    </a:lnL>
                    <a:lnR>
                      <a:noFill/>
                    </a:lnR>
                    <a:lnT>
                      <a:noFill/>
                    </a:lnT>
                    <a:lnB>
                      <a:noFill/>
                    </a:lnB>
                    <a:noFill/>
                  </a:tcPr>
                </a:tc>
                <a:tc>
                  <a:txBody>
                    <a:bodyPr/>
                    <a:lstStyle/>
                    <a:p>
                      <a:r>
                        <a:rPr lang="en-GB" sz="1200"/>
                        <a:t>True parallel execution of tasks</a:t>
                      </a:r>
                    </a:p>
                  </a:txBody>
                  <a:tcPr marL="50039" marR="50039" marT="25019" marB="25019" anchor="ctr">
                    <a:lnL>
                      <a:noFill/>
                    </a:lnL>
                    <a:lnR>
                      <a:noFill/>
                    </a:lnR>
                    <a:lnT>
                      <a:noFill/>
                    </a:lnT>
                    <a:lnB>
                      <a:noFill/>
                    </a:lnB>
                    <a:noFill/>
                  </a:tcPr>
                </a:tc>
                <a:extLst>
                  <a:ext uri="{0D108BD9-81ED-4DB2-BD59-A6C34878D82A}">
                    <a16:rowId xmlns:a16="http://schemas.microsoft.com/office/drawing/2014/main" val="3489072783"/>
                  </a:ext>
                </a:extLst>
              </a:tr>
              <a:tr h="540935">
                <a:tc>
                  <a:txBody>
                    <a:bodyPr/>
                    <a:lstStyle/>
                    <a:p>
                      <a:r>
                        <a:rPr lang="en-GB" sz="1200" b="1" dirty="0"/>
                        <a:t>Concurrency</a:t>
                      </a:r>
                      <a:endParaRPr lang="en-GB" sz="1200" dirty="0"/>
                    </a:p>
                  </a:txBody>
                  <a:tcPr marL="50039" marR="50039" marT="25019" marB="25019" anchor="ctr">
                    <a:lnL>
                      <a:noFill/>
                    </a:lnL>
                    <a:lnR>
                      <a:noFill/>
                    </a:lnR>
                    <a:lnT>
                      <a:noFill/>
                    </a:lnT>
                    <a:lnB>
                      <a:noFill/>
                    </a:lnB>
                    <a:noFill/>
                  </a:tcPr>
                </a:tc>
                <a:tc>
                  <a:txBody>
                    <a:bodyPr/>
                    <a:lstStyle/>
                    <a:p>
                      <a:r>
                        <a:rPr lang="en-GB" sz="1200" dirty="0"/>
                        <a:t>Pseudo-concurrent (simulated)</a:t>
                      </a:r>
                    </a:p>
                  </a:txBody>
                  <a:tcPr marL="50039" marR="50039" marT="25019" marB="25019" anchor="ctr">
                    <a:lnL>
                      <a:noFill/>
                    </a:lnL>
                    <a:lnR>
                      <a:noFill/>
                    </a:lnR>
                    <a:lnT>
                      <a:noFill/>
                    </a:lnT>
                    <a:lnB>
                      <a:noFill/>
                    </a:lnB>
                    <a:noFill/>
                  </a:tcPr>
                </a:tc>
                <a:tc>
                  <a:txBody>
                    <a:bodyPr/>
                    <a:lstStyle/>
                    <a:p>
                      <a:r>
                        <a:rPr lang="en-GB" sz="1200"/>
                        <a:t>Pseudo-concurrent (simulated)</a:t>
                      </a:r>
                    </a:p>
                  </a:txBody>
                  <a:tcPr marL="50039" marR="50039" marT="25019" marB="25019" anchor="ctr">
                    <a:lnL>
                      <a:noFill/>
                    </a:lnL>
                    <a:lnR>
                      <a:noFill/>
                    </a:lnR>
                    <a:lnT>
                      <a:noFill/>
                    </a:lnT>
                    <a:lnB>
                      <a:noFill/>
                    </a:lnB>
                    <a:noFill/>
                  </a:tcPr>
                </a:tc>
                <a:tc>
                  <a:txBody>
                    <a:bodyPr/>
                    <a:lstStyle/>
                    <a:p>
                      <a:r>
                        <a:rPr lang="en-GB" sz="1200" b="1"/>
                        <a:t>True concurrency</a:t>
                      </a:r>
                      <a:endParaRPr lang="en-GB" sz="1200"/>
                    </a:p>
                  </a:txBody>
                  <a:tcPr marL="50039" marR="50039" marT="25019" marB="25019" anchor="ctr">
                    <a:lnL>
                      <a:noFill/>
                    </a:lnL>
                    <a:lnR>
                      <a:noFill/>
                    </a:lnR>
                    <a:lnT>
                      <a:noFill/>
                    </a:lnT>
                    <a:lnB>
                      <a:noFill/>
                    </a:lnB>
                    <a:noFill/>
                  </a:tcPr>
                </a:tc>
                <a:extLst>
                  <a:ext uri="{0D108BD9-81ED-4DB2-BD59-A6C34878D82A}">
                    <a16:rowId xmlns:a16="http://schemas.microsoft.com/office/drawing/2014/main" val="2567605221"/>
                  </a:ext>
                </a:extLst>
              </a:tr>
              <a:tr h="540935">
                <a:tc>
                  <a:txBody>
                    <a:bodyPr/>
                    <a:lstStyle/>
                    <a:p>
                      <a:r>
                        <a:rPr lang="en-GB" sz="1200" b="1" dirty="0"/>
                        <a:t>User Involvement</a:t>
                      </a:r>
                      <a:endParaRPr lang="en-GB" sz="1200" dirty="0"/>
                    </a:p>
                  </a:txBody>
                  <a:tcPr marL="50039" marR="50039" marT="25019" marB="25019" anchor="ctr">
                    <a:lnL>
                      <a:noFill/>
                    </a:lnL>
                    <a:lnR>
                      <a:noFill/>
                    </a:lnR>
                    <a:lnT>
                      <a:noFill/>
                    </a:lnT>
                    <a:lnB>
                      <a:noFill/>
                    </a:lnB>
                    <a:noFill/>
                  </a:tcPr>
                </a:tc>
                <a:tc>
                  <a:txBody>
                    <a:bodyPr/>
                    <a:lstStyle/>
                    <a:p>
                      <a:r>
                        <a:rPr lang="en-GB" sz="1200" dirty="0"/>
                        <a:t>Mostly background processes</a:t>
                      </a:r>
                    </a:p>
                  </a:txBody>
                  <a:tcPr marL="50039" marR="50039" marT="25019" marB="25019" anchor="ctr">
                    <a:lnL>
                      <a:noFill/>
                    </a:lnL>
                    <a:lnR>
                      <a:noFill/>
                    </a:lnR>
                    <a:lnT>
                      <a:noFill/>
                    </a:lnT>
                    <a:lnB>
                      <a:noFill/>
                    </a:lnB>
                    <a:noFill/>
                  </a:tcPr>
                </a:tc>
                <a:tc>
                  <a:txBody>
                    <a:bodyPr/>
                    <a:lstStyle/>
                    <a:p>
                      <a:r>
                        <a:rPr lang="en-GB" sz="1200"/>
                        <a:t>Interactive (user + background tasks)</a:t>
                      </a:r>
                    </a:p>
                  </a:txBody>
                  <a:tcPr marL="50039" marR="50039" marT="25019" marB="25019" anchor="ctr">
                    <a:lnL>
                      <a:noFill/>
                    </a:lnL>
                    <a:lnR>
                      <a:noFill/>
                    </a:lnR>
                    <a:lnT>
                      <a:noFill/>
                    </a:lnT>
                    <a:lnB>
                      <a:noFill/>
                    </a:lnB>
                    <a:noFill/>
                  </a:tcPr>
                </a:tc>
                <a:tc>
                  <a:txBody>
                    <a:bodyPr/>
                    <a:lstStyle/>
                    <a:p>
                      <a:r>
                        <a:rPr lang="en-GB" sz="1200"/>
                        <a:t>Depends on system design, often background</a:t>
                      </a:r>
                    </a:p>
                  </a:txBody>
                  <a:tcPr marL="50039" marR="50039" marT="25019" marB="25019" anchor="ctr">
                    <a:lnL>
                      <a:noFill/>
                    </a:lnL>
                    <a:lnR>
                      <a:noFill/>
                    </a:lnR>
                    <a:lnT>
                      <a:noFill/>
                    </a:lnT>
                    <a:lnB>
                      <a:noFill/>
                    </a:lnB>
                    <a:noFill/>
                  </a:tcPr>
                </a:tc>
                <a:extLst>
                  <a:ext uri="{0D108BD9-81ED-4DB2-BD59-A6C34878D82A}">
                    <a16:rowId xmlns:a16="http://schemas.microsoft.com/office/drawing/2014/main" val="3696272866"/>
                  </a:ext>
                </a:extLst>
              </a:tr>
              <a:tr h="540935">
                <a:tc>
                  <a:txBody>
                    <a:bodyPr/>
                    <a:lstStyle/>
                    <a:p>
                      <a:r>
                        <a:rPr lang="en-GB" sz="1200" b="1" dirty="0"/>
                        <a:t>Efficiency</a:t>
                      </a:r>
                      <a:endParaRPr lang="en-GB" sz="1200" dirty="0"/>
                    </a:p>
                  </a:txBody>
                  <a:tcPr marL="50039" marR="50039" marT="25019" marB="25019" anchor="ctr">
                    <a:lnL>
                      <a:noFill/>
                    </a:lnL>
                    <a:lnR>
                      <a:noFill/>
                    </a:lnR>
                    <a:lnT>
                      <a:noFill/>
                    </a:lnT>
                    <a:lnB>
                      <a:noFill/>
                    </a:lnB>
                    <a:noFill/>
                  </a:tcPr>
                </a:tc>
                <a:tc>
                  <a:txBody>
                    <a:bodyPr/>
                    <a:lstStyle/>
                    <a:p>
                      <a:r>
                        <a:rPr lang="en-GB" sz="1200" dirty="0"/>
                        <a:t>Improves CPU utilization during I/O wait</a:t>
                      </a:r>
                    </a:p>
                  </a:txBody>
                  <a:tcPr marL="50039" marR="50039" marT="25019" marB="25019" anchor="ctr">
                    <a:lnL>
                      <a:noFill/>
                    </a:lnL>
                    <a:lnR>
                      <a:noFill/>
                    </a:lnR>
                    <a:lnT>
                      <a:noFill/>
                    </a:lnT>
                    <a:lnB>
                      <a:noFill/>
                    </a:lnB>
                    <a:noFill/>
                  </a:tcPr>
                </a:tc>
                <a:tc>
                  <a:txBody>
                    <a:bodyPr/>
                    <a:lstStyle/>
                    <a:p>
                      <a:r>
                        <a:rPr lang="en-GB" sz="1200" dirty="0"/>
                        <a:t>Enhances user experience and CPU efficiency</a:t>
                      </a:r>
                    </a:p>
                  </a:txBody>
                  <a:tcPr marL="50039" marR="50039" marT="25019" marB="25019" anchor="ctr">
                    <a:lnL>
                      <a:noFill/>
                    </a:lnL>
                    <a:lnR>
                      <a:noFill/>
                    </a:lnR>
                    <a:lnT>
                      <a:noFill/>
                    </a:lnT>
                    <a:lnB>
                      <a:noFill/>
                    </a:lnB>
                    <a:noFill/>
                  </a:tcPr>
                </a:tc>
                <a:tc>
                  <a:txBody>
                    <a:bodyPr/>
                    <a:lstStyle/>
                    <a:p>
                      <a:r>
                        <a:rPr lang="en-GB" sz="1200" dirty="0"/>
                        <a:t>Increases throughput and system reliability</a:t>
                      </a:r>
                    </a:p>
                  </a:txBody>
                  <a:tcPr marL="50039" marR="50039" marT="25019" marB="25019" anchor="ctr">
                    <a:lnL>
                      <a:noFill/>
                    </a:lnL>
                    <a:lnR>
                      <a:noFill/>
                    </a:lnR>
                    <a:lnT>
                      <a:noFill/>
                    </a:lnT>
                    <a:lnB>
                      <a:noFill/>
                    </a:lnB>
                    <a:noFill/>
                  </a:tcPr>
                </a:tc>
                <a:extLst>
                  <a:ext uri="{0D108BD9-81ED-4DB2-BD59-A6C34878D82A}">
                    <a16:rowId xmlns:a16="http://schemas.microsoft.com/office/drawing/2014/main" val="1191426545"/>
                  </a:ext>
                </a:extLst>
              </a:tr>
              <a:tr h="773262">
                <a:tc>
                  <a:txBody>
                    <a:bodyPr/>
                    <a:lstStyle/>
                    <a:p>
                      <a:r>
                        <a:rPr lang="en-GB" sz="1200" b="1" dirty="0"/>
                        <a:t>Examples</a:t>
                      </a:r>
                      <a:endParaRPr lang="en-GB" sz="1200" dirty="0"/>
                    </a:p>
                  </a:txBody>
                  <a:tcPr marL="50039" marR="50039" marT="25019" marB="25019" anchor="ctr">
                    <a:lnL>
                      <a:noFill/>
                    </a:lnL>
                    <a:lnR>
                      <a:noFill/>
                    </a:lnR>
                    <a:lnT>
                      <a:noFill/>
                    </a:lnT>
                    <a:lnB>
                      <a:noFill/>
                    </a:lnB>
                    <a:noFill/>
                  </a:tcPr>
                </a:tc>
                <a:tc>
                  <a:txBody>
                    <a:bodyPr/>
                    <a:lstStyle/>
                    <a:p>
                      <a:r>
                        <a:rPr lang="en-GB" sz="1200"/>
                        <a:t>Running compiler + printing simultaneously (on 1 CPU)</a:t>
                      </a:r>
                    </a:p>
                  </a:txBody>
                  <a:tcPr marL="50039" marR="50039" marT="25019" marB="25019" anchor="ctr">
                    <a:lnL>
                      <a:noFill/>
                    </a:lnL>
                    <a:lnR>
                      <a:noFill/>
                    </a:lnR>
                    <a:lnT>
                      <a:noFill/>
                    </a:lnT>
                    <a:lnB>
                      <a:noFill/>
                    </a:lnB>
                    <a:noFill/>
                  </a:tcPr>
                </a:tc>
                <a:tc>
                  <a:txBody>
                    <a:bodyPr/>
                    <a:lstStyle/>
                    <a:p>
                      <a:r>
                        <a:rPr lang="en-GB" sz="1200" dirty="0"/>
                        <a:t>Typing a document while downloading a file</a:t>
                      </a:r>
                    </a:p>
                  </a:txBody>
                  <a:tcPr marL="50039" marR="50039" marT="25019" marB="25019" anchor="ctr">
                    <a:lnL>
                      <a:noFill/>
                    </a:lnL>
                    <a:lnR>
                      <a:noFill/>
                    </a:lnR>
                    <a:lnT>
                      <a:noFill/>
                    </a:lnT>
                    <a:lnB>
                      <a:noFill/>
                    </a:lnB>
                    <a:noFill/>
                  </a:tcPr>
                </a:tc>
                <a:tc>
                  <a:txBody>
                    <a:bodyPr/>
                    <a:lstStyle/>
                    <a:p>
                      <a:r>
                        <a:rPr lang="en-GB" sz="1200" dirty="0"/>
                        <a:t>Video rendering while compiling code (on different CPUs)</a:t>
                      </a:r>
                    </a:p>
                  </a:txBody>
                  <a:tcPr marL="50039" marR="50039" marT="25019" marB="25019" anchor="ctr">
                    <a:lnL>
                      <a:noFill/>
                    </a:lnL>
                    <a:lnR>
                      <a:noFill/>
                    </a:lnR>
                    <a:lnT>
                      <a:noFill/>
                    </a:lnT>
                    <a:lnB>
                      <a:noFill/>
                    </a:lnB>
                    <a:noFill/>
                  </a:tcPr>
                </a:tc>
                <a:extLst>
                  <a:ext uri="{0D108BD9-81ED-4DB2-BD59-A6C34878D82A}">
                    <a16:rowId xmlns:a16="http://schemas.microsoft.com/office/drawing/2014/main" val="921968183"/>
                  </a:ext>
                </a:extLst>
              </a:tr>
              <a:tr h="540935">
                <a:tc>
                  <a:txBody>
                    <a:bodyPr/>
                    <a:lstStyle/>
                    <a:p>
                      <a:r>
                        <a:rPr lang="en-GB" sz="1200" b="1" dirty="0"/>
                        <a:t>OS Examples</a:t>
                      </a:r>
                      <a:endParaRPr lang="en-GB" sz="1200" dirty="0"/>
                    </a:p>
                  </a:txBody>
                  <a:tcPr marL="50039" marR="50039" marT="25019" marB="25019" anchor="ctr">
                    <a:lnL>
                      <a:noFill/>
                    </a:lnL>
                    <a:lnR>
                      <a:noFill/>
                    </a:lnR>
                    <a:lnT>
                      <a:noFill/>
                    </a:lnT>
                    <a:lnB>
                      <a:noFill/>
                    </a:lnB>
                    <a:noFill/>
                  </a:tcPr>
                </a:tc>
                <a:tc>
                  <a:txBody>
                    <a:bodyPr/>
                    <a:lstStyle/>
                    <a:p>
                      <a:r>
                        <a:rPr lang="en-GB" sz="1200"/>
                        <a:t>Early UNIX, batch OS</a:t>
                      </a:r>
                    </a:p>
                  </a:txBody>
                  <a:tcPr marL="50039" marR="50039" marT="25019" marB="25019" anchor="ctr">
                    <a:lnL>
                      <a:noFill/>
                    </a:lnL>
                    <a:lnR>
                      <a:noFill/>
                    </a:lnR>
                    <a:lnT>
                      <a:noFill/>
                    </a:lnT>
                    <a:lnB>
                      <a:noFill/>
                    </a:lnB>
                    <a:noFill/>
                  </a:tcPr>
                </a:tc>
                <a:tc>
                  <a:txBody>
                    <a:bodyPr/>
                    <a:lstStyle/>
                    <a:p>
                      <a:r>
                        <a:rPr lang="en-GB" sz="1200"/>
                        <a:t>Windows, Linux, macOS</a:t>
                      </a:r>
                    </a:p>
                  </a:txBody>
                  <a:tcPr marL="50039" marR="50039" marT="25019" marB="25019" anchor="ctr">
                    <a:lnL>
                      <a:noFill/>
                    </a:lnL>
                    <a:lnR>
                      <a:noFill/>
                    </a:lnR>
                    <a:lnT>
                      <a:noFill/>
                    </a:lnT>
                    <a:lnB>
                      <a:noFill/>
                    </a:lnB>
                    <a:noFill/>
                  </a:tcPr>
                </a:tc>
                <a:tc>
                  <a:txBody>
                    <a:bodyPr/>
                    <a:lstStyle/>
                    <a:p>
                      <a:r>
                        <a:rPr lang="en-GB" sz="1200" dirty="0"/>
                        <a:t>Windows, Linux with multi-core processors</a:t>
                      </a:r>
                    </a:p>
                  </a:txBody>
                  <a:tcPr marL="50039" marR="50039" marT="25019" marB="25019" anchor="ctr">
                    <a:lnL>
                      <a:noFill/>
                    </a:lnL>
                    <a:lnR>
                      <a:noFill/>
                    </a:lnR>
                    <a:lnT>
                      <a:noFill/>
                    </a:lnT>
                    <a:lnB>
                      <a:noFill/>
                    </a:lnB>
                    <a:noFill/>
                  </a:tcPr>
                </a:tc>
                <a:extLst>
                  <a:ext uri="{0D108BD9-81ED-4DB2-BD59-A6C34878D82A}">
                    <a16:rowId xmlns:a16="http://schemas.microsoft.com/office/drawing/2014/main" val="872643503"/>
                  </a:ext>
                </a:extLst>
              </a:tr>
            </a:tbl>
          </a:graphicData>
        </a:graphic>
      </p:graphicFrame>
    </p:spTree>
    <p:extLst>
      <p:ext uri="{BB962C8B-B14F-4D97-AF65-F5344CB8AC3E}">
        <p14:creationId xmlns:p14="http://schemas.microsoft.com/office/powerpoint/2010/main" val="22310615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307771" y="703615"/>
            <a:ext cx="8215086" cy="447986"/>
          </a:xfrm>
          <a:prstGeom prst="rect">
            <a:avLst/>
          </a:prstGeom>
        </p:spPr>
        <p:txBody>
          <a:bodyPr vert="horz" wrap="square" lIns="0" tIns="16933" rIns="0" bIns="0" rtlCol="0" anchor="b">
            <a:spAutoFit/>
          </a:bodyPr>
          <a:lstStyle/>
          <a:p>
            <a:pPr marL="16933">
              <a:spcBef>
                <a:spcPts val="133"/>
              </a:spcBef>
            </a:pPr>
            <a:r>
              <a:rPr lang="en-IN" spc="-7" dirty="0"/>
              <a:t>Network Operating System</a:t>
            </a:r>
          </a:p>
        </p:txBody>
      </p:sp>
      <p:sp>
        <p:nvSpPr>
          <p:cNvPr id="11" name="object 11"/>
          <p:cNvSpPr txBox="1"/>
          <p:nvPr/>
        </p:nvSpPr>
        <p:spPr>
          <a:xfrm>
            <a:off x="11873145" y="34712"/>
            <a:ext cx="204047" cy="386430"/>
          </a:xfrm>
          <a:prstGeom prst="rect">
            <a:avLst/>
          </a:prstGeom>
        </p:spPr>
        <p:txBody>
          <a:bodyPr vert="horz" wrap="square" lIns="0" tIns="16933" rIns="0" bIns="0" rtlCol="0">
            <a:spAutoFit/>
          </a:bodyPr>
          <a:lstStyle/>
          <a:p>
            <a:pPr marL="16933">
              <a:spcBef>
                <a:spcPts val="133"/>
              </a:spcBef>
            </a:pPr>
            <a:r>
              <a:rPr sz="2400" spc="-7" dirty="0">
                <a:solidFill>
                  <a:srgbClr val="FFFFFF"/>
                </a:solidFill>
                <a:latin typeface="Times New Roman"/>
                <a:cs typeface="Times New Roman"/>
              </a:rPr>
              <a:t>S</a:t>
            </a:r>
            <a:endParaRPr sz="2400">
              <a:latin typeface="Times New Roman"/>
              <a:cs typeface="Times New Roman"/>
            </a:endParaRPr>
          </a:p>
        </p:txBody>
      </p:sp>
      <p:sp>
        <p:nvSpPr>
          <p:cNvPr id="8" name="TextBox 7">
            <a:extLst>
              <a:ext uri="{FF2B5EF4-FFF2-40B4-BE49-F238E27FC236}">
                <a16:creationId xmlns:a16="http://schemas.microsoft.com/office/drawing/2014/main" id="{7871BC05-EA48-4B1D-AA9D-460045A1A51C}"/>
              </a:ext>
            </a:extLst>
          </p:cNvPr>
          <p:cNvSpPr txBox="1"/>
          <p:nvPr/>
        </p:nvSpPr>
        <p:spPr>
          <a:xfrm>
            <a:off x="277900" y="1597194"/>
            <a:ext cx="11595245" cy="1200329"/>
          </a:xfrm>
          <a:prstGeom prst="rect">
            <a:avLst/>
          </a:prstGeom>
          <a:noFill/>
        </p:spPr>
        <p:txBody>
          <a:bodyPr wrap="square">
            <a:spAutoFit/>
          </a:bodyPr>
          <a:lstStyle/>
          <a:p>
            <a:pPr marL="285750" indent="-285750" algn="just">
              <a:buFont typeface="Arial" panose="020B0604020202020204" pitchFamily="34" charset="0"/>
              <a:buChar char="•"/>
            </a:pPr>
            <a:r>
              <a:rPr lang="en-IN" sz="2400" dirty="0">
                <a:latin typeface="Times New Roman" panose="02020603050405020304" pitchFamily="18" charset="0"/>
                <a:cs typeface="Times New Roman" panose="02020603050405020304" pitchFamily="18" charset="0"/>
              </a:rPr>
              <a:t>An Operating system, which includes software and associated protocols to communicate with other computers via a network conveniently and cost-effectively, is called Network Operating System.</a:t>
            </a:r>
            <a:endParaRPr lang="en-IN" sz="2000" dirty="0">
              <a:latin typeface="Times New Roman" panose="02020603050405020304" pitchFamily="18" charset="0"/>
              <a:cs typeface="Times New Roman" panose="02020603050405020304" pitchFamily="18" charset="0"/>
            </a:endParaRPr>
          </a:p>
        </p:txBody>
      </p:sp>
      <p:pic>
        <p:nvPicPr>
          <p:cNvPr id="8194" name="Picture 2" descr="network Operating System">
            <a:extLst>
              <a:ext uri="{FF2B5EF4-FFF2-40B4-BE49-F238E27FC236}">
                <a16:creationId xmlns:a16="http://schemas.microsoft.com/office/drawing/2014/main" id="{066E5B0E-D445-46DC-B678-6503E87DF6D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34227" y="2889914"/>
            <a:ext cx="4492173" cy="39680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0235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307771" y="703615"/>
            <a:ext cx="8215086" cy="447986"/>
          </a:xfrm>
          <a:prstGeom prst="rect">
            <a:avLst/>
          </a:prstGeom>
        </p:spPr>
        <p:txBody>
          <a:bodyPr vert="horz" wrap="square" lIns="0" tIns="16933" rIns="0" bIns="0" rtlCol="0" anchor="b">
            <a:spAutoFit/>
          </a:bodyPr>
          <a:lstStyle/>
          <a:p>
            <a:pPr marL="16933">
              <a:spcBef>
                <a:spcPts val="133"/>
              </a:spcBef>
            </a:pPr>
            <a:r>
              <a:rPr lang="en-IN" spc="-7" dirty="0"/>
              <a:t>Network Operating System</a:t>
            </a:r>
          </a:p>
        </p:txBody>
      </p:sp>
      <p:sp>
        <p:nvSpPr>
          <p:cNvPr id="11" name="object 11"/>
          <p:cNvSpPr txBox="1"/>
          <p:nvPr/>
        </p:nvSpPr>
        <p:spPr>
          <a:xfrm>
            <a:off x="11873145" y="34712"/>
            <a:ext cx="204047" cy="386430"/>
          </a:xfrm>
          <a:prstGeom prst="rect">
            <a:avLst/>
          </a:prstGeom>
        </p:spPr>
        <p:txBody>
          <a:bodyPr vert="horz" wrap="square" lIns="0" tIns="16933" rIns="0" bIns="0" rtlCol="0">
            <a:spAutoFit/>
          </a:bodyPr>
          <a:lstStyle/>
          <a:p>
            <a:pPr marL="16933">
              <a:spcBef>
                <a:spcPts val="133"/>
              </a:spcBef>
            </a:pPr>
            <a:r>
              <a:rPr sz="2400" spc="-7" dirty="0">
                <a:solidFill>
                  <a:srgbClr val="FFFFFF"/>
                </a:solidFill>
                <a:latin typeface="Times New Roman"/>
                <a:cs typeface="Times New Roman"/>
              </a:rPr>
              <a:t>S</a:t>
            </a:r>
            <a:endParaRPr sz="2400">
              <a:latin typeface="Times New Roman"/>
              <a:cs typeface="Times New Roman"/>
            </a:endParaRPr>
          </a:p>
        </p:txBody>
      </p:sp>
      <p:pic>
        <p:nvPicPr>
          <p:cNvPr id="9218" name="Picture 2" descr="network Operating System">
            <a:extLst>
              <a:ext uri="{FF2B5EF4-FFF2-40B4-BE49-F238E27FC236}">
                <a16:creationId xmlns:a16="http://schemas.microsoft.com/office/drawing/2014/main" id="{2DA0EA15-5480-40E9-9E01-EE477AD6508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07771" y="1151601"/>
            <a:ext cx="6391275" cy="2286000"/>
          </a:xfrm>
          <a:prstGeom prst="rect">
            <a:avLst/>
          </a:prstGeom>
          <a:noFill/>
          <a:extLst>
            <a:ext uri="{909E8E84-426E-40DD-AFC4-6F175D3DCCD1}">
              <a14:hiddenFill xmlns:a14="http://schemas.microsoft.com/office/drawing/2010/main">
                <a:solidFill>
                  <a:srgbClr val="FFFFFF"/>
                </a:solidFill>
              </a14:hiddenFill>
            </a:ext>
          </a:extLst>
        </p:spPr>
      </p:pic>
      <p:sp>
        <p:nvSpPr>
          <p:cNvPr id="7" name="object 3">
            <a:extLst>
              <a:ext uri="{FF2B5EF4-FFF2-40B4-BE49-F238E27FC236}">
                <a16:creationId xmlns:a16="http://schemas.microsoft.com/office/drawing/2014/main" id="{499172E1-6A12-476B-A0F2-F990485ACB7E}"/>
              </a:ext>
            </a:extLst>
          </p:cNvPr>
          <p:cNvSpPr txBox="1"/>
          <p:nvPr/>
        </p:nvSpPr>
        <p:spPr>
          <a:xfrm>
            <a:off x="334230" y="3095249"/>
            <a:ext cx="11047578" cy="1119110"/>
          </a:xfrm>
          <a:prstGeom prst="rect">
            <a:avLst/>
          </a:prstGeom>
        </p:spPr>
        <p:txBody>
          <a:bodyPr vert="horz" wrap="square" lIns="0" tIns="71967" rIns="0" bIns="0" rtlCol="0">
            <a:spAutoFit/>
          </a:bodyPr>
          <a:lstStyle/>
          <a:p>
            <a:pPr algn="just"/>
            <a:r>
              <a:rPr lang="en-IN" sz="2400" b="1" i="0" dirty="0">
                <a:solidFill>
                  <a:srgbClr val="610B4B"/>
                </a:solidFill>
                <a:effectLst/>
                <a:latin typeface="Times New Roman" panose="02020603050405020304" pitchFamily="18" charset="0"/>
                <a:cs typeface="Times New Roman" panose="02020603050405020304" pitchFamily="18" charset="0"/>
              </a:rPr>
              <a:t>Advantages of Network  OS</a:t>
            </a:r>
          </a:p>
          <a:p>
            <a:br>
              <a:rPr lang="en-IN" sz="2400" b="0" i="0" dirty="0">
                <a:solidFill>
                  <a:srgbClr val="333333"/>
                </a:solidFill>
                <a:effectLst/>
                <a:latin typeface="inter-regular"/>
              </a:rPr>
            </a:br>
            <a:endParaRPr lang="en-IN" sz="2000" dirty="0">
              <a:latin typeface="Times New Roman"/>
              <a:cs typeface="Times New Roman"/>
            </a:endParaRPr>
          </a:p>
        </p:txBody>
      </p:sp>
      <p:sp>
        <p:nvSpPr>
          <p:cNvPr id="9" name="TextBox 8">
            <a:extLst>
              <a:ext uri="{FF2B5EF4-FFF2-40B4-BE49-F238E27FC236}">
                <a16:creationId xmlns:a16="http://schemas.microsoft.com/office/drawing/2014/main" id="{F3632438-7B65-4492-B5DD-C07C5997C41A}"/>
              </a:ext>
            </a:extLst>
          </p:cNvPr>
          <p:cNvSpPr txBox="1"/>
          <p:nvPr/>
        </p:nvSpPr>
        <p:spPr>
          <a:xfrm>
            <a:off x="209504" y="3654804"/>
            <a:ext cx="11297029" cy="1200329"/>
          </a:xfrm>
          <a:prstGeom prst="rect">
            <a:avLst/>
          </a:prstGeom>
          <a:noFill/>
        </p:spPr>
        <p:txBody>
          <a:bodyPr wrap="square">
            <a:spAutoFit/>
          </a:bodyPr>
          <a:lstStyle/>
          <a:p>
            <a:pPr marL="285750" indent="-285750" algn="just">
              <a:buFont typeface="Arial" panose="020B0604020202020204" pitchFamily="34" charset="0"/>
              <a:buChar char="•"/>
            </a:pPr>
            <a:r>
              <a:rPr lang="en-IN" sz="2400" dirty="0">
                <a:latin typeface="Times New Roman" panose="02020603050405020304" pitchFamily="18" charset="0"/>
                <a:cs typeface="Times New Roman" panose="02020603050405020304" pitchFamily="18" charset="0"/>
              </a:rPr>
              <a:t>In this type of operating system, network traffic reduces due to the division between clients and the server.</a:t>
            </a:r>
          </a:p>
          <a:p>
            <a:pPr marL="285750" indent="-285750" algn="just">
              <a:buFont typeface="Arial" panose="020B0604020202020204" pitchFamily="34" charset="0"/>
              <a:buChar char="•"/>
            </a:pPr>
            <a:r>
              <a:rPr lang="en-IN" sz="2400" dirty="0">
                <a:latin typeface="Times New Roman" panose="02020603050405020304" pitchFamily="18" charset="0"/>
                <a:cs typeface="Times New Roman" panose="02020603050405020304" pitchFamily="18" charset="0"/>
              </a:rPr>
              <a:t>This type of system is less expensive to set up and maintain.</a:t>
            </a:r>
            <a:endParaRPr lang="en-IN" sz="2000" dirty="0">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32143860-0191-4CEE-95F0-9C392232B539}"/>
              </a:ext>
            </a:extLst>
          </p:cNvPr>
          <p:cNvSpPr txBox="1"/>
          <p:nvPr/>
        </p:nvSpPr>
        <p:spPr>
          <a:xfrm>
            <a:off x="209504" y="4855133"/>
            <a:ext cx="6168570" cy="1015663"/>
          </a:xfrm>
          <a:prstGeom prst="rect">
            <a:avLst/>
          </a:prstGeom>
          <a:noFill/>
        </p:spPr>
        <p:txBody>
          <a:bodyPr wrap="square">
            <a:spAutoFit/>
          </a:bodyPr>
          <a:lstStyle/>
          <a:p>
            <a:pPr algn="just"/>
            <a:r>
              <a:rPr lang="en-IN" sz="2400" b="1" dirty="0">
                <a:solidFill>
                  <a:srgbClr val="610B4B"/>
                </a:solidFill>
                <a:latin typeface="Times New Roman" panose="02020603050405020304" pitchFamily="18" charset="0"/>
                <a:cs typeface="Times New Roman" panose="02020603050405020304" pitchFamily="18" charset="0"/>
              </a:rPr>
              <a:t>Disadvantages of Network OS</a:t>
            </a:r>
          </a:p>
          <a:p>
            <a:br>
              <a:rPr lang="en-IN" b="0" i="0" dirty="0">
                <a:solidFill>
                  <a:srgbClr val="333333"/>
                </a:solidFill>
                <a:effectLst/>
                <a:latin typeface="inter-regular"/>
              </a:rPr>
            </a:br>
            <a:endParaRPr lang="en-IN" dirty="0"/>
          </a:p>
        </p:txBody>
      </p:sp>
      <p:sp>
        <p:nvSpPr>
          <p:cNvPr id="12" name="TextBox 11">
            <a:extLst>
              <a:ext uri="{FF2B5EF4-FFF2-40B4-BE49-F238E27FC236}">
                <a16:creationId xmlns:a16="http://schemas.microsoft.com/office/drawing/2014/main" id="{B1F928DD-9E73-4885-85B7-784D02043969}"/>
              </a:ext>
            </a:extLst>
          </p:cNvPr>
          <p:cNvSpPr txBox="1"/>
          <p:nvPr/>
        </p:nvSpPr>
        <p:spPr>
          <a:xfrm>
            <a:off x="351103" y="5288340"/>
            <a:ext cx="11489793" cy="1569660"/>
          </a:xfrm>
          <a:prstGeom prst="rect">
            <a:avLst/>
          </a:prstGeom>
          <a:noFill/>
        </p:spPr>
        <p:txBody>
          <a:bodyPr wrap="square">
            <a:spAutoFit/>
          </a:bodyPr>
          <a:lstStyle/>
          <a:p>
            <a:pPr marL="285750" indent="-285750">
              <a:buFont typeface="Arial" panose="020B0604020202020204" pitchFamily="34" charset="0"/>
              <a:buChar char="•"/>
            </a:pPr>
            <a:r>
              <a:rPr lang="en-IN" sz="2400" dirty="0">
                <a:latin typeface="Times New Roman" panose="02020603050405020304" pitchFamily="18" charset="0"/>
                <a:cs typeface="Times New Roman" panose="02020603050405020304" pitchFamily="18" charset="0"/>
              </a:rPr>
              <a:t>In this type of operating system, the failure of any node in a system affects the whole system.</a:t>
            </a:r>
          </a:p>
          <a:p>
            <a:pPr marL="285750" indent="-285750">
              <a:buFont typeface="Arial" panose="020B0604020202020204" pitchFamily="34" charset="0"/>
              <a:buChar char="•"/>
            </a:pPr>
            <a:r>
              <a:rPr lang="en-IN" sz="2400" dirty="0">
                <a:latin typeface="Times New Roman" panose="02020603050405020304" pitchFamily="18" charset="0"/>
                <a:cs typeface="Times New Roman" panose="02020603050405020304" pitchFamily="18" charset="0"/>
              </a:rPr>
              <a:t>Security and performance are important issues. So trained network administrators are required for network administration.</a:t>
            </a:r>
          </a:p>
        </p:txBody>
      </p:sp>
    </p:spTree>
    <p:extLst>
      <p:ext uri="{BB962C8B-B14F-4D97-AF65-F5344CB8AC3E}">
        <p14:creationId xmlns:p14="http://schemas.microsoft.com/office/powerpoint/2010/main" val="14857945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307771" y="703615"/>
            <a:ext cx="8215086" cy="447986"/>
          </a:xfrm>
          <a:prstGeom prst="rect">
            <a:avLst/>
          </a:prstGeom>
        </p:spPr>
        <p:txBody>
          <a:bodyPr vert="horz" wrap="square" lIns="0" tIns="16933" rIns="0" bIns="0" rtlCol="0" anchor="b">
            <a:spAutoFit/>
          </a:bodyPr>
          <a:lstStyle/>
          <a:p>
            <a:pPr marL="16933">
              <a:spcBef>
                <a:spcPts val="133"/>
              </a:spcBef>
            </a:pPr>
            <a:r>
              <a:rPr lang="en-IN" spc="-7" dirty="0"/>
              <a:t>Real Time Operating System</a:t>
            </a:r>
          </a:p>
        </p:txBody>
      </p:sp>
      <p:sp>
        <p:nvSpPr>
          <p:cNvPr id="11" name="object 11"/>
          <p:cNvSpPr txBox="1"/>
          <p:nvPr/>
        </p:nvSpPr>
        <p:spPr>
          <a:xfrm>
            <a:off x="11873145" y="34712"/>
            <a:ext cx="204047" cy="386430"/>
          </a:xfrm>
          <a:prstGeom prst="rect">
            <a:avLst/>
          </a:prstGeom>
        </p:spPr>
        <p:txBody>
          <a:bodyPr vert="horz" wrap="square" lIns="0" tIns="16933" rIns="0" bIns="0" rtlCol="0">
            <a:spAutoFit/>
          </a:bodyPr>
          <a:lstStyle/>
          <a:p>
            <a:pPr marL="16933">
              <a:spcBef>
                <a:spcPts val="133"/>
              </a:spcBef>
            </a:pPr>
            <a:r>
              <a:rPr sz="2400" spc="-7" dirty="0">
                <a:solidFill>
                  <a:srgbClr val="FFFFFF"/>
                </a:solidFill>
                <a:latin typeface="Times New Roman"/>
                <a:cs typeface="Times New Roman"/>
              </a:rPr>
              <a:t>S</a:t>
            </a:r>
            <a:endParaRPr sz="2400">
              <a:latin typeface="Times New Roman"/>
              <a:cs typeface="Times New Roman"/>
            </a:endParaRPr>
          </a:p>
        </p:txBody>
      </p:sp>
      <p:sp>
        <p:nvSpPr>
          <p:cNvPr id="9" name="TextBox 8">
            <a:extLst>
              <a:ext uri="{FF2B5EF4-FFF2-40B4-BE49-F238E27FC236}">
                <a16:creationId xmlns:a16="http://schemas.microsoft.com/office/drawing/2014/main" id="{F3632438-7B65-4492-B5DD-C07C5997C41A}"/>
              </a:ext>
            </a:extLst>
          </p:cNvPr>
          <p:cNvSpPr txBox="1"/>
          <p:nvPr/>
        </p:nvSpPr>
        <p:spPr>
          <a:xfrm>
            <a:off x="194989" y="1637319"/>
            <a:ext cx="11297029" cy="2677656"/>
          </a:xfrm>
          <a:prstGeom prst="rect">
            <a:avLst/>
          </a:prstGeom>
          <a:noFill/>
        </p:spPr>
        <p:txBody>
          <a:bodyPr wrap="square">
            <a:spAutoFit/>
          </a:bodyPr>
          <a:lstStyle/>
          <a:p>
            <a:pPr marL="285750" indent="-285750" algn="just">
              <a:buFont typeface="Arial" panose="020B0604020202020204" pitchFamily="34" charset="0"/>
              <a:buChar char="•"/>
            </a:pPr>
            <a:r>
              <a:rPr lang="en-IN" sz="2400" dirty="0">
                <a:latin typeface="Times New Roman" panose="02020603050405020304" pitchFamily="18" charset="0"/>
                <a:cs typeface="Times New Roman" panose="02020603050405020304" pitchFamily="18" charset="0"/>
              </a:rPr>
              <a:t>In Real-Time Systems, each job carries a certain deadline within which the job is supposed to be completed, otherwise, the huge loss will be there, or even if the result is produced, it will be completely useless.</a:t>
            </a:r>
          </a:p>
          <a:p>
            <a:pPr marL="285750" indent="-285750" algn="just">
              <a:buFont typeface="Arial" panose="020B0604020202020204" pitchFamily="34" charset="0"/>
              <a:buChar char="•"/>
            </a:pPr>
            <a:r>
              <a:rPr lang="en-IN" sz="2400" dirty="0">
                <a:latin typeface="Times New Roman" panose="02020603050405020304" pitchFamily="18" charset="0"/>
                <a:cs typeface="Times New Roman" panose="02020603050405020304" pitchFamily="18" charset="0"/>
              </a:rPr>
              <a:t>The Application of a Real-Time system exists in the case of military applications, if you want to drop a missile, then the missile is supposed to be dropped with a certain precision.</a:t>
            </a:r>
          </a:p>
          <a:p>
            <a:pPr marL="285750" indent="-285750" algn="just">
              <a:buFont typeface="Arial" panose="020B0604020202020204" pitchFamily="34" charset="0"/>
              <a:buChar char="•"/>
            </a:pPr>
            <a:endParaRPr lang="en-IN" sz="2400" dirty="0">
              <a:latin typeface="Times New Roman" panose="02020603050405020304" pitchFamily="18" charset="0"/>
              <a:cs typeface="Times New Roman" panose="02020603050405020304" pitchFamily="18" charset="0"/>
            </a:endParaRPr>
          </a:p>
        </p:txBody>
      </p:sp>
      <p:pic>
        <p:nvPicPr>
          <p:cNvPr id="10242" name="Picture 2" descr="Real Time Operating System">
            <a:extLst>
              <a:ext uri="{FF2B5EF4-FFF2-40B4-BE49-F238E27FC236}">
                <a16:creationId xmlns:a16="http://schemas.microsoft.com/office/drawing/2014/main" id="{35AD31F9-2B8B-4B50-A52B-CA0430CFC35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01472" y="3687763"/>
            <a:ext cx="5715000" cy="2733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77523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FFDB56-E402-CD98-F5E2-218E5BB98942}"/>
              </a:ext>
            </a:extLst>
          </p:cNvPr>
          <p:cNvSpPr>
            <a:spLocks noGrp="1"/>
          </p:cNvSpPr>
          <p:nvPr>
            <p:ph type="title"/>
          </p:nvPr>
        </p:nvSpPr>
        <p:spPr>
          <a:xfrm>
            <a:off x="581192" y="702156"/>
            <a:ext cx="11029616" cy="574553"/>
          </a:xfrm>
        </p:spPr>
        <p:txBody>
          <a:bodyPr>
            <a:noAutofit/>
          </a:bodyPr>
          <a:lstStyle/>
          <a:p>
            <a:r>
              <a:rPr lang="en-GB" sz="3600" b="1" dirty="0"/>
              <a:t>Overview</a:t>
            </a:r>
          </a:p>
        </p:txBody>
      </p:sp>
      <p:sp>
        <p:nvSpPr>
          <p:cNvPr id="3" name="Content Placeholder 2">
            <a:extLst>
              <a:ext uri="{FF2B5EF4-FFF2-40B4-BE49-F238E27FC236}">
                <a16:creationId xmlns:a16="http://schemas.microsoft.com/office/drawing/2014/main" id="{8E238D32-6E1A-4E3C-088D-200AD7FAFC5E}"/>
              </a:ext>
            </a:extLst>
          </p:cNvPr>
          <p:cNvSpPr>
            <a:spLocks noGrp="1"/>
          </p:cNvSpPr>
          <p:nvPr>
            <p:ph idx="1"/>
          </p:nvPr>
        </p:nvSpPr>
        <p:spPr>
          <a:xfrm>
            <a:off x="581192" y="1492370"/>
            <a:ext cx="11029616" cy="4482980"/>
          </a:xfrm>
        </p:spPr>
        <p:txBody>
          <a:bodyPr>
            <a:normAutofit/>
          </a:bodyPr>
          <a:lstStyle/>
          <a:p>
            <a:r>
              <a:rPr lang="en-GB" sz="3600" dirty="0"/>
              <a:t>An OS acts as an intermediary between user and system hardware</a:t>
            </a:r>
          </a:p>
          <a:p>
            <a:endParaRPr lang="en-GB" sz="3600" dirty="0"/>
          </a:p>
        </p:txBody>
      </p:sp>
    </p:spTree>
    <p:extLst>
      <p:ext uri="{BB962C8B-B14F-4D97-AF65-F5344CB8AC3E}">
        <p14:creationId xmlns:p14="http://schemas.microsoft.com/office/powerpoint/2010/main" val="7988299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307771" y="703615"/>
            <a:ext cx="8215086" cy="447986"/>
          </a:xfrm>
          <a:prstGeom prst="rect">
            <a:avLst/>
          </a:prstGeom>
        </p:spPr>
        <p:txBody>
          <a:bodyPr vert="horz" wrap="square" lIns="0" tIns="16933" rIns="0" bIns="0" rtlCol="0" anchor="b">
            <a:spAutoFit/>
          </a:bodyPr>
          <a:lstStyle/>
          <a:p>
            <a:pPr marL="16933">
              <a:spcBef>
                <a:spcPts val="133"/>
              </a:spcBef>
            </a:pPr>
            <a:r>
              <a:rPr lang="en-IN" spc="-7" dirty="0"/>
              <a:t>Real time Operating System</a:t>
            </a:r>
          </a:p>
        </p:txBody>
      </p:sp>
      <p:sp>
        <p:nvSpPr>
          <p:cNvPr id="11" name="object 11"/>
          <p:cNvSpPr txBox="1"/>
          <p:nvPr/>
        </p:nvSpPr>
        <p:spPr>
          <a:xfrm>
            <a:off x="11873145" y="34712"/>
            <a:ext cx="204047" cy="386430"/>
          </a:xfrm>
          <a:prstGeom prst="rect">
            <a:avLst/>
          </a:prstGeom>
        </p:spPr>
        <p:txBody>
          <a:bodyPr vert="horz" wrap="square" lIns="0" tIns="16933" rIns="0" bIns="0" rtlCol="0">
            <a:spAutoFit/>
          </a:bodyPr>
          <a:lstStyle/>
          <a:p>
            <a:pPr marL="16933">
              <a:spcBef>
                <a:spcPts val="133"/>
              </a:spcBef>
            </a:pPr>
            <a:r>
              <a:rPr sz="2400" spc="-7" dirty="0">
                <a:solidFill>
                  <a:srgbClr val="FFFFFF"/>
                </a:solidFill>
                <a:latin typeface="Times New Roman"/>
                <a:cs typeface="Times New Roman"/>
              </a:rPr>
              <a:t>S</a:t>
            </a:r>
            <a:endParaRPr sz="2400">
              <a:latin typeface="Times New Roman"/>
              <a:cs typeface="Times New Roman"/>
            </a:endParaRPr>
          </a:p>
        </p:txBody>
      </p:sp>
      <p:sp>
        <p:nvSpPr>
          <p:cNvPr id="7" name="object 3">
            <a:extLst>
              <a:ext uri="{FF2B5EF4-FFF2-40B4-BE49-F238E27FC236}">
                <a16:creationId xmlns:a16="http://schemas.microsoft.com/office/drawing/2014/main" id="{499172E1-6A12-476B-A0F2-F990485ACB7E}"/>
              </a:ext>
            </a:extLst>
          </p:cNvPr>
          <p:cNvSpPr txBox="1"/>
          <p:nvPr/>
        </p:nvSpPr>
        <p:spPr>
          <a:xfrm>
            <a:off x="334230" y="3095249"/>
            <a:ext cx="11047578" cy="1119110"/>
          </a:xfrm>
          <a:prstGeom prst="rect">
            <a:avLst/>
          </a:prstGeom>
        </p:spPr>
        <p:txBody>
          <a:bodyPr vert="horz" wrap="square" lIns="0" tIns="71967" rIns="0" bIns="0" rtlCol="0">
            <a:spAutoFit/>
          </a:bodyPr>
          <a:lstStyle/>
          <a:p>
            <a:pPr algn="just"/>
            <a:r>
              <a:rPr lang="en-IN" sz="2400" b="1" i="0" dirty="0">
                <a:solidFill>
                  <a:srgbClr val="610B4B"/>
                </a:solidFill>
                <a:effectLst/>
                <a:latin typeface="Times New Roman" panose="02020603050405020304" pitchFamily="18" charset="0"/>
                <a:cs typeface="Times New Roman" panose="02020603050405020304" pitchFamily="18" charset="0"/>
              </a:rPr>
              <a:t>Advantages of Real time  OS</a:t>
            </a:r>
          </a:p>
          <a:p>
            <a:br>
              <a:rPr lang="en-IN" sz="2400" b="0" i="0" dirty="0">
                <a:solidFill>
                  <a:srgbClr val="333333"/>
                </a:solidFill>
                <a:effectLst/>
                <a:latin typeface="inter-regular"/>
              </a:rPr>
            </a:br>
            <a:endParaRPr lang="en-IN" sz="2000" dirty="0">
              <a:latin typeface="Times New Roman"/>
              <a:cs typeface="Times New Roman"/>
            </a:endParaRPr>
          </a:p>
        </p:txBody>
      </p:sp>
      <p:sp>
        <p:nvSpPr>
          <p:cNvPr id="9" name="TextBox 8">
            <a:extLst>
              <a:ext uri="{FF2B5EF4-FFF2-40B4-BE49-F238E27FC236}">
                <a16:creationId xmlns:a16="http://schemas.microsoft.com/office/drawing/2014/main" id="{F3632438-7B65-4492-B5DD-C07C5997C41A}"/>
              </a:ext>
            </a:extLst>
          </p:cNvPr>
          <p:cNvSpPr txBox="1"/>
          <p:nvPr/>
        </p:nvSpPr>
        <p:spPr>
          <a:xfrm>
            <a:off x="209504" y="3654804"/>
            <a:ext cx="11297029" cy="1200329"/>
          </a:xfrm>
          <a:prstGeom prst="rect">
            <a:avLst/>
          </a:prstGeom>
          <a:noFill/>
        </p:spPr>
        <p:txBody>
          <a:bodyPr wrap="square">
            <a:spAutoFit/>
          </a:bodyPr>
          <a:lstStyle/>
          <a:p>
            <a:pPr marL="285750" indent="-285750" algn="just">
              <a:buFont typeface="Arial" panose="020B0604020202020204" pitchFamily="34" charset="0"/>
              <a:buChar char="•"/>
            </a:pPr>
            <a:r>
              <a:rPr lang="en-IN" sz="2400" dirty="0">
                <a:latin typeface="Times New Roman" panose="02020603050405020304" pitchFamily="18" charset="0"/>
                <a:cs typeface="Times New Roman" panose="02020603050405020304" pitchFamily="18" charset="0"/>
              </a:rPr>
              <a:t>Easy to layout, develop and execute real-time applications under the real-time operating system.</a:t>
            </a:r>
          </a:p>
          <a:p>
            <a:pPr marL="285750" indent="-285750" algn="just">
              <a:buFont typeface="Arial" panose="020B0604020202020204" pitchFamily="34" charset="0"/>
              <a:buChar char="•"/>
            </a:pPr>
            <a:r>
              <a:rPr lang="en-IN" sz="2400" dirty="0">
                <a:latin typeface="Times New Roman" panose="02020603050405020304" pitchFamily="18" charset="0"/>
                <a:cs typeface="Times New Roman" panose="02020603050405020304" pitchFamily="18" charset="0"/>
              </a:rPr>
              <a:t>In a Real-time operating system, the maximum utilization of devices and systems.</a:t>
            </a:r>
            <a:endParaRPr lang="en-IN" sz="2000" dirty="0">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32143860-0191-4CEE-95F0-9C392232B539}"/>
              </a:ext>
            </a:extLst>
          </p:cNvPr>
          <p:cNvSpPr txBox="1"/>
          <p:nvPr/>
        </p:nvSpPr>
        <p:spPr>
          <a:xfrm>
            <a:off x="209504" y="4855133"/>
            <a:ext cx="6168570" cy="1015663"/>
          </a:xfrm>
          <a:prstGeom prst="rect">
            <a:avLst/>
          </a:prstGeom>
          <a:noFill/>
        </p:spPr>
        <p:txBody>
          <a:bodyPr wrap="square">
            <a:spAutoFit/>
          </a:bodyPr>
          <a:lstStyle/>
          <a:p>
            <a:pPr algn="just"/>
            <a:r>
              <a:rPr lang="en-IN" sz="2400" b="1" dirty="0">
                <a:solidFill>
                  <a:srgbClr val="610B4B"/>
                </a:solidFill>
                <a:latin typeface="Times New Roman" panose="02020603050405020304" pitchFamily="18" charset="0"/>
                <a:cs typeface="Times New Roman" panose="02020603050405020304" pitchFamily="18" charset="0"/>
              </a:rPr>
              <a:t>Disadvantages of Real time OS</a:t>
            </a:r>
          </a:p>
          <a:p>
            <a:br>
              <a:rPr lang="en-IN" b="0" i="0" dirty="0">
                <a:solidFill>
                  <a:srgbClr val="333333"/>
                </a:solidFill>
                <a:effectLst/>
                <a:latin typeface="inter-regular"/>
              </a:rPr>
            </a:br>
            <a:endParaRPr lang="en-IN" dirty="0"/>
          </a:p>
        </p:txBody>
      </p:sp>
      <p:sp>
        <p:nvSpPr>
          <p:cNvPr id="12" name="TextBox 11">
            <a:extLst>
              <a:ext uri="{FF2B5EF4-FFF2-40B4-BE49-F238E27FC236}">
                <a16:creationId xmlns:a16="http://schemas.microsoft.com/office/drawing/2014/main" id="{B1F928DD-9E73-4885-85B7-784D02043969}"/>
              </a:ext>
            </a:extLst>
          </p:cNvPr>
          <p:cNvSpPr txBox="1"/>
          <p:nvPr/>
        </p:nvSpPr>
        <p:spPr>
          <a:xfrm>
            <a:off x="351103" y="5288340"/>
            <a:ext cx="11489793" cy="830997"/>
          </a:xfrm>
          <a:prstGeom prst="rect">
            <a:avLst/>
          </a:prstGeom>
          <a:noFill/>
        </p:spPr>
        <p:txBody>
          <a:bodyPr wrap="square">
            <a:spAutoFit/>
          </a:bodyPr>
          <a:lstStyle/>
          <a:p>
            <a:pPr marL="285750" indent="-285750">
              <a:buFont typeface="Arial" panose="020B0604020202020204" pitchFamily="34" charset="0"/>
              <a:buChar char="•"/>
            </a:pPr>
            <a:r>
              <a:rPr lang="en-IN" sz="2400" dirty="0">
                <a:latin typeface="Times New Roman" panose="02020603050405020304" pitchFamily="18" charset="0"/>
                <a:cs typeface="Times New Roman" panose="02020603050405020304" pitchFamily="18" charset="0"/>
              </a:rPr>
              <a:t>Real-time operating systems are very costly to develop.</a:t>
            </a:r>
          </a:p>
          <a:p>
            <a:pPr marL="285750" indent="-285750">
              <a:buFont typeface="Arial" panose="020B0604020202020204" pitchFamily="34" charset="0"/>
              <a:buChar char="•"/>
            </a:pPr>
            <a:r>
              <a:rPr lang="en-IN" sz="2400" dirty="0">
                <a:latin typeface="Times New Roman" panose="02020603050405020304" pitchFamily="18" charset="0"/>
                <a:cs typeface="Times New Roman" panose="02020603050405020304" pitchFamily="18" charset="0"/>
              </a:rPr>
              <a:t>Real-time operating systems are very complex and can consume critical CPU cycles.</a:t>
            </a:r>
          </a:p>
        </p:txBody>
      </p:sp>
      <p:pic>
        <p:nvPicPr>
          <p:cNvPr id="11266" name="Picture 2" descr="Real Time Operating System">
            <a:extLst>
              <a:ext uri="{FF2B5EF4-FFF2-40B4-BE49-F238E27FC236}">
                <a16:creationId xmlns:a16="http://schemas.microsoft.com/office/drawing/2014/main" id="{0331D3FC-C1A9-4A5C-8A21-AB52A3F3157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93789" y="1131120"/>
            <a:ext cx="3084285" cy="19688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49522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ack board with white text&#10;&#10;Description automatically generated">
            <a:extLst>
              <a:ext uri="{FF2B5EF4-FFF2-40B4-BE49-F238E27FC236}">
                <a16:creationId xmlns:a16="http://schemas.microsoft.com/office/drawing/2014/main" id="{220F1151-5577-BC87-09B5-31248CD916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796" y="996064"/>
            <a:ext cx="10613366" cy="5227083"/>
          </a:xfrm>
          <a:prstGeom prst="rect">
            <a:avLst/>
          </a:prstGeom>
        </p:spPr>
      </p:pic>
    </p:spTree>
    <p:extLst>
      <p:ext uri="{BB962C8B-B14F-4D97-AF65-F5344CB8AC3E}">
        <p14:creationId xmlns:p14="http://schemas.microsoft.com/office/powerpoint/2010/main" val="833464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307771" y="703615"/>
            <a:ext cx="8215086" cy="447986"/>
          </a:xfrm>
          <a:prstGeom prst="rect">
            <a:avLst/>
          </a:prstGeom>
        </p:spPr>
        <p:txBody>
          <a:bodyPr vert="horz" wrap="square" lIns="0" tIns="16933" rIns="0" bIns="0" rtlCol="0" anchor="b">
            <a:spAutoFit/>
          </a:bodyPr>
          <a:lstStyle/>
          <a:p>
            <a:pPr marL="16933">
              <a:spcBef>
                <a:spcPts val="133"/>
              </a:spcBef>
            </a:pPr>
            <a:r>
              <a:rPr lang="en-IN" spc="-7" dirty="0"/>
              <a:t>Time-Sharing Operating System</a:t>
            </a:r>
          </a:p>
        </p:txBody>
      </p:sp>
      <p:sp>
        <p:nvSpPr>
          <p:cNvPr id="11" name="object 11"/>
          <p:cNvSpPr txBox="1"/>
          <p:nvPr/>
        </p:nvSpPr>
        <p:spPr>
          <a:xfrm>
            <a:off x="11873145" y="34712"/>
            <a:ext cx="204047" cy="386430"/>
          </a:xfrm>
          <a:prstGeom prst="rect">
            <a:avLst/>
          </a:prstGeom>
        </p:spPr>
        <p:txBody>
          <a:bodyPr vert="horz" wrap="square" lIns="0" tIns="16933" rIns="0" bIns="0" rtlCol="0">
            <a:spAutoFit/>
          </a:bodyPr>
          <a:lstStyle/>
          <a:p>
            <a:pPr marL="16933">
              <a:spcBef>
                <a:spcPts val="133"/>
              </a:spcBef>
            </a:pPr>
            <a:r>
              <a:rPr sz="2400" spc="-7" dirty="0">
                <a:solidFill>
                  <a:srgbClr val="FFFFFF"/>
                </a:solidFill>
                <a:latin typeface="Times New Roman"/>
                <a:cs typeface="Times New Roman"/>
              </a:rPr>
              <a:t>S</a:t>
            </a:r>
            <a:endParaRPr sz="2400">
              <a:latin typeface="Times New Roman"/>
              <a:cs typeface="Times New Roman"/>
            </a:endParaRPr>
          </a:p>
        </p:txBody>
      </p:sp>
      <p:sp>
        <p:nvSpPr>
          <p:cNvPr id="8" name="TextBox 7">
            <a:extLst>
              <a:ext uri="{FF2B5EF4-FFF2-40B4-BE49-F238E27FC236}">
                <a16:creationId xmlns:a16="http://schemas.microsoft.com/office/drawing/2014/main" id="{7871BC05-EA48-4B1D-AA9D-460045A1A51C}"/>
              </a:ext>
            </a:extLst>
          </p:cNvPr>
          <p:cNvSpPr txBox="1"/>
          <p:nvPr/>
        </p:nvSpPr>
        <p:spPr>
          <a:xfrm>
            <a:off x="277900" y="1597194"/>
            <a:ext cx="11595245" cy="2308324"/>
          </a:xfrm>
          <a:prstGeom prst="rect">
            <a:avLst/>
          </a:prstGeom>
          <a:noFill/>
        </p:spPr>
        <p:txBody>
          <a:bodyPr wrap="square">
            <a:spAutoFit/>
          </a:bodyPr>
          <a:lstStyle/>
          <a:p>
            <a:pPr marL="285750" indent="-285750" algn="just">
              <a:buFont typeface="Arial" panose="020B0604020202020204" pitchFamily="34" charset="0"/>
              <a:buChar char="•"/>
            </a:pPr>
            <a:r>
              <a:rPr lang="en-IN" sz="2400" dirty="0">
                <a:latin typeface="Times New Roman" panose="02020603050405020304" pitchFamily="18" charset="0"/>
                <a:cs typeface="Times New Roman" panose="02020603050405020304" pitchFamily="18" charset="0"/>
              </a:rPr>
              <a:t>In the Time Sharing operating system, computer resources are allocated in a time-dependent fashion to several programs simultaneously. </a:t>
            </a:r>
          </a:p>
          <a:p>
            <a:pPr marL="285750" indent="-285750" algn="just">
              <a:buFont typeface="Arial" panose="020B0604020202020204" pitchFamily="34" charset="0"/>
              <a:buChar char="•"/>
            </a:pPr>
            <a:r>
              <a:rPr lang="en-IN" sz="2400" dirty="0">
                <a:latin typeface="Times New Roman" panose="02020603050405020304" pitchFamily="18" charset="0"/>
                <a:cs typeface="Times New Roman" panose="02020603050405020304" pitchFamily="18" charset="0"/>
              </a:rPr>
              <a:t>Thus it helps to provide a large number of user's direct access to the main computer.</a:t>
            </a:r>
          </a:p>
          <a:p>
            <a:pPr marL="285750" indent="-285750" algn="just">
              <a:buFont typeface="Arial" panose="020B0604020202020204" pitchFamily="34" charset="0"/>
              <a:buChar char="•"/>
            </a:pPr>
            <a:r>
              <a:rPr lang="en-IN" sz="2400" dirty="0">
                <a:latin typeface="Times New Roman" panose="02020603050405020304" pitchFamily="18" charset="0"/>
                <a:cs typeface="Times New Roman" panose="02020603050405020304" pitchFamily="18" charset="0"/>
              </a:rPr>
              <a:t> It is a logical extension of multiprogramming. </a:t>
            </a:r>
          </a:p>
          <a:p>
            <a:pPr marL="285750" indent="-285750" algn="just">
              <a:buFont typeface="Arial" panose="020B0604020202020204" pitchFamily="34" charset="0"/>
              <a:buChar char="•"/>
            </a:pPr>
            <a:r>
              <a:rPr lang="en-IN" sz="2400" dirty="0">
                <a:latin typeface="Times New Roman" panose="02020603050405020304" pitchFamily="18" charset="0"/>
                <a:cs typeface="Times New Roman" panose="02020603050405020304" pitchFamily="18" charset="0"/>
              </a:rPr>
              <a:t>In time-sharing, the CPU is switched among multiple programs given by different users on a scheduled basis.</a:t>
            </a:r>
            <a:endParaRPr lang="en-IN" sz="2000" dirty="0">
              <a:latin typeface="Times New Roman" panose="02020603050405020304" pitchFamily="18" charset="0"/>
              <a:cs typeface="Times New Roman" panose="02020603050405020304" pitchFamily="18" charset="0"/>
            </a:endParaRPr>
          </a:p>
        </p:txBody>
      </p:sp>
      <p:sp>
        <p:nvSpPr>
          <p:cNvPr id="3" name="AutoShape 2" descr="Real Time Operating System">
            <a:extLst>
              <a:ext uri="{FF2B5EF4-FFF2-40B4-BE49-F238E27FC236}">
                <a16:creationId xmlns:a16="http://schemas.microsoft.com/office/drawing/2014/main" id="{5D43D3A2-112E-44DE-AA45-E39F16DDBB9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pic>
        <p:nvPicPr>
          <p:cNvPr id="12292" name="Picture 4" descr="Real Time Operating System">
            <a:extLst>
              <a:ext uri="{FF2B5EF4-FFF2-40B4-BE49-F238E27FC236}">
                <a16:creationId xmlns:a16="http://schemas.microsoft.com/office/drawing/2014/main" id="{BACDB956-A5D8-43F1-B1D2-1AAE203B7B6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49688" y="3448952"/>
            <a:ext cx="3494541" cy="32583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803744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307771" y="703615"/>
            <a:ext cx="8215086" cy="447986"/>
          </a:xfrm>
          <a:prstGeom prst="rect">
            <a:avLst/>
          </a:prstGeom>
        </p:spPr>
        <p:txBody>
          <a:bodyPr vert="horz" wrap="square" lIns="0" tIns="16933" rIns="0" bIns="0" rtlCol="0" anchor="b">
            <a:spAutoFit/>
          </a:bodyPr>
          <a:lstStyle/>
          <a:p>
            <a:pPr marL="16933">
              <a:spcBef>
                <a:spcPts val="133"/>
              </a:spcBef>
            </a:pPr>
            <a:r>
              <a:rPr lang="en-IN" spc="-7" dirty="0"/>
              <a:t>Time sharing Operating System</a:t>
            </a:r>
          </a:p>
        </p:txBody>
      </p:sp>
      <p:sp>
        <p:nvSpPr>
          <p:cNvPr id="11" name="object 11"/>
          <p:cNvSpPr txBox="1"/>
          <p:nvPr/>
        </p:nvSpPr>
        <p:spPr>
          <a:xfrm>
            <a:off x="11873145" y="34712"/>
            <a:ext cx="204047" cy="386430"/>
          </a:xfrm>
          <a:prstGeom prst="rect">
            <a:avLst/>
          </a:prstGeom>
        </p:spPr>
        <p:txBody>
          <a:bodyPr vert="horz" wrap="square" lIns="0" tIns="16933" rIns="0" bIns="0" rtlCol="0">
            <a:spAutoFit/>
          </a:bodyPr>
          <a:lstStyle/>
          <a:p>
            <a:pPr marL="16933">
              <a:spcBef>
                <a:spcPts val="133"/>
              </a:spcBef>
            </a:pPr>
            <a:r>
              <a:rPr sz="2400" spc="-7" dirty="0">
                <a:solidFill>
                  <a:srgbClr val="FFFFFF"/>
                </a:solidFill>
                <a:latin typeface="Times New Roman"/>
                <a:cs typeface="Times New Roman"/>
              </a:rPr>
              <a:t>S</a:t>
            </a:r>
            <a:endParaRPr sz="2400">
              <a:latin typeface="Times New Roman"/>
              <a:cs typeface="Times New Roman"/>
            </a:endParaRPr>
          </a:p>
        </p:txBody>
      </p:sp>
      <p:sp>
        <p:nvSpPr>
          <p:cNvPr id="7" name="object 3">
            <a:extLst>
              <a:ext uri="{FF2B5EF4-FFF2-40B4-BE49-F238E27FC236}">
                <a16:creationId xmlns:a16="http://schemas.microsoft.com/office/drawing/2014/main" id="{499172E1-6A12-476B-A0F2-F990485ACB7E}"/>
              </a:ext>
            </a:extLst>
          </p:cNvPr>
          <p:cNvSpPr txBox="1"/>
          <p:nvPr/>
        </p:nvSpPr>
        <p:spPr>
          <a:xfrm>
            <a:off x="366479" y="1730906"/>
            <a:ext cx="11047578" cy="1119110"/>
          </a:xfrm>
          <a:prstGeom prst="rect">
            <a:avLst/>
          </a:prstGeom>
        </p:spPr>
        <p:txBody>
          <a:bodyPr vert="horz" wrap="square" lIns="0" tIns="71967" rIns="0" bIns="0" rtlCol="0">
            <a:spAutoFit/>
          </a:bodyPr>
          <a:lstStyle/>
          <a:p>
            <a:pPr algn="just"/>
            <a:r>
              <a:rPr lang="en-IN" sz="2400" b="1" i="0" dirty="0">
                <a:solidFill>
                  <a:srgbClr val="610B4B"/>
                </a:solidFill>
                <a:effectLst/>
                <a:latin typeface="Times New Roman" panose="02020603050405020304" pitchFamily="18" charset="0"/>
                <a:cs typeface="Times New Roman" panose="02020603050405020304" pitchFamily="18" charset="0"/>
              </a:rPr>
              <a:t>Advantages of Time Sharing OS</a:t>
            </a:r>
          </a:p>
          <a:p>
            <a:br>
              <a:rPr lang="en-IN" sz="2400" b="0" i="0" dirty="0">
                <a:solidFill>
                  <a:srgbClr val="333333"/>
                </a:solidFill>
                <a:effectLst/>
                <a:latin typeface="inter-regular"/>
              </a:rPr>
            </a:br>
            <a:endParaRPr lang="en-IN" sz="2000" dirty="0">
              <a:latin typeface="Times New Roman"/>
              <a:cs typeface="Times New Roman"/>
            </a:endParaRPr>
          </a:p>
        </p:txBody>
      </p:sp>
      <p:sp>
        <p:nvSpPr>
          <p:cNvPr id="9" name="TextBox 8">
            <a:extLst>
              <a:ext uri="{FF2B5EF4-FFF2-40B4-BE49-F238E27FC236}">
                <a16:creationId xmlns:a16="http://schemas.microsoft.com/office/drawing/2014/main" id="{F3632438-7B65-4492-B5DD-C07C5997C41A}"/>
              </a:ext>
            </a:extLst>
          </p:cNvPr>
          <p:cNvSpPr txBox="1"/>
          <p:nvPr/>
        </p:nvSpPr>
        <p:spPr>
          <a:xfrm>
            <a:off x="241753" y="2290461"/>
            <a:ext cx="11297029" cy="1200329"/>
          </a:xfrm>
          <a:prstGeom prst="rect">
            <a:avLst/>
          </a:prstGeom>
          <a:noFill/>
        </p:spPr>
        <p:txBody>
          <a:bodyPr wrap="square">
            <a:spAutoFit/>
          </a:bodyPr>
          <a:lstStyle/>
          <a:p>
            <a:pPr marL="285750" indent="-285750" algn="just">
              <a:buFont typeface="Arial" panose="020B0604020202020204" pitchFamily="34" charset="0"/>
              <a:buChar char="•"/>
            </a:pPr>
            <a:r>
              <a:rPr lang="en-IN" sz="2400" dirty="0">
                <a:latin typeface="Times New Roman" panose="02020603050405020304" pitchFamily="18" charset="0"/>
                <a:cs typeface="Times New Roman" panose="02020603050405020304" pitchFamily="18" charset="0"/>
              </a:rPr>
              <a:t>The time-sharing operating system provides effective utilization and sharing of resources.</a:t>
            </a:r>
          </a:p>
          <a:p>
            <a:pPr marL="285750" indent="-285750" algn="just">
              <a:buFont typeface="Arial" panose="020B0604020202020204" pitchFamily="34" charset="0"/>
              <a:buChar char="•"/>
            </a:pPr>
            <a:r>
              <a:rPr lang="en-IN" sz="2400" dirty="0">
                <a:latin typeface="Times New Roman" panose="02020603050405020304" pitchFamily="18" charset="0"/>
                <a:cs typeface="Times New Roman" panose="02020603050405020304" pitchFamily="18" charset="0"/>
              </a:rPr>
              <a:t>This system reduces CPU idle and response time.</a:t>
            </a:r>
            <a:endParaRPr lang="en-IN" sz="2000" dirty="0">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32143860-0191-4CEE-95F0-9C392232B539}"/>
              </a:ext>
            </a:extLst>
          </p:cNvPr>
          <p:cNvSpPr txBox="1"/>
          <p:nvPr/>
        </p:nvSpPr>
        <p:spPr>
          <a:xfrm>
            <a:off x="241753" y="3490790"/>
            <a:ext cx="6168570" cy="1015663"/>
          </a:xfrm>
          <a:prstGeom prst="rect">
            <a:avLst/>
          </a:prstGeom>
          <a:noFill/>
        </p:spPr>
        <p:txBody>
          <a:bodyPr wrap="square">
            <a:spAutoFit/>
          </a:bodyPr>
          <a:lstStyle/>
          <a:p>
            <a:pPr algn="just"/>
            <a:r>
              <a:rPr lang="en-IN" sz="2400" b="1" dirty="0">
                <a:solidFill>
                  <a:srgbClr val="610B4B"/>
                </a:solidFill>
                <a:latin typeface="Times New Roman" panose="02020603050405020304" pitchFamily="18" charset="0"/>
                <a:cs typeface="Times New Roman" panose="02020603050405020304" pitchFamily="18" charset="0"/>
              </a:rPr>
              <a:t>Disadvantages of Time Sharing OS</a:t>
            </a:r>
          </a:p>
          <a:p>
            <a:br>
              <a:rPr lang="en-IN" b="0" i="0" dirty="0">
                <a:solidFill>
                  <a:srgbClr val="333333"/>
                </a:solidFill>
                <a:effectLst/>
                <a:latin typeface="inter-regular"/>
              </a:rPr>
            </a:br>
            <a:endParaRPr lang="en-IN" dirty="0"/>
          </a:p>
        </p:txBody>
      </p:sp>
      <p:sp>
        <p:nvSpPr>
          <p:cNvPr id="12" name="TextBox 11">
            <a:extLst>
              <a:ext uri="{FF2B5EF4-FFF2-40B4-BE49-F238E27FC236}">
                <a16:creationId xmlns:a16="http://schemas.microsoft.com/office/drawing/2014/main" id="{B1F928DD-9E73-4885-85B7-784D02043969}"/>
              </a:ext>
            </a:extLst>
          </p:cNvPr>
          <p:cNvSpPr txBox="1"/>
          <p:nvPr/>
        </p:nvSpPr>
        <p:spPr>
          <a:xfrm>
            <a:off x="383352" y="3923997"/>
            <a:ext cx="11489793" cy="1200329"/>
          </a:xfrm>
          <a:prstGeom prst="rect">
            <a:avLst/>
          </a:prstGeom>
          <a:noFill/>
        </p:spPr>
        <p:txBody>
          <a:bodyPr wrap="square">
            <a:spAutoFit/>
          </a:bodyPr>
          <a:lstStyle/>
          <a:p>
            <a:pPr marL="285750" indent="-285750">
              <a:buFont typeface="Arial" panose="020B0604020202020204" pitchFamily="34" charset="0"/>
              <a:buChar char="•"/>
            </a:pPr>
            <a:r>
              <a:rPr lang="en-IN" sz="2400" dirty="0">
                <a:latin typeface="Times New Roman" panose="02020603050405020304" pitchFamily="18" charset="0"/>
                <a:cs typeface="Times New Roman" panose="02020603050405020304" pitchFamily="18" charset="0"/>
              </a:rPr>
              <a:t>Data transmission rates are very high in comparison to other methods.</a:t>
            </a:r>
          </a:p>
          <a:p>
            <a:pPr marL="285750" indent="-285750">
              <a:buFont typeface="Arial" panose="020B0604020202020204" pitchFamily="34" charset="0"/>
              <a:buChar char="•"/>
            </a:pPr>
            <a:r>
              <a:rPr lang="en-IN" sz="2400" dirty="0">
                <a:latin typeface="Times New Roman" panose="02020603050405020304" pitchFamily="18" charset="0"/>
                <a:cs typeface="Times New Roman" panose="02020603050405020304" pitchFamily="18" charset="0"/>
              </a:rPr>
              <a:t>Security and integrity of user programs loaded in memory and data need to be maintained as many users access the system at the same time.</a:t>
            </a:r>
          </a:p>
        </p:txBody>
      </p:sp>
    </p:spTree>
    <p:extLst>
      <p:ext uri="{BB962C8B-B14F-4D97-AF65-F5344CB8AC3E}">
        <p14:creationId xmlns:p14="http://schemas.microsoft.com/office/powerpoint/2010/main" val="40541284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307771" y="703615"/>
            <a:ext cx="8215086" cy="447986"/>
          </a:xfrm>
          <a:prstGeom prst="rect">
            <a:avLst/>
          </a:prstGeom>
        </p:spPr>
        <p:txBody>
          <a:bodyPr vert="horz" wrap="square" lIns="0" tIns="16933" rIns="0" bIns="0" rtlCol="0" anchor="b">
            <a:spAutoFit/>
          </a:bodyPr>
          <a:lstStyle/>
          <a:p>
            <a:pPr marL="16933">
              <a:spcBef>
                <a:spcPts val="133"/>
              </a:spcBef>
            </a:pPr>
            <a:r>
              <a:rPr lang="en-IN" spc="-7" dirty="0"/>
              <a:t>Distributed Operating System</a:t>
            </a:r>
          </a:p>
        </p:txBody>
      </p:sp>
      <p:sp>
        <p:nvSpPr>
          <p:cNvPr id="11" name="object 11"/>
          <p:cNvSpPr txBox="1"/>
          <p:nvPr/>
        </p:nvSpPr>
        <p:spPr>
          <a:xfrm>
            <a:off x="11873145" y="34712"/>
            <a:ext cx="204047" cy="386430"/>
          </a:xfrm>
          <a:prstGeom prst="rect">
            <a:avLst/>
          </a:prstGeom>
        </p:spPr>
        <p:txBody>
          <a:bodyPr vert="horz" wrap="square" lIns="0" tIns="16933" rIns="0" bIns="0" rtlCol="0">
            <a:spAutoFit/>
          </a:bodyPr>
          <a:lstStyle/>
          <a:p>
            <a:pPr marL="16933">
              <a:spcBef>
                <a:spcPts val="133"/>
              </a:spcBef>
            </a:pPr>
            <a:r>
              <a:rPr sz="2400" spc="-7" dirty="0">
                <a:solidFill>
                  <a:srgbClr val="FFFFFF"/>
                </a:solidFill>
                <a:latin typeface="Times New Roman"/>
                <a:cs typeface="Times New Roman"/>
              </a:rPr>
              <a:t>S</a:t>
            </a:r>
            <a:endParaRPr sz="2400">
              <a:latin typeface="Times New Roman"/>
              <a:cs typeface="Times New Roman"/>
            </a:endParaRPr>
          </a:p>
        </p:txBody>
      </p:sp>
      <p:sp>
        <p:nvSpPr>
          <p:cNvPr id="8" name="TextBox 7">
            <a:extLst>
              <a:ext uri="{FF2B5EF4-FFF2-40B4-BE49-F238E27FC236}">
                <a16:creationId xmlns:a16="http://schemas.microsoft.com/office/drawing/2014/main" id="{7871BC05-EA48-4B1D-AA9D-460045A1A51C}"/>
              </a:ext>
            </a:extLst>
          </p:cNvPr>
          <p:cNvSpPr txBox="1"/>
          <p:nvPr/>
        </p:nvSpPr>
        <p:spPr>
          <a:xfrm>
            <a:off x="277900" y="1597194"/>
            <a:ext cx="11595245" cy="2677656"/>
          </a:xfrm>
          <a:prstGeom prst="rect">
            <a:avLst/>
          </a:prstGeom>
          <a:noFill/>
        </p:spPr>
        <p:txBody>
          <a:bodyPr wrap="square">
            <a:spAutoFit/>
          </a:bodyPr>
          <a:lstStyle/>
          <a:p>
            <a:pPr marL="285750" indent="-285750" algn="just">
              <a:buFont typeface="Arial" panose="020B0604020202020204" pitchFamily="34" charset="0"/>
              <a:buChar char="•"/>
            </a:pPr>
            <a:r>
              <a:rPr lang="en-IN" sz="2400" dirty="0">
                <a:latin typeface="Times New Roman" panose="02020603050405020304" pitchFamily="18" charset="0"/>
                <a:cs typeface="Times New Roman" panose="02020603050405020304" pitchFamily="18" charset="0"/>
              </a:rPr>
              <a:t>The Distributed Operating system is not installed on a single machine, it is divided into parts, and these parts are loaded on different machines. </a:t>
            </a:r>
          </a:p>
          <a:p>
            <a:pPr marL="285750" indent="-285750" algn="just">
              <a:buFont typeface="Arial" panose="020B0604020202020204" pitchFamily="34" charset="0"/>
              <a:buChar char="•"/>
            </a:pPr>
            <a:r>
              <a:rPr lang="en-IN" sz="2400" dirty="0">
                <a:latin typeface="Times New Roman" panose="02020603050405020304" pitchFamily="18" charset="0"/>
                <a:cs typeface="Times New Roman" panose="02020603050405020304" pitchFamily="18" charset="0"/>
              </a:rPr>
              <a:t>A part of the distributed Operating system is installed on each machine to make their communication possible. </a:t>
            </a:r>
          </a:p>
          <a:p>
            <a:pPr marL="285750" indent="-285750" algn="just">
              <a:buFont typeface="Arial" panose="020B0604020202020204" pitchFamily="34" charset="0"/>
              <a:buChar char="•"/>
            </a:pPr>
            <a:r>
              <a:rPr lang="en-IN" sz="2400" dirty="0">
                <a:latin typeface="Times New Roman" panose="02020603050405020304" pitchFamily="18" charset="0"/>
                <a:cs typeface="Times New Roman" panose="02020603050405020304" pitchFamily="18" charset="0"/>
              </a:rPr>
              <a:t>Distributed Operating systems are much more complex, large, and sophisticated than Network operating systems because they also have to take care of varying networking protocols</a:t>
            </a:r>
            <a:endParaRPr lang="en-IN" sz="2000" dirty="0">
              <a:latin typeface="Times New Roman" panose="02020603050405020304" pitchFamily="18" charset="0"/>
              <a:cs typeface="Times New Roman" panose="02020603050405020304" pitchFamily="18" charset="0"/>
            </a:endParaRPr>
          </a:p>
        </p:txBody>
      </p:sp>
      <p:sp>
        <p:nvSpPr>
          <p:cNvPr id="3" name="AutoShape 2" descr="Real Time Operating System">
            <a:extLst>
              <a:ext uri="{FF2B5EF4-FFF2-40B4-BE49-F238E27FC236}">
                <a16:creationId xmlns:a16="http://schemas.microsoft.com/office/drawing/2014/main" id="{5D43D3A2-112E-44DE-AA45-E39F16DDBB9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pic>
        <p:nvPicPr>
          <p:cNvPr id="13314" name="Picture 2" descr="Real Time Operating System">
            <a:extLst>
              <a:ext uri="{FF2B5EF4-FFF2-40B4-BE49-F238E27FC236}">
                <a16:creationId xmlns:a16="http://schemas.microsoft.com/office/drawing/2014/main" id="{C8AC40D0-B46D-456C-9704-636CBBEB617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86100" y="3871320"/>
            <a:ext cx="5158014" cy="29830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322638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307771" y="703615"/>
            <a:ext cx="8215086" cy="447986"/>
          </a:xfrm>
          <a:prstGeom prst="rect">
            <a:avLst/>
          </a:prstGeom>
        </p:spPr>
        <p:txBody>
          <a:bodyPr vert="horz" wrap="square" lIns="0" tIns="16933" rIns="0" bIns="0" rtlCol="0" anchor="b">
            <a:spAutoFit/>
          </a:bodyPr>
          <a:lstStyle/>
          <a:p>
            <a:pPr marL="16933">
              <a:spcBef>
                <a:spcPts val="133"/>
              </a:spcBef>
            </a:pPr>
            <a:r>
              <a:rPr lang="en-IN" spc="-7" dirty="0"/>
              <a:t>Distributed Operating System</a:t>
            </a:r>
          </a:p>
        </p:txBody>
      </p:sp>
      <p:sp>
        <p:nvSpPr>
          <p:cNvPr id="11" name="object 11"/>
          <p:cNvSpPr txBox="1"/>
          <p:nvPr/>
        </p:nvSpPr>
        <p:spPr>
          <a:xfrm>
            <a:off x="11873145" y="34712"/>
            <a:ext cx="204047" cy="386430"/>
          </a:xfrm>
          <a:prstGeom prst="rect">
            <a:avLst/>
          </a:prstGeom>
        </p:spPr>
        <p:txBody>
          <a:bodyPr vert="horz" wrap="square" lIns="0" tIns="16933" rIns="0" bIns="0" rtlCol="0">
            <a:spAutoFit/>
          </a:bodyPr>
          <a:lstStyle/>
          <a:p>
            <a:pPr marL="16933">
              <a:spcBef>
                <a:spcPts val="133"/>
              </a:spcBef>
            </a:pPr>
            <a:r>
              <a:rPr sz="2400" spc="-7" dirty="0">
                <a:solidFill>
                  <a:srgbClr val="FFFFFF"/>
                </a:solidFill>
                <a:latin typeface="Times New Roman"/>
                <a:cs typeface="Times New Roman"/>
              </a:rPr>
              <a:t>S</a:t>
            </a:r>
            <a:endParaRPr sz="2400">
              <a:latin typeface="Times New Roman"/>
              <a:cs typeface="Times New Roman"/>
            </a:endParaRPr>
          </a:p>
        </p:txBody>
      </p:sp>
      <p:sp>
        <p:nvSpPr>
          <p:cNvPr id="7" name="object 3">
            <a:extLst>
              <a:ext uri="{FF2B5EF4-FFF2-40B4-BE49-F238E27FC236}">
                <a16:creationId xmlns:a16="http://schemas.microsoft.com/office/drawing/2014/main" id="{499172E1-6A12-476B-A0F2-F990485ACB7E}"/>
              </a:ext>
            </a:extLst>
          </p:cNvPr>
          <p:cNvSpPr txBox="1"/>
          <p:nvPr/>
        </p:nvSpPr>
        <p:spPr>
          <a:xfrm>
            <a:off x="366479" y="1730906"/>
            <a:ext cx="11047578" cy="1119110"/>
          </a:xfrm>
          <a:prstGeom prst="rect">
            <a:avLst/>
          </a:prstGeom>
        </p:spPr>
        <p:txBody>
          <a:bodyPr vert="horz" wrap="square" lIns="0" tIns="71967" rIns="0" bIns="0" rtlCol="0">
            <a:spAutoFit/>
          </a:bodyPr>
          <a:lstStyle/>
          <a:p>
            <a:pPr algn="just"/>
            <a:r>
              <a:rPr lang="en-IN" sz="2400" b="1" i="0" dirty="0">
                <a:solidFill>
                  <a:srgbClr val="610B4B"/>
                </a:solidFill>
                <a:effectLst/>
                <a:latin typeface="Times New Roman" panose="02020603050405020304" pitchFamily="18" charset="0"/>
                <a:cs typeface="Times New Roman" panose="02020603050405020304" pitchFamily="18" charset="0"/>
              </a:rPr>
              <a:t>Advantages of Distributed OS</a:t>
            </a:r>
          </a:p>
          <a:p>
            <a:br>
              <a:rPr lang="en-IN" sz="2400" b="0" i="0" dirty="0">
                <a:solidFill>
                  <a:srgbClr val="333333"/>
                </a:solidFill>
                <a:effectLst/>
                <a:latin typeface="inter-regular"/>
              </a:rPr>
            </a:br>
            <a:endParaRPr lang="en-IN" sz="2000" dirty="0">
              <a:latin typeface="Times New Roman"/>
              <a:cs typeface="Times New Roman"/>
            </a:endParaRPr>
          </a:p>
        </p:txBody>
      </p:sp>
      <p:sp>
        <p:nvSpPr>
          <p:cNvPr id="9" name="TextBox 8">
            <a:extLst>
              <a:ext uri="{FF2B5EF4-FFF2-40B4-BE49-F238E27FC236}">
                <a16:creationId xmlns:a16="http://schemas.microsoft.com/office/drawing/2014/main" id="{F3632438-7B65-4492-B5DD-C07C5997C41A}"/>
              </a:ext>
            </a:extLst>
          </p:cNvPr>
          <p:cNvSpPr txBox="1"/>
          <p:nvPr/>
        </p:nvSpPr>
        <p:spPr>
          <a:xfrm>
            <a:off x="241753" y="2290461"/>
            <a:ext cx="11297029" cy="1200329"/>
          </a:xfrm>
          <a:prstGeom prst="rect">
            <a:avLst/>
          </a:prstGeom>
          <a:noFill/>
        </p:spPr>
        <p:txBody>
          <a:bodyPr wrap="square">
            <a:spAutoFit/>
          </a:bodyPr>
          <a:lstStyle/>
          <a:p>
            <a:pPr marL="285750" indent="-285750" algn="just">
              <a:buFont typeface="Arial" panose="020B0604020202020204" pitchFamily="34" charset="0"/>
              <a:buChar char="•"/>
            </a:pPr>
            <a:r>
              <a:rPr lang="en-IN" sz="2400" dirty="0">
                <a:latin typeface="Times New Roman" panose="02020603050405020304" pitchFamily="18" charset="0"/>
                <a:cs typeface="Times New Roman" panose="02020603050405020304" pitchFamily="18" charset="0"/>
              </a:rPr>
              <a:t>The distributed operating system provides sharing of resources.</a:t>
            </a:r>
          </a:p>
          <a:p>
            <a:pPr algn="just"/>
            <a:endParaRPr lang="en-IN" sz="2400"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en-IN" sz="2400" dirty="0">
                <a:latin typeface="Times New Roman" panose="02020603050405020304" pitchFamily="18" charset="0"/>
                <a:cs typeface="Times New Roman" panose="02020603050405020304" pitchFamily="18" charset="0"/>
              </a:rPr>
              <a:t>This type of system is fault-tolerant</a:t>
            </a:r>
            <a:endParaRPr lang="en-IN" sz="2000" dirty="0">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32143860-0191-4CEE-95F0-9C392232B539}"/>
              </a:ext>
            </a:extLst>
          </p:cNvPr>
          <p:cNvSpPr txBox="1"/>
          <p:nvPr/>
        </p:nvSpPr>
        <p:spPr>
          <a:xfrm>
            <a:off x="241753" y="3490790"/>
            <a:ext cx="6168570" cy="1015663"/>
          </a:xfrm>
          <a:prstGeom prst="rect">
            <a:avLst/>
          </a:prstGeom>
          <a:noFill/>
        </p:spPr>
        <p:txBody>
          <a:bodyPr wrap="square">
            <a:spAutoFit/>
          </a:bodyPr>
          <a:lstStyle/>
          <a:p>
            <a:pPr algn="just"/>
            <a:r>
              <a:rPr lang="en-IN" sz="2400" b="1" dirty="0">
                <a:solidFill>
                  <a:srgbClr val="610B4B"/>
                </a:solidFill>
                <a:latin typeface="Times New Roman" panose="02020603050405020304" pitchFamily="18" charset="0"/>
                <a:cs typeface="Times New Roman" panose="02020603050405020304" pitchFamily="18" charset="0"/>
              </a:rPr>
              <a:t>Disadvantages of Distributed OS</a:t>
            </a:r>
          </a:p>
          <a:p>
            <a:br>
              <a:rPr lang="en-IN" b="0" i="0" dirty="0">
                <a:solidFill>
                  <a:srgbClr val="333333"/>
                </a:solidFill>
                <a:effectLst/>
                <a:latin typeface="inter-regular"/>
              </a:rPr>
            </a:br>
            <a:endParaRPr lang="en-IN" dirty="0"/>
          </a:p>
        </p:txBody>
      </p:sp>
      <p:sp>
        <p:nvSpPr>
          <p:cNvPr id="12" name="TextBox 11">
            <a:extLst>
              <a:ext uri="{FF2B5EF4-FFF2-40B4-BE49-F238E27FC236}">
                <a16:creationId xmlns:a16="http://schemas.microsoft.com/office/drawing/2014/main" id="{B1F928DD-9E73-4885-85B7-784D02043969}"/>
              </a:ext>
            </a:extLst>
          </p:cNvPr>
          <p:cNvSpPr txBox="1"/>
          <p:nvPr/>
        </p:nvSpPr>
        <p:spPr>
          <a:xfrm>
            <a:off x="366479" y="4131564"/>
            <a:ext cx="11489793" cy="461665"/>
          </a:xfrm>
          <a:prstGeom prst="rect">
            <a:avLst/>
          </a:prstGeom>
          <a:noFill/>
        </p:spPr>
        <p:txBody>
          <a:bodyPr wrap="square">
            <a:spAutoFit/>
          </a:bodyPr>
          <a:lstStyle/>
          <a:p>
            <a:pPr marL="285750" indent="-285750">
              <a:buFont typeface="Arial" panose="020B0604020202020204" pitchFamily="34" charset="0"/>
              <a:buChar char="•"/>
            </a:pPr>
            <a:r>
              <a:rPr lang="en-IN" sz="2400" dirty="0">
                <a:latin typeface="Times New Roman" panose="02020603050405020304" pitchFamily="18" charset="0"/>
                <a:cs typeface="Times New Roman" panose="02020603050405020304" pitchFamily="18" charset="0"/>
              </a:rPr>
              <a:t>Protocol overhead can dominate computation cost.</a:t>
            </a:r>
          </a:p>
        </p:txBody>
      </p:sp>
    </p:spTree>
    <p:extLst>
      <p:ext uri="{BB962C8B-B14F-4D97-AF65-F5344CB8AC3E}">
        <p14:creationId xmlns:p14="http://schemas.microsoft.com/office/powerpoint/2010/main" val="16076935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DD4D522D-4BB3-223A-880A-C0CFFE66FAA7}"/>
              </a:ext>
            </a:extLst>
          </p:cNvPr>
          <p:cNvGraphicFramePr>
            <a:graphicFrameLocks noGrp="1"/>
          </p:cNvGraphicFramePr>
          <p:nvPr>
            <p:extLst>
              <p:ext uri="{D42A27DB-BD31-4B8C-83A1-F6EECF244321}">
                <p14:modId xmlns:p14="http://schemas.microsoft.com/office/powerpoint/2010/main" val="3841386313"/>
              </p:ext>
            </p:extLst>
          </p:nvPr>
        </p:nvGraphicFramePr>
        <p:xfrm>
          <a:off x="793633" y="776378"/>
          <a:ext cx="9894500" cy="5615794"/>
        </p:xfrm>
        <a:graphic>
          <a:graphicData uri="http://schemas.openxmlformats.org/drawingml/2006/table">
            <a:tbl>
              <a:tblPr/>
              <a:tblGrid>
                <a:gridCol w="2473625">
                  <a:extLst>
                    <a:ext uri="{9D8B030D-6E8A-4147-A177-3AD203B41FA5}">
                      <a16:colId xmlns:a16="http://schemas.microsoft.com/office/drawing/2014/main" val="3902988296"/>
                    </a:ext>
                  </a:extLst>
                </a:gridCol>
                <a:gridCol w="2473625">
                  <a:extLst>
                    <a:ext uri="{9D8B030D-6E8A-4147-A177-3AD203B41FA5}">
                      <a16:colId xmlns:a16="http://schemas.microsoft.com/office/drawing/2014/main" val="770799743"/>
                    </a:ext>
                  </a:extLst>
                </a:gridCol>
                <a:gridCol w="2473625">
                  <a:extLst>
                    <a:ext uri="{9D8B030D-6E8A-4147-A177-3AD203B41FA5}">
                      <a16:colId xmlns:a16="http://schemas.microsoft.com/office/drawing/2014/main" val="2130131336"/>
                    </a:ext>
                  </a:extLst>
                </a:gridCol>
                <a:gridCol w="2473625">
                  <a:extLst>
                    <a:ext uri="{9D8B030D-6E8A-4147-A177-3AD203B41FA5}">
                      <a16:colId xmlns:a16="http://schemas.microsoft.com/office/drawing/2014/main" val="2169739888"/>
                    </a:ext>
                  </a:extLst>
                </a:gridCol>
              </a:tblGrid>
              <a:tr h="243430">
                <a:tc>
                  <a:txBody>
                    <a:bodyPr/>
                    <a:lstStyle/>
                    <a:p>
                      <a:endParaRPr lang="en-GB" sz="1200" dirty="0"/>
                    </a:p>
                  </a:txBody>
                  <a:tcPr marL="39705" marR="39705" marT="19852" marB="19852" anchor="ctr">
                    <a:lnL>
                      <a:noFill/>
                    </a:lnL>
                    <a:lnR>
                      <a:noFill/>
                    </a:lnR>
                    <a:lnT>
                      <a:noFill/>
                    </a:lnT>
                    <a:lnB>
                      <a:noFill/>
                    </a:lnB>
                    <a:noFill/>
                  </a:tcPr>
                </a:tc>
                <a:tc>
                  <a:txBody>
                    <a:bodyPr/>
                    <a:lstStyle/>
                    <a:p>
                      <a:r>
                        <a:rPr lang="en-GB" sz="1200" b="1"/>
                        <a:t>Program</a:t>
                      </a:r>
                      <a:endParaRPr lang="en-GB" sz="1200"/>
                    </a:p>
                  </a:txBody>
                  <a:tcPr marL="39705" marR="39705" marT="19852" marB="19852" anchor="ctr">
                    <a:lnL>
                      <a:noFill/>
                    </a:lnL>
                    <a:lnR>
                      <a:noFill/>
                    </a:lnR>
                    <a:lnT>
                      <a:noFill/>
                    </a:lnT>
                    <a:lnB>
                      <a:noFill/>
                    </a:lnB>
                    <a:noFill/>
                  </a:tcPr>
                </a:tc>
                <a:tc>
                  <a:txBody>
                    <a:bodyPr/>
                    <a:lstStyle/>
                    <a:p>
                      <a:r>
                        <a:rPr lang="en-GB" sz="1200" b="1"/>
                        <a:t>Process</a:t>
                      </a:r>
                      <a:endParaRPr lang="en-GB" sz="1200"/>
                    </a:p>
                  </a:txBody>
                  <a:tcPr marL="39705" marR="39705" marT="19852" marB="19852" anchor="ctr">
                    <a:lnL>
                      <a:noFill/>
                    </a:lnL>
                    <a:lnR>
                      <a:noFill/>
                    </a:lnR>
                    <a:lnT>
                      <a:noFill/>
                    </a:lnT>
                    <a:lnB>
                      <a:noFill/>
                    </a:lnB>
                    <a:noFill/>
                  </a:tcPr>
                </a:tc>
                <a:tc>
                  <a:txBody>
                    <a:bodyPr/>
                    <a:lstStyle/>
                    <a:p>
                      <a:r>
                        <a:rPr lang="en-GB" sz="1200" b="1"/>
                        <a:t>Thread</a:t>
                      </a:r>
                      <a:endParaRPr lang="en-GB" sz="1200"/>
                    </a:p>
                  </a:txBody>
                  <a:tcPr marL="39705" marR="39705" marT="19852" marB="19852" anchor="ctr">
                    <a:lnL>
                      <a:noFill/>
                    </a:lnL>
                    <a:lnR>
                      <a:noFill/>
                    </a:lnR>
                    <a:lnT>
                      <a:noFill/>
                    </a:lnT>
                    <a:lnB>
                      <a:noFill/>
                    </a:lnB>
                    <a:noFill/>
                  </a:tcPr>
                </a:tc>
                <a:extLst>
                  <a:ext uri="{0D108BD9-81ED-4DB2-BD59-A6C34878D82A}">
                    <a16:rowId xmlns:a16="http://schemas.microsoft.com/office/drawing/2014/main" val="3684479957"/>
                  </a:ext>
                </a:extLst>
              </a:tr>
              <a:tr h="610688">
                <a:tc>
                  <a:txBody>
                    <a:bodyPr/>
                    <a:lstStyle/>
                    <a:p>
                      <a:r>
                        <a:rPr lang="en-GB" sz="1200" b="1"/>
                        <a:t>Definition</a:t>
                      </a:r>
                      <a:endParaRPr lang="en-GB" sz="1200"/>
                    </a:p>
                  </a:txBody>
                  <a:tcPr marL="39705" marR="39705" marT="19852" marB="19852" anchor="ctr">
                    <a:lnL>
                      <a:noFill/>
                    </a:lnL>
                    <a:lnR>
                      <a:noFill/>
                    </a:lnR>
                    <a:lnT>
                      <a:noFill/>
                    </a:lnT>
                    <a:lnB>
                      <a:noFill/>
                    </a:lnB>
                    <a:noFill/>
                  </a:tcPr>
                </a:tc>
                <a:tc>
                  <a:txBody>
                    <a:bodyPr/>
                    <a:lstStyle/>
                    <a:p>
                      <a:r>
                        <a:rPr lang="en-GB" sz="1200"/>
                        <a:t>A passive set of instructions (code) stored on disk</a:t>
                      </a:r>
                    </a:p>
                  </a:txBody>
                  <a:tcPr marL="39705" marR="39705" marT="19852" marB="19852" anchor="ctr">
                    <a:lnL>
                      <a:noFill/>
                    </a:lnL>
                    <a:lnR>
                      <a:noFill/>
                    </a:lnR>
                    <a:lnT>
                      <a:noFill/>
                    </a:lnT>
                    <a:lnB>
                      <a:noFill/>
                    </a:lnB>
                    <a:noFill/>
                  </a:tcPr>
                </a:tc>
                <a:tc>
                  <a:txBody>
                    <a:bodyPr/>
                    <a:lstStyle/>
                    <a:p>
                      <a:r>
                        <a:rPr lang="en-GB" sz="1200"/>
                        <a:t>An active instance of a program in execution</a:t>
                      </a:r>
                    </a:p>
                  </a:txBody>
                  <a:tcPr marL="39705" marR="39705" marT="19852" marB="19852" anchor="ctr">
                    <a:lnL>
                      <a:noFill/>
                    </a:lnL>
                    <a:lnR>
                      <a:noFill/>
                    </a:lnR>
                    <a:lnT>
                      <a:noFill/>
                    </a:lnT>
                    <a:lnB>
                      <a:noFill/>
                    </a:lnB>
                    <a:noFill/>
                  </a:tcPr>
                </a:tc>
                <a:tc>
                  <a:txBody>
                    <a:bodyPr/>
                    <a:lstStyle/>
                    <a:p>
                      <a:r>
                        <a:rPr lang="en-GB" sz="1200"/>
                        <a:t>A unit of execution within a process</a:t>
                      </a:r>
                    </a:p>
                  </a:txBody>
                  <a:tcPr marL="39705" marR="39705" marT="19852" marB="19852" anchor="ctr">
                    <a:lnL>
                      <a:noFill/>
                    </a:lnL>
                    <a:lnR>
                      <a:noFill/>
                    </a:lnR>
                    <a:lnT>
                      <a:noFill/>
                    </a:lnT>
                    <a:lnB>
                      <a:noFill/>
                    </a:lnB>
                    <a:noFill/>
                  </a:tcPr>
                </a:tc>
                <a:extLst>
                  <a:ext uri="{0D108BD9-81ED-4DB2-BD59-A6C34878D82A}">
                    <a16:rowId xmlns:a16="http://schemas.microsoft.com/office/drawing/2014/main" val="3711032051"/>
                  </a:ext>
                </a:extLst>
              </a:tr>
              <a:tr h="427059">
                <a:tc>
                  <a:txBody>
                    <a:bodyPr/>
                    <a:lstStyle/>
                    <a:p>
                      <a:r>
                        <a:rPr lang="en-GB" sz="1200" b="1"/>
                        <a:t>State</a:t>
                      </a:r>
                      <a:endParaRPr lang="en-GB" sz="1200"/>
                    </a:p>
                  </a:txBody>
                  <a:tcPr marL="39705" marR="39705" marT="19852" marB="19852" anchor="ctr">
                    <a:lnL>
                      <a:noFill/>
                    </a:lnL>
                    <a:lnR>
                      <a:noFill/>
                    </a:lnR>
                    <a:lnT>
                      <a:noFill/>
                    </a:lnT>
                    <a:lnB>
                      <a:noFill/>
                    </a:lnB>
                    <a:noFill/>
                  </a:tcPr>
                </a:tc>
                <a:tc>
                  <a:txBody>
                    <a:bodyPr/>
                    <a:lstStyle/>
                    <a:p>
                      <a:r>
                        <a:rPr lang="en-GB" sz="1200"/>
                        <a:t>Passive (not running)</a:t>
                      </a:r>
                    </a:p>
                  </a:txBody>
                  <a:tcPr marL="39705" marR="39705" marT="19852" marB="19852" anchor="ctr">
                    <a:lnL>
                      <a:noFill/>
                    </a:lnL>
                    <a:lnR>
                      <a:noFill/>
                    </a:lnR>
                    <a:lnT>
                      <a:noFill/>
                    </a:lnT>
                    <a:lnB>
                      <a:noFill/>
                    </a:lnB>
                    <a:noFill/>
                  </a:tcPr>
                </a:tc>
                <a:tc>
                  <a:txBody>
                    <a:bodyPr/>
                    <a:lstStyle/>
                    <a:p>
                      <a:r>
                        <a:rPr lang="en-GB" sz="1200"/>
                        <a:t>Active (running in memory)</a:t>
                      </a:r>
                    </a:p>
                  </a:txBody>
                  <a:tcPr marL="39705" marR="39705" marT="19852" marB="19852" anchor="ctr">
                    <a:lnL>
                      <a:noFill/>
                    </a:lnL>
                    <a:lnR>
                      <a:noFill/>
                    </a:lnR>
                    <a:lnT>
                      <a:noFill/>
                    </a:lnT>
                    <a:lnB>
                      <a:noFill/>
                    </a:lnB>
                    <a:noFill/>
                  </a:tcPr>
                </a:tc>
                <a:tc>
                  <a:txBody>
                    <a:bodyPr/>
                    <a:lstStyle/>
                    <a:p>
                      <a:r>
                        <a:rPr lang="en-GB" sz="1200"/>
                        <a:t>Active (running within a process)</a:t>
                      </a:r>
                    </a:p>
                  </a:txBody>
                  <a:tcPr marL="39705" marR="39705" marT="19852" marB="19852" anchor="ctr">
                    <a:lnL>
                      <a:noFill/>
                    </a:lnL>
                    <a:lnR>
                      <a:noFill/>
                    </a:lnR>
                    <a:lnT>
                      <a:noFill/>
                    </a:lnT>
                    <a:lnB>
                      <a:noFill/>
                    </a:lnB>
                    <a:noFill/>
                  </a:tcPr>
                </a:tc>
                <a:extLst>
                  <a:ext uri="{0D108BD9-81ED-4DB2-BD59-A6C34878D82A}">
                    <a16:rowId xmlns:a16="http://schemas.microsoft.com/office/drawing/2014/main" val="3297099171"/>
                  </a:ext>
                </a:extLst>
              </a:tr>
              <a:tr h="610688">
                <a:tc>
                  <a:txBody>
                    <a:bodyPr/>
                    <a:lstStyle/>
                    <a:p>
                      <a:r>
                        <a:rPr lang="en-GB" sz="1200" b="1"/>
                        <a:t>Execution</a:t>
                      </a:r>
                      <a:endParaRPr lang="en-GB" sz="1200"/>
                    </a:p>
                  </a:txBody>
                  <a:tcPr marL="39705" marR="39705" marT="19852" marB="19852" anchor="ctr">
                    <a:lnL>
                      <a:noFill/>
                    </a:lnL>
                    <a:lnR>
                      <a:noFill/>
                    </a:lnR>
                    <a:lnT>
                      <a:noFill/>
                    </a:lnT>
                    <a:lnB>
                      <a:noFill/>
                    </a:lnB>
                    <a:noFill/>
                  </a:tcPr>
                </a:tc>
                <a:tc>
                  <a:txBody>
                    <a:bodyPr/>
                    <a:lstStyle/>
                    <a:p>
                      <a:r>
                        <a:rPr lang="en-GB" sz="1200"/>
                        <a:t>Not executed directly</a:t>
                      </a:r>
                    </a:p>
                  </a:txBody>
                  <a:tcPr marL="39705" marR="39705" marT="19852" marB="19852" anchor="ctr">
                    <a:lnL>
                      <a:noFill/>
                    </a:lnL>
                    <a:lnR>
                      <a:noFill/>
                    </a:lnR>
                    <a:lnT>
                      <a:noFill/>
                    </a:lnT>
                    <a:lnB>
                      <a:noFill/>
                    </a:lnB>
                    <a:noFill/>
                  </a:tcPr>
                </a:tc>
                <a:tc>
                  <a:txBody>
                    <a:bodyPr/>
                    <a:lstStyle/>
                    <a:p>
                      <a:r>
                        <a:rPr lang="en-GB" sz="1200"/>
                        <a:t>Executed independently, has its own memory space</a:t>
                      </a:r>
                    </a:p>
                  </a:txBody>
                  <a:tcPr marL="39705" marR="39705" marT="19852" marB="19852" anchor="ctr">
                    <a:lnL>
                      <a:noFill/>
                    </a:lnL>
                    <a:lnR>
                      <a:noFill/>
                    </a:lnR>
                    <a:lnT>
                      <a:noFill/>
                    </a:lnT>
                    <a:lnB>
                      <a:noFill/>
                    </a:lnB>
                    <a:noFill/>
                  </a:tcPr>
                </a:tc>
                <a:tc>
                  <a:txBody>
                    <a:bodyPr/>
                    <a:lstStyle/>
                    <a:p>
                      <a:r>
                        <a:rPr lang="en-GB" sz="1200"/>
                        <a:t>Executed as part of a process, shares memory with other threads</a:t>
                      </a:r>
                    </a:p>
                  </a:txBody>
                  <a:tcPr marL="39705" marR="39705" marT="19852" marB="19852" anchor="ctr">
                    <a:lnL>
                      <a:noFill/>
                    </a:lnL>
                    <a:lnR>
                      <a:noFill/>
                    </a:lnR>
                    <a:lnT>
                      <a:noFill/>
                    </a:lnT>
                    <a:lnB>
                      <a:noFill/>
                    </a:lnB>
                    <a:noFill/>
                  </a:tcPr>
                </a:tc>
                <a:extLst>
                  <a:ext uri="{0D108BD9-81ED-4DB2-BD59-A6C34878D82A}">
                    <a16:rowId xmlns:a16="http://schemas.microsoft.com/office/drawing/2014/main" val="3016048012"/>
                  </a:ext>
                </a:extLst>
              </a:tr>
              <a:tr h="610688">
                <a:tc>
                  <a:txBody>
                    <a:bodyPr/>
                    <a:lstStyle/>
                    <a:p>
                      <a:r>
                        <a:rPr lang="en-GB" sz="1200" b="1"/>
                        <a:t>Memory</a:t>
                      </a:r>
                      <a:endParaRPr lang="en-GB" sz="1200"/>
                    </a:p>
                  </a:txBody>
                  <a:tcPr marL="39705" marR="39705" marT="19852" marB="19852" anchor="ctr">
                    <a:lnL>
                      <a:noFill/>
                    </a:lnL>
                    <a:lnR>
                      <a:noFill/>
                    </a:lnR>
                    <a:lnT>
                      <a:noFill/>
                    </a:lnT>
                    <a:lnB>
                      <a:noFill/>
                    </a:lnB>
                    <a:noFill/>
                  </a:tcPr>
                </a:tc>
                <a:tc>
                  <a:txBody>
                    <a:bodyPr/>
                    <a:lstStyle/>
                    <a:p>
                      <a:r>
                        <a:rPr lang="en-GB" sz="1200"/>
                        <a:t>Stored in secondary memory (e.g., hard disk)</a:t>
                      </a:r>
                    </a:p>
                  </a:txBody>
                  <a:tcPr marL="39705" marR="39705" marT="19852" marB="19852" anchor="ctr">
                    <a:lnL>
                      <a:noFill/>
                    </a:lnL>
                    <a:lnR>
                      <a:noFill/>
                    </a:lnR>
                    <a:lnT>
                      <a:noFill/>
                    </a:lnT>
                    <a:lnB>
                      <a:noFill/>
                    </a:lnB>
                    <a:noFill/>
                  </a:tcPr>
                </a:tc>
                <a:tc>
                  <a:txBody>
                    <a:bodyPr/>
                    <a:lstStyle/>
                    <a:p>
                      <a:r>
                        <a:rPr lang="en-GB" sz="1200"/>
                        <a:t>Has its </a:t>
                      </a:r>
                      <a:r>
                        <a:rPr lang="en-GB" sz="1200" b="1"/>
                        <a:t>own address space</a:t>
                      </a:r>
                      <a:endParaRPr lang="en-GB" sz="1200"/>
                    </a:p>
                  </a:txBody>
                  <a:tcPr marL="39705" marR="39705" marT="19852" marB="19852" anchor="ctr">
                    <a:lnL>
                      <a:noFill/>
                    </a:lnL>
                    <a:lnR>
                      <a:noFill/>
                    </a:lnR>
                    <a:lnT>
                      <a:noFill/>
                    </a:lnT>
                    <a:lnB>
                      <a:noFill/>
                    </a:lnB>
                    <a:noFill/>
                  </a:tcPr>
                </a:tc>
                <a:tc>
                  <a:txBody>
                    <a:bodyPr/>
                    <a:lstStyle/>
                    <a:p>
                      <a:r>
                        <a:rPr lang="en-GB" sz="1200" b="1"/>
                        <a:t>Shares address space</a:t>
                      </a:r>
                      <a:r>
                        <a:rPr lang="en-GB" sz="1200"/>
                        <a:t> with other threads in same process</a:t>
                      </a:r>
                    </a:p>
                  </a:txBody>
                  <a:tcPr marL="39705" marR="39705" marT="19852" marB="19852" anchor="ctr">
                    <a:lnL>
                      <a:noFill/>
                    </a:lnL>
                    <a:lnR>
                      <a:noFill/>
                    </a:lnR>
                    <a:lnT>
                      <a:noFill/>
                    </a:lnT>
                    <a:lnB>
                      <a:noFill/>
                    </a:lnB>
                    <a:noFill/>
                  </a:tcPr>
                </a:tc>
                <a:extLst>
                  <a:ext uri="{0D108BD9-81ED-4DB2-BD59-A6C34878D82A}">
                    <a16:rowId xmlns:a16="http://schemas.microsoft.com/office/drawing/2014/main" val="2125091030"/>
                  </a:ext>
                </a:extLst>
              </a:tr>
              <a:tr h="427059">
                <a:tc>
                  <a:txBody>
                    <a:bodyPr/>
                    <a:lstStyle/>
                    <a:p>
                      <a:r>
                        <a:rPr lang="en-GB" sz="1200" b="1"/>
                        <a:t>Independence</a:t>
                      </a:r>
                      <a:endParaRPr lang="en-GB" sz="1200"/>
                    </a:p>
                  </a:txBody>
                  <a:tcPr marL="39705" marR="39705" marT="19852" marB="19852" anchor="ctr">
                    <a:lnL>
                      <a:noFill/>
                    </a:lnL>
                    <a:lnR>
                      <a:noFill/>
                    </a:lnR>
                    <a:lnT>
                      <a:noFill/>
                    </a:lnT>
                    <a:lnB>
                      <a:noFill/>
                    </a:lnB>
                    <a:noFill/>
                  </a:tcPr>
                </a:tc>
                <a:tc>
                  <a:txBody>
                    <a:bodyPr/>
                    <a:lstStyle/>
                    <a:p>
                      <a:r>
                        <a:rPr lang="en-GB" sz="1200"/>
                        <a:t>Not independent, must be run to be useful</a:t>
                      </a:r>
                    </a:p>
                  </a:txBody>
                  <a:tcPr marL="39705" marR="39705" marT="19852" marB="19852" anchor="ctr">
                    <a:lnL>
                      <a:noFill/>
                    </a:lnL>
                    <a:lnR>
                      <a:noFill/>
                    </a:lnR>
                    <a:lnT>
                      <a:noFill/>
                    </a:lnT>
                    <a:lnB>
                      <a:noFill/>
                    </a:lnB>
                    <a:noFill/>
                  </a:tcPr>
                </a:tc>
                <a:tc>
                  <a:txBody>
                    <a:bodyPr/>
                    <a:lstStyle/>
                    <a:p>
                      <a:r>
                        <a:rPr lang="en-GB" sz="1200"/>
                        <a:t>Independent from other processes</a:t>
                      </a:r>
                    </a:p>
                  </a:txBody>
                  <a:tcPr marL="39705" marR="39705" marT="19852" marB="19852" anchor="ctr">
                    <a:lnL>
                      <a:noFill/>
                    </a:lnL>
                    <a:lnR>
                      <a:noFill/>
                    </a:lnR>
                    <a:lnT>
                      <a:noFill/>
                    </a:lnT>
                    <a:lnB>
                      <a:noFill/>
                    </a:lnB>
                    <a:noFill/>
                  </a:tcPr>
                </a:tc>
                <a:tc>
                  <a:txBody>
                    <a:bodyPr/>
                    <a:lstStyle/>
                    <a:p>
                      <a:r>
                        <a:rPr lang="en-GB" sz="1200"/>
                        <a:t>Not independent; part of a process</a:t>
                      </a:r>
                    </a:p>
                  </a:txBody>
                  <a:tcPr marL="39705" marR="39705" marT="19852" marB="19852" anchor="ctr">
                    <a:lnL>
                      <a:noFill/>
                    </a:lnL>
                    <a:lnR>
                      <a:noFill/>
                    </a:lnR>
                    <a:lnT>
                      <a:noFill/>
                    </a:lnT>
                    <a:lnB>
                      <a:noFill/>
                    </a:lnB>
                    <a:noFill/>
                  </a:tcPr>
                </a:tc>
                <a:extLst>
                  <a:ext uri="{0D108BD9-81ED-4DB2-BD59-A6C34878D82A}">
                    <a16:rowId xmlns:a16="http://schemas.microsoft.com/office/drawing/2014/main" val="645859761"/>
                  </a:ext>
                </a:extLst>
              </a:tr>
              <a:tr h="610688">
                <a:tc>
                  <a:txBody>
                    <a:bodyPr/>
                    <a:lstStyle/>
                    <a:p>
                      <a:r>
                        <a:rPr lang="en-GB" sz="1200" b="1"/>
                        <a:t>Communication</a:t>
                      </a:r>
                      <a:endParaRPr lang="en-GB" sz="1200"/>
                    </a:p>
                  </a:txBody>
                  <a:tcPr marL="39705" marR="39705" marT="19852" marB="19852" anchor="ctr">
                    <a:lnL>
                      <a:noFill/>
                    </a:lnL>
                    <a:lnR>
                      <a:noFill/>
                    </a:lnR>
                    <a:lnT>
                      <a:noFill/>
                    </a:lnT>
                    <a:lnB>
                      <a:noFill/>
                    </a:lnB>
                    <a:noFill/>
                  </a:tcPr>
                </a:tc>
                <a:tc>
                  <a:txBody>
                    <a:bodyPr/>
                    <a:lstStyle/>
                    <a:p>
                      <a:r>
                        <a:rPr lang="en-GB" sz="1200"/>
                        <a:t>Programs don’t communicate</a:t>
                      </a:r>
                    </a:p>
                  </a:txBody>
                  <a:tcPr marL="39705" marR="39705" marT="19852" marB="19852" anchor="ctr">
                    <a:lnL>
                      <a:noFill/>
                    </a:lnL>
                    <a:lnR>
                      <a:noFill/>
                    </a:lnR>
                    <a:lnT>
                      <a:noFill/>
                    </a:lnT>
                    <a:lnB>
                      <a:noFill/>
                    </a:lnB>
                    <a:noFill/>
                  </a:tcPr>
                </a:tc>
                <a:tc>
                  <a:txBody>
                    <a:bodyPr/>
                    <a:lstStyle/>
                    <a:p>
                      <a:r>
                        <a:rPr lang="en-GB" sz="1200"/>
                        <a:t>Inter-process communication (IPC) needed</a:t>
                      </a:r>
                    </a:p>
                  </a:txBody>
                  <a:tcPr marL="39705" marR="39705" marT="19852" marB="19852" anchor="ctr">
                    <a:lnL>
                      <a:noFill/>
                    </a:lnL>
                    <a:lnR>
                      <a:noFill/>
                    </a:lnR>
                    <a:lnT>
                      <a:noFill/>
                    </a:lnT>
                    <a:lnB>
                      <a:noFill/>
                    </a:lnB>
                    <a:noFill/>
                  </a:tcPr>
                </a:tc>
                <a:tc>
                  <a:txBody>
                    <a:bodyPr/>
                    <a:lstStyle/>
                    <a:p>
                      <a:r>
                        <a:rPr lang="en-GB" sz="1200"/>
                        <a:t>Threads communicate via shared memory</a:t>
                      </a:r>
                    </a:p>
                  </a:txBody>
                  <a:tcPr marL="39705" marR="39705" marT="19852" marB="19852" anchor="ctr">
                    <a:lnL>
                      <a:noFill/>
                    </a:lnL>
                    <a:lnR>
                      <a:noFill/>
                    </a:lnR>
                    <a:lnT>
                      <a:noFill/>
                    </a:lnT>
                    <a:lnB>
                      <a:noFill/>
                    </a:lnB>
                    <a:noFill/>
                  </a:tcPr>
                </a:tc>
                <a:extLst>
                  <a:ext uri="{0D108BD9-81ED-4DB2-BD59-A6C34878D82A}">
                    <a16:rowId xmlns:a16="http://schemas.microsoft.com/office/drawing/2014/main" val="1468182043"/>
                  </a:ext>
                </a:extLst>
              </a:tr>
              <a:tr h="610688">
                <a:tc>
                  <a:txBody>
                    <a:bodyPr/>
                    <a:lstStyle/>
                    <a:p>
                      <a:r>
                        <a:rPr lang="en-GB" sz="1200" b="1"/>
                        <a:t>Overhead</a:t>
                      </a:r>
                      <a:endParaRPr lang="en-GB" sz="1200"/>
                    </a:p>
                  </a:txBody>
                  <a:tcPr marL="39705" marR="39705" marT="19852" marB="19852" anchor="ctr">
                    <a:lnL>
                      <a:noFill/>
                    </a:lnL>
                    <a:lnR>
                      <a:noFill/>
                    </a:lnR>
                    <a:lnT>
                      <a:noFill/>
                    </a:lnT>
                    <a:lnB>
                      <a:noFill/>
                    </a:lnB>
                    <a:noFill/>
                  </a:tcPr>
                </a:tc>
                <a:tc>
                  <a:txBody>
                    <a:bodyPr/>
                    <a:lstStyle/>
                    <a:p>
                      <a:r>
                        <a:rPr lang="en-GB" sz="1200"/>
                        <a:t>No runtime overhead</a:t>
                      </a:r>
                    </a:p>
                  </a:txBody>
                  <a:tcPr marL="39705" marR="39705" marT="19852" marB="19852" anchor="ctr">
                    <a:lnL>
                      <a:noFill/>
                    </a:lnL>
                    <a:lnR>
                      <a:noFill/>
                    </a:lnR>
                    <a:lnT>
                      <a:noFill/>
                    </a:lnT>
                    <a:lnB>
                      <a:noFill/>
                    </a:lnB>
                    <a:noFill/>
                  </a:tcPr>
                </a:tc>
                <a:tc>
                  <a:txBody>
                    <a:bodyPr/>
                    <a:lstStyle/>
                    <a:p>
                      <a:r>
                        <a:rPr lang="en-GB" sz="1200" dirty="0"/>
                        <a:t>Higher (needs memory, resources, context switching)</a:t>
                      </a:r>
                    </a:p>
                  </a:txBody>
                  <a:tcPr marL="39705" marR="39705" marT="19852" marB="19852" anchor="ctr">
                    <a:lnL>
                      <a:noFill/>
                    </a:lnL>
                    <a:lnR>
                      <a:noFill/>
                    </a:lnR>
                    <a:lnT>
                      <a:noFill/>
                    </a:lnT>
                    <a:lnB>
                      <a:noFill/>
                    </a:lnB>
                    <a:noFill/>
                  </a:tcPr>
                </a:tc>
                <a:tc>
                  <a:txBody>
                    <a:bodyPr/>
                    <a:lstStyle/>
                    <a:p>
                      <a:r>
                        <a:rPr lang="en-GB" sz="1200"/>
                        <a:t>Lower (lightweight, faster context switching)</a:t>
                      </a:r>
                    </a:p>
                  </a:txBody>
                  <a:tcPr marL="39705" marR="39705" marT="19852" marB="19852" anchor="ctr">
                    <a:lnL>
                      <a:noFill/>
                    </a:lnL>
                    <a:lnR>
                      <a:noFill/>
                    </a:lnR>
                    <a:lnT>
                      <a:noFill/>
                    </a:lnT>
                    <a:lnB>
                      <a:noFill/>
                    </a:lnB>
                    <a:noFill/>
                  </a:tcPr>
                </a:tc>
                <a:extLst>
                  <a:ext uri="{0D108BD9-81ED-4DB2-BD59-A6C34878D82A}">
                    <a16:rowId xmlns:a16="http://schemas.microsoft.com/office/drawing/2014/main" val="341115791"/>
                  </a:ext>
                </a:extLst>
              </a:tr>
              <a:tr h="610688">
                <a:tc>
                  <a:txBody>
                    <a:bodyPr/>
                    <a:lstStyle/>
                    <a:p>
                      <a:r>
                        <a:rPr lang="en-GB" sz="1200" b="1"/>
                        <a:t>Crash Impact</a:t>
                      </a:r>
                      <a:endParaRPr lang="en-GB" sz="1200"/>
                    </a:p>
                  </a:txBody>
                  <a:tcPr marL="39705" marR="39705" marT="19852" marB="19852" anchor="ctr">
                    <a:lnL>
                      <a:noFill/>
                    </a:lnL>
                    <a:lnR>
                      <a:noFill/>
                    </a:lnR>
                    <a:lnT>
                      <a:noFill/>
                    </a:lnT>
                    <a:lnB>
                      <a:noFill/>
                    </a:lnB>
                    <a:noFill/>
                  </a:tcPr>
                </a:tc>
                <a:tc>
                  <a:txBody>
                    <a:bodyPr/>
                    <a:lstStyle/>
                    <a:p>
                      <a:r>
                        <a:rPr lang="en-GB" sz="1200"/>
                        <a:t>Cannot crash anything</a:t>
                      </a:r>
                    </a:p>
                  </a:txBody>
                  <a:tcPr marL="39705" marR="39705" marT="19852" marB="19852" anchor="ctr">
                    <a:lnL>
                      <a:noFill/>
                    </a:lnL>
                    <a:lnR>
                      <a:noFill/>
                    </a:lnR>
                    <a:lnT>
                      <a:noFill/>
                    </a:lnT>
                    <a:lnB>
                      <a:noFill/>
                    </a:lnB>
                    <a:noFill/>
                  </a:tcPr>
                </a:tc>
                <a:tc>
                  <a:txBody>
                    <a:bodyPr/>
                    <a:lstStyle/>
                    <a:p>
                      <a:r>
                        <a:rPr lang="en-GB" sz="1200"/>
                        <a:t>If one process crashes, others are usually unaffected</a:t>
                      </a:r>
                    </a:p>
                  </a:txBody>
                  <a:tcPr marL="39705" marR="39705" marT="19852" marB="19852" anchor="ctr">
                    <a:lnL>
                      <a:noFill/>
                    </a:lnL>
                    <a:lnR>
                      <a:noFill/>
                    </a:lnR>
                    <a:lnT>
                      <a:noFill/>
                    </a:lnT>
                    <a:lnB>
                      <a:noFill/>
                    </a:lnB>
                    <a:noFill/>
                  </a:tcPr>
                </a:tc>
                <a:tc>
                  <a:txBody>
                    <a:bodyPr/>
                    <a:lstStyle/>
                    <a:p>
                      <a:r>
                        <a:rPr lang="en-GB" sz="1200"/>
                        <a:t>If one thread crashes, it can bring down the entire process</a:t>
                      </a:r>
                    </a:p>
                  </a:txBody>
                  <a:tcPr marL="39705" marR="39705" marT="19852" marB="19852" anchor="ctr">
                    <a:lnL>
                      <a:noFill/>
                    </a:lnL>
                    <a:lnR>
                      <a:noFill/>
                    </a:lnR>
                    <a:lnT>
                      <a:noFill/>
                    </a:lnT>
                    <a:lnB>
                      <a:noFill/>
                    </a:lnB>
                    <a:noFill/>
                  </a:tcPr>
                </a:tc>
                <a:extLst>
                  <a:ext uri="{0D108BD9-81ED-4DB2-BD59-A6C34878D82A}">
                    <a16:rowId xmlns:a16="http://schemas.microsoft.com/office/drawing/2014/main" val="742306775"/>
                  </a:ext>
                </a:extLst>
              </a:tr>
              <a:tr h="243430">
                <a:tc>
                  <a:txBody>
                    <a:bodyPr/>
                    <a:lstStyle/>
                    <a:p>
                      <a:r>
                        <a:rPr lang="en-GB" sz="1200" b="1"/>
                        <a:t>ID</a:t>
                      </a:r>
                      <a:endParaRPr lang="en-GB" sz="1200"/>
                    </a:p>
                  </a:txBody>
                  <a:tcPr marL="39705" marR="39705" marT="19852" marB="19852" anchor="ctr">
                    <a:lnL>
                      <a:noFill/>
                    </a:lnL>
                    <a:lnR>
                      <a:noFill/>
                    </a:lnR>
                    <a:lnT>
                      <a:noFill/>
                    </a:lnT>
                    <a:lnB>
                      <a:noFill/>
                    </a:lnB>
                    <a:noFill/>
                  </a:tcPr>
                </a:tc>
                <a:tc>
                  <a:txBody>
                    <a:bodyPr/>
                    <a:lstStyle/>
                    <a:p>
                      <a:r>
                        <a:rPr lang="en-GB" sz="1200"/>
                        <a:t>No ID</a:t>
                      </a:r>
                    </a:p>
                  </a:txBody>
                  <a:tcPr marL="39705" marR="39705" marT="19852" marB="19852" anchor="ctr">
                    <a:lnL>
                      <a:noFill/>
                    </a:lnL>
                    <a:lnR>
                      <a:noFill/>
                    </a:lnR>
                    <a:lnT>
                      <a:noFill/>
                    </a:lnT>
                    <a:lnB>
                      <a:noFill/>
                    </a:lnB>
                    <a:noFill/>
                  </a:tcPr>
                </a:tc>
                <a:tc>
                  <a:txBody>
                    <a:bodyPr/>
                    <a:lstStyle/>
                    <a:p>
                      <a:r>
                        <a:rPr lang="en-GB" sz="1200"/>
                        <a:t>Has a </a:t>
                      </a:r>
                      <a:r>
                        <a:rPr lang="en-GB" sz="1200" b="1"/>
                        <a:t>Process ID (PID)</a:t>
                      </a:r>
                      <a:endParaRPr lang="en-GB" sz="1200"/>
                    </a:p>
                  </a:txBody>
                  <a:tcPr marL="39705" marR="39705" marT="19852" marB="19852" anchor="ctr">
                    <a:lnL>
                      <a:noFill/>
                    </a:lnL>
                    <a:lnR>
                      <a:noFill/>
                    </a:lnR>
                    <a:lnT>
                      <a:noFill/>
                    </a:lnT>
                    <a:lnB>
                      <a:noFill/>
                    </a:lnB>
                    <a:noFill/>
                  </a:tcPr>
                </a:tc>
                <a:tc>
                  <a:txBody>
                    <a:bodyPr/>
                    <a:lstStyle/>
                    <a:p>
                      <a:r>
                        <a:rPr lang="en-GB" sz="1200"/>
                        <a:t>Has a </a:t>
                      </a:r>
                      <a:r>
                        <a:rPr lang="en-GB" sz="1200" b="1"/>
                        <a:t>Thread ID (TID)</a:t>
                      </a:r>
                      <a:endParaRPr lang="en-GB" sz="1200"/>
                    </a:p>
                  </a:txBody>
                  <a:tcPr marL="39705" marR="39705" marT="19852" marB="19852" anchor="ctr">
                    <a:lnL>
                      <a:noFill/>
                    </a:lnL>
                    <a:lnR>
                      <a:noFill/>
                    </a:lnR>
                    <a:lnT>
                      <a:noFill/>
                    </a:lnT>
                    <a:lnB>
                      <a:noFill/>
                    </a:lnB>
                    <a:noFill/>
                  </a:tcPr>
                </a:tc>
                <a:extLst>
                  <a:ext uri="{0D108BD9-81ED-4DB2-BD59-A6C34878D82A}">
                    <a16:rowId xmlns:a16="http://schemas.microsoft.com/office/drawing/2014/main" val="3096644096"/>
                  </a:ext>
                </a:extLst>
              </a:tr>
              <a:tr h="610688">
                <a:tc>
                  <a:txBody>
                    <a:bodyPr/>
                    <a:lstStyle/>
                    <a:p>
                      <a:r>
                        <a:rPr lang="en-GB" sz="1200" b="1"/>
                        <a:t>Example</a:t>
                      </a:r>
                      <a:endParaRPr lang="en-GB" sz="1200"/>
                    </a:p>
                  </a:txBody>
                  <a:tcPr marL="39705" marR="39705" marT="19852" marB="19852" anchor="ctr">
                    <a:lnL>
                      <a:noFill/>
                    </a:lnL>
                    <a:lnR>
                      <a:noFill/>
                    </a:lnR>
                    <a:lnT>
                      <a:noFill/>
                    </a:lnT>
                    <a:lnB>
                      <a:noFill/>
                    </a:lnB>
                    <a:noFill/>
                  </a:tcPr>
                </a:tc>
                <a:tc>
                  <a:txBody>
                    <a:bodyPr/>
                    <a:lstStyle/>
                    <a:p>
                      <a:r>
                        <a:rPr lang="en-GB" sz="1200"/>
                        <a:t>chrome.exe file on disk</a:t>
                      </a:r>
                    </a:p>
                  </a:txBody>
                  <a:tcPr marL="39705" marR="39705" marT="19852" marB="19852" anchor="ctr">
                    <a:lnL>
                      <a:noFill/>
                    </a:lnL>
                    <a:lnR>
                      <a:noFill/>
                    </a:lnR>
                    <a:lnT>
                      <a:noFill/>
                    </a:lnT>
                    <a:lnB>
                      <a:noFill/>
                    </a:lnB>
                    <a:noFill/>
                  </a:tcPr>
                </a:tc>
                <a:tc>
                  <a:txBody>
                    <a:bodyPr/>
                    <a:lstStyle/>
                    <a:p>
                      <a:r>
                        <a:rPr lang="en-GB" sz="1200"/>
                        <a:t>Opening Chrome creates a process</a:t>
                      </a:r>
                    </a:p>
                  </a:txBody>
                  <a:tcPr marL="39705" marR="39705" marT="19852" marB="19852" anchor="ctr">
                    <a:lnL>
                      <a:noFill/>
                    </a:lnL>
                    <a:lnR>
                      <a:noFill/>
                    </a:lnR>
                    <a:lnT>
                      <a:noFill/>
                    </a:lnT>
                    <a:lnB>
                      <a:noFill/>
                    </a:lnB>
                    <a:noFill/>
                  </a:tcPr>
                </a:tc>
                <a:tc>
                  <a:txBody>
                    <a:bodyPr/>
                    <a:lstStyle/>
                    <a:p>
                      <a:r>
                        <a:rPr lang="en-GB" sz="1200" dirty="0"/>
                        <a:t>Tabs or rendering engines in Chrome may run in separate threads</a:t>
                      </a:r>
                    </a:p>
                  </a:txBody>
                  <a:tcPr marL="39705" marR="39705" marT="19852" marB="19852" anchor="ctr">
                    <a:lnL>
                      <a:noFill/>
                    </a:lnL>
                    <a:lnR>
                      <a:noFill/>
                    </a:lnR>
                    <a:lnT>
                      <a:noFill/>
                    </a:lnT>
                    <a:lnB>
                      <a:noFill/>
                    </a:lnB>
                    <a:noFill/>
                  </a:tcPr>
                </a:tc>
                <a:extLst>
                  <a:ext uri="{0D108BD9-81ED-4DB2-BD59-A6C34878D82A}">
                    <a16:rowId xmlns:a16="http://schemas.microsoft.com/office/drawing/2014/main" val="1760187142"/>
                  </a:ext>
                </a:extLst>
              </a:tr>
            </a:tbl>
          </a:graphicData>
        </a:graphic>
      </p:graphicFrame>
    </p:spTree>
    <p:extLst>
      <p:ext uri="{BB962C8B-B14F-4D97-AF65-F5344CB8AC3E}">
        <p14:creationId xmlns:p14="http://schemas.microsoft.com/office/powerpoint/2010/main" val="28528774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77AD2B-EC23-448E-AA58-931E2746FAAB}"/>
              </a:ext>
            </a:extLst>
          </p:cNvPr>
          <p:cNvSpPr>
            <a:spLocks noGrp="1"/>
          </p:cNvSpPr>
          <p:nvPr>
            <p:ph type="title"/>
          </p:nvPr>
        </p:nvSpPr>
        <p:spPr>
          <a:xfrm>
            <a:off x="581192" y="2477947"/>
            <a:ext cx="11029616" cy="1188720"/>
          </a:xfrm>
        </p:spPr>
        <p:txBody>
          <a:bodyPr/>
          <a:lstStyle/>
          <a:p>
            <a:pPr algn="ctr"/>
            <a:r>
              <a:rPr lang="en-IN" dirty="0"/>
              <a:t>Thank You </a:t>
            </a:r>
            <a:br>
              <a:rPr lang="en-IN" dirty="0"/>
            </a:br>
            <a:r>
              <a:rPr lang="en-IN" dirty="0"/>
              <a:t>      </a:t>
            </a:r>
          </a:p>
        </p:txBody>
      </p:sp>
    </p:spTree>
    <p:extLst>
      <p:ext uri="{BB962C8B-B14F-4D97-AF65-F5344CB8AC3E}">
        <p14:creationId xmlns:p14="http://schemas.microsoft.com/office/powerpoint/2010/main" val="19815690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964426" y="718120"/>
            <a:ext cx="6710516" cy="447986"/>
          </a:xfrm>
          <a:prstGeom prst="rect">
            <a:avLst/>
          </a:prstGeom>
        </p:spPr>
        <p:txBody>
          <a:bodyPr vert="horz" wrap="square" lIns="0" tIns="16933" rIns="0" bIns="0" rtlCol="0" anchor="b">
            <a:spAutoFit/>
          </a:bodyPr>
          <a:lstStyle/>
          <a:p>
            <a:pPr marL="16933">
              <a:spcBef>
                <a:spcPts val="133"/>
              </a:spcBef>
            </a:pPr>
            <a:r>
              <a:rPr lang="en-IN" spc="-7" dirty="0"/>
              <a:t>What does an Operating system do?</a:t>
            </a:r>
            <a:endParaRPr spc="-7" dirty="0"/>
          </a:p>
        </p:txBody>
      </p:sp>
      <p:sp>
        <p:nvSpPr>
          <p:cNvPr id="3" name="object 3"/>
          <p:cNvSpPr txBox="1"/>
          <p:nvPr/>
        </p:nvSpPr>
        <p:spPr>
          <a:xfrm>
            <a:off x="1182957" y="2137312"/>
            <a:ext cx="10273453" cy="4441386"/>
          </a:xfrm>
          <a:prstGeom prst="rect">
            <a:avLst/>
          </a:prstGeom>
        </p:spPr>
        <p:txBody>
          <a:bodyPr vert="horz" wrap="square" lIns="0" tIns="16933" rIns="0" bIns="0" rtlCol="0">
            <a:spAutoFit/>
          </a:bodyPr>
          <a:lstStyle/>
          <a:p>
            <a:pPr marL="394537" marR="7620" indent="-378451" algn="just">
              <a:spcBef>
                <a:spcPts val="133"/>
              </a:spcBef>
              <a:buClr>
                <a:srgbClr val="3891A7"/>
              </a:buClr>
              <a:buSzPct val="79166"/>
              <a:buFont typeface="Wingdings"/>
              <a:buChar char=""/>
              <a:tabLst>
                <a:tab pos="395383" algn="l"/>
              </a:tabLst>
            </a:pPr>
            <a:r>
              <a:rPr lang="en-IN" sz="2800" spc="-7" dirty="0">
                <a:latin typeface="Times New Roman"/>
                <a:cs typeface="Times New Roman"/>
              </a:rPr>
              <a:t>Processor management</a:t>
            </a:r>
          </a:p>
          <a:p>
            <a:pPr marL="394537" marR="7620" indent="-378451" algn="just">
              <a:spcBef>
                <a:spcPts val="133"/>
              </a:spcBef>
              <a:buClr>
                <a:srgbClr val="3891A7"/>
              </a:buClr>
              <a:buSzPct val="79166"/>
              <a:buFont typeface="Wingdings"/>
              <a:buChar char=""/>
              <a:tabLst>
                <a:tab pos="395383" algn="l"/>
              </a:tabLst>
            </a:pPr>
            <a:r>
              <a:rPr lang="en-IN" sz="2800" spc="-7" dirty="0">
                <a:latin typeface="Times New Roman"/>
                <a:cs typeface="Times New Roman"/>
              </a:rPr>
              <a:t>Act as a Resource Manager</a:t>
            </a:r>
          </a:p>
          <a:p>
            <a:pPr marL="394537" marR="7620" indent="-378451" algn="just">
              <a:spcBef>
                <a:spcPts val="133"/>
              </a:spcBef>
              <a:buClr>
                <a:srgbClr val="3891A7"/>
              </a:buClr>
              <a:buSzPct val="79166"/>
              <a:buFont typeface="Wingdings"/>
              <a:buChar char=""/>
              <a:tabLst>
                <a:tab pos="395383" algn="l"/>
              </a:tabLst>
            </a:pPr>
            <a:r>
              <a:rPr lang="en-IN" sz="2800" spc="-7" dirty="0">
                <a:latin typeface="Times New Roman"/>
                <a:cs typeface="Times New Roman"/>
              </a:rPr>
              <a:t>Memory Management</a:t>
            </a:r>
          </a:p>
          <a:p>
            <a:pPr marL="394537" marR="7620" indent="-378451" algn="just">
              <a:spcBef>
                <a:spcPts val="133"/>
              </a:spcBef>
              <a:buClr>
                <a:srgbClr val="3891A7"/>
              </a:buClr>
              <a:buSzPct val="79166"/>
              <a:buFont typeface="Wingdings"/>
              <a:buChar char=""/>
              <a:tabLst>
                <a:tab pos="395383" algn="l"/>
              </a:tabLst>
            </a:pPr>
            <a:r>
              <a:rPr lang="en-IN" sz="2800" spc="-7" dirty="0">
                <a:latin typeface="Times New Roman"/>
                <a:cs typeface="Times New Roman"/>
              </a:rPr>
              <a:t>File Management</a:t>
            </a:r>
          </a:p>
          <a:p>
            <a:pPr marL="394537" marR="7620" indent="-378451" algn="just">
              <a:spcBef>
                <a:spcPts val="133"/>
              </a:spcBef>
              <a:buClr>
                <a:srgbClr val="3891A7"/>
              </a:buClr>
              <a:buSzPct val="79166"/>
              <a:buFont typeface="Wingdings"/>
              <a:buChar char=""/>
              <a:tabLst>
                <a:tab pos="395383" algn="l"/>
              </a:tabLst>
            </a:pPr>
            <a:r>
              <a:rPr lang="en-IN" sz="2800" spc="-7" dirty="0">
                <a:latin typeface="Times New Roman"/>
                <a:cs typeface="Times New Roman"/>
              </a:rPr>
              <a:t>Security</a:t>
            </a:r>
          </a:p>
          <a:p>
            <a:pPr marL="394537" marR="7620" indent="-378451" algn="just">
              <a:spcBef>
                <a:spcPts val="133"/>
              </a:spcBef>
              <a:buClr>
                <a:srgbClr val="3891A7"/>
              </a:buClr>
              <a:buSzPct val="79166"/>
              <a:buFont typeface="Wingdings"/>
              <a:buChar char=""/>
              <a:tabLst>
                <a:tab pos="395383" algn="l"/>
              </a:tabLst>
            </a:pPr>
            <a:r>
              <a:rPr lang="en-IN" sz="2800" spc="-7" dirty="0">
                <a:latin typeface="Times New Roman"/>
                <a:cs typeface="Times New Roman"/>
              </a:rPr>
              <a:t>Device Management</a:t>
            </a:r>
          </a:p>
          <a:p>
            <a:pPr marL="394537" marR="7620" indent="-378451" algn="just">
              <a:spcBef>
                <a:spcPts val="133"/>
              </a:spcBef>
              <a:buClr>
                <a:srgbClr val="3891A7"/>
              </a:buClr>
              <a:buSzPct val="79166"/>
              <a:buFont typeface="Wingdings"/>
              <a:buChar char=""/>
              <a:tabLst>
                <a:tab pos="395383" algn="l"/>
              </a:tabLst>
            </a:pPr>
            <a:r>
              <a:rPr lang="en-IN" sz="2800" spc="-7" dirty="0">
                <a:latin typeface="Times New Roman"/>
                <a:cs typeface="Times New Roman"/>
              </a:rPr>
              <a:t>Input devices / Output devices Management</a:t>
            </a:r>
          </a:p>
          <a:p>
            <a:pPr marL="394537" marR="7620" indent="-378451" algn="just">
              <a:spcBef>
                <a:spcPts val="133"/>
              </a:spcBef>
              <a:buClr>
                <a:srgbClr val="3891A7"/>
              </a:buClr>
              <a:buSzPct val="79166"/>
              <a:buFont typeface="Wingdings"/>
              <a:buChar char=""/>
              <a:tabLst>
                <a:tab pos="395383" algn="l"/>
              </a:tabLst>
            </a:pPr>
            <a:r>
              <a:rPr lang="en-IN" sz="2800" spc="-7" dirty="0">
                <a:latin typeface="Times New Roman"/>
                <a:cs typeface="Times New Roman"/>
              </a:rPr>
              <a:t>Deadlock Prevention</a:t>
            </a:r>
          </a:p>
          <a:p>
            <a:pPr marL="394537" marR="7620" indent="-378451" algn="just">
              <a:spcBef>
                <a:spcPts val="133"/>
              </a:spcBef>
              <a:buClr>
                <a:srgbClr val="3891A7"/>
              </a:buClr>
              <a:buSzPct val="79166"/>
              <a:buFont typeface="Wingdings"/>
              <a:buChar char=""/>
              <a:tabLst>
                <a:tab pos="395383" algn="l"/>
              </a:tabLst>
            </a:pPr>
            <a:r>
              <a:rPr lang="en-IN" sz="2800" spc="-7" dirty="0">
                <a:latin typeface="Times New Roman"/>
                <a:cs typeface="Times New Roman"/>
              </a:rPr>
              <a:t>Time Management</a:t>
            </a:r>
          </a:p>
          <a:p>
            <a:pPr marL="394537" marR="7620" indent="-378451" algn="just">
              <a:spcBef>
                <a:spcPts val="133"/>
              </a:spcBef>
              <a:buClr>
                <a:srgbClr val="3891A7"/>
              </a:buClr>
              <a:buSzPct val="79166"/>
              <a:buFont typeface="Wingdings"/>
              <a:buChar char=""/>
              <a:tabLst>
                <a:tab pos="395383" algn="l"/>
              </a:tabLst>
            </a:pPr>
            <a:r>
              <a:rPr lang="en-IN" sz="2800" spc="-7" dirty="0">
                <a:latin typeface="Times New Roman"/>
                <a:cs typeface="Times New Roman"/>
              </a:rPr>
              <a:t>Coordinate with system software or hardware</a:t>
            </a:r>
          </a:p>
        </p:txBody>
      </p:sp>
      <p:sp>
        <p:nvSpPr>
          <p:cNvPr id="11" name="object 11"/>
          <p:cNvSpPr txBox="1"/>
          <p:nvPr/>
        </p:nvSpPr>
        <p:spPr>
          <a:xfrm>
            <a:off x="11873145" y="34712"/>
            <a:ext cx="204047" cy="386430"/>
          </a:xfrm>
          <a:prstGeom prst="rect">
            <a:avLst/>
          </a:prstGeom>
        </p:spPr>
        <p:txBody>
          <a:bodyPr vert="horz" wrap="square" lIns="0" tIns="16933" rIns="0" bIns="0" rtlCol="0">
            <a:spAutoFit/>
          </a:bodyPr>
          <a:lstStyle/>
          <a:p>
            <a:pPr marL="16933">
              <a:spcBef>
                <a:spcPts val="133"/>
              </a:spcBef>
            </a:pPr>
            <a:r>
              <a:rPr sz="2400" spc="-7" dirty="0">
                <a:solidFill>
                  <a:srgbClr val="FFFFFF"/>
                </a:solidFill>
                <a:latin typeface="Times New Roman"/>
                <a:cs typeface="Times New Roman"/>
              </a:rPr>
              <a:t>S</a:t>
            </a:r>
            <a:endParaRPr sz="2400">
              <a:latin typeface="Times New Roman"/>
              <a:cs typeface="Times New Roman"/>
            </a:endParaRPr>
          </a:p>
        </p:txBody>
      </p:sp>
      <p:sp>
        <p:nvSpPr>
          <p:cNvPr id="6" name="TextBox 5">
            <a:extLst>
              <a:ext uri="{FF2B5EF4-FFF2-40B4-BE49-F238E27FC236}">
                <a16:creationId xmlns:a16="http://schemas.microsoft.com/office/drawing/2014/main" id="{44B63356-46ED-4A59-856B-8F71D806C07C}"/>
              </a:ext>
            </a:extLst>
          </p:cNvPr>
          <p:cNvSpPr txBox="1"/>
          <p:nvPr/>
        </p:nvSpPr>
        <p:spPr>
          <a:xfrm>
            <a:off x="478971" y="1395062"/>
            <a:ext cx="6125028" cy="523220"/>
          </a:xfrm>
          <a:prstGeom prst="rect">
            <a:avLst/>
          </a:prstGeom>
          <a:noFill/>
        </p:spPr>
        <p:txBody>
          <a:bodyPr wrap="square">
            <a:spAutoFit/>
          </a:bodyPr>
          <a:lstStyle/>
          <a:p>
            <a:pPr algn="just"/>
            <a:r>
              <a:rPr lang="en-IN" sz="2800" b="1" i="0" dirty="0">
                <a:solidFill>
                  <a:srgbClr val="610B4B"/>
                </a:solidFill>
                <a:effectLst/>
                <a:latin typeface="erdana"/>
              </a:rPr>
              <a:t>Functions of Operating System</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object 11"/>
          <p:cNvSpPr txBox="1"/>
          <p:nvPr/>
        </p:nvSpPr>
        <p:spPr>
          <a:xfrm>
            <a:off x="11873145" y="34712"/>
            <a:ext cx="204047" cy="386430"/>
          </a:xfrm>
          <a:prstGeom prst="rect">
            <a:avLst/>
          </a:prstGeom>
        </p:spPr>
        <p:txBody>
          <a:bodyPr vert="horz" wrap="square" lIns="0" tIns="16933" rIns="0" bIns="0" rtlCol="0">
            <a:spAutoFit/>
          </a:bodyPr>
          <a:lstStyle/>
          <a:p>
            <a:pPr marL="16933">
              <a:spcBef>
                <a:spcPts val="133"/>
              </a:spcBef>
            </a:pPr>
            <a:r>
              <a:rPr sz="2400" spc="-7" dirty="0">
                <a:solidFill>
                  <a:srgbClr val="FFFFFF"/>
                </a:solidFill>
                <a:latin typeface="Times New Roman"/>
                <a:cs typeface="Times New Roman"/>
              </a:rPr>
              <a:t>S</a:t>
            </a:r>
            <a:endParaRPr sz="2400">
              <a:latin typeface="Times New Roman"/>
              <a:cs typeface="Times New Roman"/>
            </a:endParaRPr>
          </a:p>
        </p:txBody>
      </p:sp>
      <p:sp>
        <p:nvSpPr>
          <p:cNvPr id="6" name="Title 5">
            <a:extLst>
              <a:ext uri="{FF2B5EF4-FFF2-40B4-BE49-F238E27FC236}">
                <a16:creationId xmlns:a16="http://schemas.microsoft.com/office/drawing/2014/main" id="{C73AFA3E-EF96-49AB-9D4A-9A8045125F1A}"/>
              </a:ext>
            </a:extLst>
          </p:cNvPr>
          <p:cNvSpPr>
            <a:spLocks noGrp="1"/>
          </p:cNvSpPr>
          <p:nvPr>
            <p:ph type="title"/>
          </p:nvPr>
        </p:nvSpPr>
        <p:spPr/>
        <p:txBody>
          <a:bodyPr/>
          <a:lstStyle/>
          <a:p>
            <a:endParaRPr lang="en-IN"/>
          </a:p>
        </p:txBody>
      </p:sp>
      <p:pic>
        <p:nvPicPr>
          <p:cNvPr id="15362" name="Picture 2" descr="evolution of operating system, evolution of os, operating system evolution">
            <a:extLst>
              <a:ext uri="{FF2B5EF4-FFF2-40B4-BE49-F238E27FC236}">
                <a16:creationId xmlns:a16="http://schemas.microsoft.com/office/drawing/2014/main" id="{028C6ABD-7091-4E06-832A-B5D28447236F}"/>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9701" y="69743"/>
            <a:ext cx="11935467" cy="6718513"/>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31E4DBE9-FA4F-425A-A63B-C70E4CD8DD1F}"/>
              </a:ext>
            </a:extLst>
          </p:cNvPr>
          <p:cNvSpPr/>
          <p:nvPr/>
        </p:nvSpPr>
        <p:spPr>
          <a:xfrm>
            <a:off x="478971" y="227927"/>
            <a:ext cx="3135086" cy="628416"/>
          </a:xfrm>
          <a:prstGeom prst="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solidFill>
                <a:schemeClr val="bg1">
                  <a:lumMod val="75000"/>
                </a:schemeClr>
              </a:solidFill>
            </a:endParaRPr>
          </a:p>
        </p:txBody>
      </p:sp>
    </p:spTree>
    <p:extLst>
      <p:ext uri="{BB962C8B-B14F-4D97-AF65-F5344CB8AC3E}">
        <p14:creationId xmlns:p14="http://schemas.microsoft.com/office/powerpoint/2010/main" val="20792560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object 11"/>
          <p:cNvSpPr txBox="1"/>
          <p:nvPr/>
        </p:nvSpPr>
        <p:spPr>
          <a:xfrm>
            <a:off x="11873145" y="34712"/>
            <a:ext cx="204047" cy="386430"/>
          </a:xfrm>
          <a:prstGeom prst="rect">
            <a:avLst/>
          </a:prstGeom>
        </p:spPr>
        <p:txBody>
          <a:bodyPr vert="horz" wrap="square" lIns="0" tIns="16933" rIns="0" bIns="0" rtlCol="0">
            <a:spAutoFit/>
          </a:bodyPr>
          <a:lstStyle/>
          <a:p>
            <a:pPr marL="16933">
              <a:spcBef>
                <a:spcPts val="133"/>
              </a:spcBef>
            </a:pPr>
            <a:r>
              <a:rPr sz="2400" spc="-7" dirty="0">
                <a:solidFill>
                  <a:srgbClr val="FFFFFF"/>
                </a:solidFill>
                <a:latin typeface="Times New Roman"/>
                <a:cs typeface="Times New Roman"/>
              </a:rPr>
              <a:t>S</a:t>
            </a:r>
            <a:endParaRPr sz="2400">
              <a:latin typeface="Times New Roman"/>
              <a:cs typeface="Times New Roman"/>
            </a:endParaRPr>
          </a:p>
        </p:txBody>
      </p:sp>
      <p:pic>
        <p:nvPicPr>
          <p:cNvPr id="3" name="Picture 2">
            <a:extLst>
              <a:ext uri="{FF2B5EF4-FFF2-40B4-BE49-F238E27FC236}">
                <a16:creationId xmlns:a16="http://schemas.microsoft.com/office/drawing/2014/main" id="{502E6503-3AD6-4A40-8F73-5A60D72F4A48}"/>
              </a:ext>
            </a:extLst>
          </p:cNvPr>
          <p:cNvPicPr>
            <a:picLocks noChangeAspect="1"/>
          </p:cNvPicPr>
          <p:nvPr/>
        </p:nvPicPr>
        <p:blipFill>
          <a:blip r:embed="rId2"/>
          <a:stretch>
            <a:fillRect/>
          </a:stretch>
        </p:blipFill>
        <p:spPr>
          <a:xfrm>
            <a:off x="1091925" y="758068"/>
            <a:ext cx="10008150" cy="582012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178026" y="703615"/>
            <a:ext cx="9797142" cy="447986"/>
          </a:xfrm>
          <a:prstGeom prst="rect">
            <a:avLst/>
          </a:prstGeom>
        </p:spPr>
        <p:txBody>
          <a:bodyPr vert="horz" wrap="square" lIns="0" tIns="16933" rIns="0" bIns="0" rtlCol="0" anchor="b">
            <a:spAutoFit/>
          </a:bodyPr>
          <a:lstStyle/>
          <a:p>
            <a:pPr marL="16933">
              <a:spcBef>
                <a:spcPts val="133"/>
              </a:spcBef>
            </a:pPr>
            <a:r>
              <a:rPr lang="en-IN" spc="-7" dirty="0"/>
              <a:t>Serial Processing Operating System</a:t>
            </a:r>
          </a:p>
        </p:txBody>
      </p:sp>
      <p:sp>
        <p:nvSpPr>
          <p:cNvPr id="3" name="object 3"/>
          <p:cNvSpPr txBox="1"/>
          <p:nvPr/>
        </p:nvSpPr>
        <p:spPr>
          <a:xfrm>
            <a:off x="621520" y="1407740"/>
            <a:ext cx="11251625" cy="4598717"/>
          </a:xfrm>
          <a:prstGeom prst="rect">
            <a:avLst/>
          </a:prstGeom>
        </p:spPr>
        <p:txBody>
          <a:bodyPr vert="horz" wrap="square" lIns="0" tIns="71967" rIns="0" bIns="0" rtlCol="0">
            <a:spAutoFit/>
          </a:bodyPr>
          <a:lstStyle/>
          <a:p>
            <a:pPr marL="394537" marR="6773" indent="-378451">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History of the operating system started in 1950. </a:t>
            </a:r>
          </a:p>
          <a:p>
            <a:pPr marL="394537" marR="6773" indent="-378451">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Before 1950, the programmers directly interact with the hardware there was no operating system at that time. If a programmer wishes to execute a program on those days, the following serial steps are necessary.</a:t>
            </a:r>
          </a:p>
          <a:p>
            <a:pPr marL="394537" marR="6773" indent="-378451">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Type the program or punched card.</a:t>
            </a:r>
          </a:p>
          <a:p>
            <a:pPr marL="394537" marR="6773" indent="-378451">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Convert the punched card to a card reader.</a:t>
            </a:r>
          </a:p>
          <a:p>
            <a:pPr marL="394537" marR="6773" indent="-378451">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submit to the computing machine, is there any errors, the error was indicated by the lights.</a:t>
            </a:r>
          </a:p>
          <a:p>
            <a:pPr marL="394537" marR="6773" indent="-378451">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The programmer examined the register and main memory to identify the cause of an error</a:t>
            </a:r>
          </a:p>
          <a:p>
            <a:pPr marL="394537" marR="6773" indent="-378451">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Take outputs on the printers.</a:t>
            </a:r>
          </a:p>
          <a:p>
            <a:pPr marL="394537" marR="6773" indent="-378451">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Then the programmer ready for the next </a:t>
            </a:r>
            <a:r>
              <a:rPr lang="en-IN" sz="2000" dirty="0" err="1">
                <a:latin typeface="Times New Roman"/>
                <a:cs typeface="Times New Roman"/>
              </a:rPr>
              <a:t>progra</a:t>
            </a:r>
            <a:endParaRPr lang="en-IN" sz="2000" dirty="0">
              <a:latin typeface="Times New Roman"/>
              <a:cs typeface="Times New Roman"/>
            </a:endParaRPr>
          </a:p>
        </p:txBody>
      </p:sp>
      <p:sp>
        <p:nvSpPr>
          <p:cNvPr id="11" name="object 11"/>
          <p:cNvSpPr txBox="1"/>
          <p:nvPr/>
        </p:nvSpPr>
        <p:spPr>
          <a:xfrm>
            <a:off x="11873145" y="34712"/>
            <a:ext cx="204047" cy="386430"/>
          </a:xfrm>
          <a:prstGeom prst="rect">
            <a:avLst/>
          </a:prstGeom>
        </p:spPr>
        <p:txBody>
          <a:bodyPr vert="horz" wrap="square" lIns="0" tIns="16933" rIns="0" bIns="0" rtlCol="0">
            <a:spAutoFit/>
          </a:bodyPr>
          <a:lstStyle/>
          <a:p>
            <a:pPr marL="16933">
              <a:spcBef>
                <a:spcPts val="133"/>
              </a:spcBef>
            </a:pPr>
            <a:r>
              <a:rPr sz="2400" spc="-7" dirty="0">
                <a:solidFill>
                  <a:srgbClr val="FFFFFF"/>
                </a:solidFill>
                <a:latin typeface="Times New Roman"/>
                <a:cs typeface="Times New Roman"/>
              </a:rPr>
              <a:t>S</a:t>
            </a:r>
            <a:endParaRPr sz="2400">
              <a:latin typeface="Times New Roman"/>
              <a:cs typeface="Times New Roman"/>
            </a:endParaRPr>
          </a:p>
        </p:txBody>
      </p:sp>
    </p:spTree>
    <p:extLst>
      <p:ext uri="{BB962C8B-B14F-4D97-AF65-F5344CB8AC3E}">
        <p14:creationId xmlns:p14="http://schemas.microsoft.com/office/powerpoint/2010/main" val="14749873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163648" y="703615"/>
            <a:ext cx="4464472" cy="447986"/>
          </a:xfrm>
          <a:prstGeom prst="rect">
            <a:avLst/>
          </a:prstGeom>
        </p:spPr>
        <p:txBody>
          <a:bodyPr vert="horz" wrap="square" lIns="0" tIns="16933" rIns="0" bIns="0" rtlCol="0" anchor="b">
            <a:spAutoFit/>
          </a:bodyPr>
          <a:lstStyle/>
          <a:p>
            <a:pPr marL="16933">
              <a:spcBef>
                <a:spcPts val="133"/>
              </a:spcBef>
            </a:pPr>
            <a:r>
              <a:rPr lang="en-IN" spc="-7" dirty="0"/>
              <a:t>Batch Operating System</a:t>
            </a:r>
          </a:p>
        </p:txBody>
      </p:sp>
      <p:sp>
        <p:nvSpPr>
          <p:cNvPr id="3" name="object 3"/>
          <p:cNvSpPr txBox="1"/>
          <p:nvPr/>
        </p:nvSpPr>
        <p:spPr>
          <a:xfrm>
            <a:off x="621520" y="1407740"/>
            <a:ext cx="10244667" cy="3316315"/>
          </a:xfrm>
          <a:prstGeom prst="rect">
            <a:avLst/>
          </a:prstGeom>
        </p:spPr>
        <p:txBody>
          <a:bodyPr vert="horz" wrap="square" lIns="0" tIns="71967" rIns="0" bIns="0" rtlCol="0">
            <a:spAutoFit/>
          </a:bodyPr>
          <a:lstStyle/>
          <a:p>
            <a:pPr marL="394537" marR="6773" indent="-378451">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In the 1970s, Batch processing was very popular. In this technique, similar types of jobs were batched together and executed in time. People were used to having a single computer which was called a mainframe.</a:t>
            </a:r>
          </a:p>
          <a:p>
            <a:pPr marL="394537" marR="6773" indent="-378451">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In Batch operating system, access is given to more than one person; they submit their respective jobs to the system for the execution.</a:t>
            </a:r>
          </a:p>
          <a:p>
            <a:pPr marL="394537" marR="6773" indent="-378451">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The system put all of the jobs in a queue on the basis of first come first serve and then executes the jobs one by one. The users collect their respective output when all the jobs get executed</a:t>
            </a:r>
          </a:p>
        </p:txBody>
      </p:sp>
      <p:sp>
        <p:nvSpPr>
          <p:cNvPr id="11" name="object 11"/>
          <p:cNvSpPr txBox="1"/>
          <p:nvPr/>
        </p:nvSpPr>
        <p:spPr>
          <a:xfrm>
            <a:off x="11873145" y="34712"/>
            <a:ext cx="204047" cy="386430"/>
          </a:xfrm>
          <a:prstGeom prst="rect">
            <a:avLst/>
          </a:prstGeom>
        </p:spPr>
        <p:txBody>
          <a:bodyPr vert="horz" wrap="square" lIns="0" tIns="16933" rIns="0" bIns="0" rtlCol="0">
            <a:spAutoFit/>
          </a:bodyPr>
          <a:lstStyle/>
          <a:p>
            <a:pPr marL="16933">
              <a:spcBef>
                <a:spcPts val="133"/>
              </a:spcBef>
            </a:pPr>
            <a:r>
              <a:rPr sz="2400" spc="-7" dirty="0">
                <a:solidFill>
                  <a:srgbClr val="FFFFFF"/>
                </a:solidFill>
                <a:latin typeface="Times New Roman"/>
                <a:cs typeface="Times New Roman"/>
              </a:rPr>
              <a:t>S</a:t>
            </a:r>
            <a:endParaRPr sz="2400">
              <a:latin typeface="Times New Roman"/>
              <a:cs typeface="Times New Roman"/>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163648" y="703615"/>
            <a:ext cx="4464472" cy="447986"/>
          </a:xfrm>
          <a:prstGeom prst="rect">
            <a:avLst/>
          </a:prstGeom>
        </p:spPr>
        <p:txBody>
          <a:bodyPr vert="horz" wrap="square" lIns="0" tIns="16933" rIns="0" bIns="0" rtlCol="0" anchor="b">
            <a:spAutoFit/>
          </a:bodyPr>
          <a:lstStyle/>
          <a:p>
            <a:pPr marL="16933">
              <a:spcBef>
                <a:spcPts val="133"/>
              </a:spcBef>
            </a:pPr>
            <a:r>
              <a:rPr lang="en-IN" spc="-7" dirty="0"/>
              <a:t>Batch Operating System</a:t>
            </a:r>
          </a:p>
        </p:txBody>
      </p:sp>
      <p:sp>
        <p:nvSpPr>
          <p:cNvPr id="11" name="object 11"/>
          <p:cNvSpPr txBox="1"/>
          <p:nvPr/>
        </p:nvSpPr>
        <p:spPr>
          <a:xfrm>
            <a:off x="11873145" y="34712"/>
            <a:ext cx="204047" cy="386430"/>
          </a:xfrm>
          <a:prstGeom prst="rect">
            <a:avLst/>
          </a:prstGeom>
        </p:spPr>
        <p:txBody>
          <a:bodyPr vert="horz" wrap="square" lIns="0" tIns="16933" rIns="0" bIns="0" rtlCol="0">
            <a:spAutoFit/>
          </a:bodyPr>
          <a:lstStyle/>
          <a:p>
            <a:pPr marL="16933">
              <a:spcBef>
                <a:spcPts val="133"/>
              </a:spcBef>
            </a:pPr>
            <a:r>
              <a:rPr sz="2400" spc="-7" dirty="0">
                <a:solidFill>
                  <a:srgbClr val="FFFFFF"/>
                </a:solidFill>
                <a:latin typeface="Times New Roman"/>
                <a:cs typeface="Times New Roman"/>
              </a:rPr>
              <a:t>S</a:t>
            </a:r>
            <a:endParaRPr sz="2400">
              <a:latin typeface="Times New Roman"/>
              <a:cs typeface="Times New Roman"/>
            </a:endParaRPr>
          </a:p>
        </p:txBody>
      </p:sp>
      <p:pic>
        <p:nvPicPr>
          <p:cNvPr id="2050" name="Picture 2" descr="Batch Operating System">
            <a:extLst>
              <a:ext uri="{FF2B5EF4-FFF2-40B4-BE49-F238E27FC236}">
                <a16:creationId xmlns:a16="http://schemas.microsoft.com/office/drawing/2014/main" id="{80FFFDE7-C554-4C10-A637-26170409F1D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26916" y="1151600"/>
            <a:ext cx="6001204" cy="3688013"/>
          </a:xfrm>
          <a:prstGeom prst="rect">
            <a:avLst/>
          </a:prstGeom>
          <a:noFill/>
          <a:extLst>
            <a:ext uri="{909E8E84-426E-40DD-AFC4-6F175D3DCCD1}">
              <a14:hiddenFill xmlns:a14="http://schemas.microsoft.com/office/drawing/2010/main">
                <a:solidFill>
                  <a:srgbClr val="FFFFFF"/>
                </a:solidFill>
              </a14:hiddenFill>
            </a:ext>
          </a:extLst>
        </p:spPr>
      </p:pic>
      <p:sp>
        <p:nvSpPr>
          <p:cNvPr id="8" name="object 3">
            <a:extLst>
              <a:ext uri="{FF2B5EF4-FFF2-40B4-BE49-F238E27FC236}">
                <a16:creationId xmlns:a16="http://schemas.microsoft.com/office/drawing/2014/main" id="{F626E49B-FB13-4329-A0C9-57F5F09CE8E0}"/>
              </a:ext>
            </a:extLst>
          </p:cNvPr>
          <p:cNvSpPr txBox="1"/>
          <p:nvPr/>
        </p:nvSpPr>
        <p:spPr>
          <a:xfrm>
            <a:off x="186092" y="4310836"/>
            <a:ext cx="11047578" cy="1057555"/>
          </a:xfrm>
          <a:prstGeom prst="rect">
            <a:avLst/>
          </a:prstGeom>
        </p:spPr>
        <p:txBody>
          <a:bodyPr vert="horz" wrap="square" lIns="0" tIns="71967" rIns="0" bIns="0" rtlCol="0">
            <a:spAutoFit/>
          </a:bodyPr>
          <a:lstStyle/>
          <a:p>
            <a:pPr algn="just"/>
            <a:r>
              <a:rPr lang="en-IN" sz="2400" b="1" i="0" dirty="0">
                <a:solidFill>
                  <a:srgbClr val="610B4B"/>
                </a:solidFill>
                <a:effectLst/>
                <a:latin typeface="erdana"/>
              </a:rPr>
              <a:t>Advantages of Batch OS</a:t>
            </a:r>
          </a:p>
          <a:p>
            <a:br>
              <a:rPr lang="en-IN" sz="2000" b="0" i="0" dirty="0">
                <a:solidFill>
                  <a:srgbClr val="333333"/>
                </a:solidFill>
                <a:effectLst/>
                <a:latin typeface="inter-regular"/>
              </a:rPr>
            </a:br>
            <a:endParaRPr lang="en-IN" sz="2000" dirty="0">
              <a:latin typeface="Times New Roman"/>
              <a:cs typeface="Times New Roman"/>
            </a:endParaRPr>
          </a:p>
        </p:txBody>
      </p:sp>
      <p:sp>
        <p:nvSpPr>
          <p:cNvPr id="10" name="TextBox 9">
            <a:extLst>
              <a:ext uri="{FF2B5EF4-FFF2-40B4-BE49-F238E27FC236}">
                <a16:creationId xmlns:a16="http://schemas.microsoft.com/office/drawing/2014/main" id="{B072AE3B-4590-426A-AA0F-A949FF9858E7}"/>
              </a:ext>
            </a:extLst>
          </p:cNvPr>
          <p:cNvSpPr txBox="1"/>
          <p:nvPr/>
        </p:nvSpPr>
        <p:spPr>
          <a:xfrm>
            <a:off x="319113" y="5306145"/>
            <a:ext cx="10616810" cy="646331"/>
          </a:xfrm>
          <a:prstGeom prst="rect">
            <a:avLst/>
          </a:prstGeom>
          <a:noFill/>
        </p:spPr>
        <p:txBody>
          <a:bodyPr wrap="square">
            <a:spAutoFit/>
          </a:bodyPr>
          <a:lstStyle/>
          <a:p>
            <a:r>
              <a:rPr lang="en-IN" b="1" dirty="0"/>
              <a:t>The use of a resident monitor improves computer efficiency as it eliminates CPU time between two jobs.</a:t>
            </a:r>
          </a:p>
        </p:txBody>
      </p:sp>
    </p:spTree>
    <p:extLst>
      <p:ext uri="{BB962C8B-B14F-4D97-AF65-F5344CB8AC3E}">
        <p14:creationId xmlns:p14="http://schemas.microsoft.com/office/powerpoint/2010/main" val="6102582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163648" y="703615"/>
            <a:ext cx="4464472" cy="447986"/>
          </a:xfrm>
          <a:prstGeom prst="rect">
            <a:avLst/>
          </a:prstGeom>
        </p:spPr>
        <p:txBody>
          <a:bodyPr vert="horz" wrap="square" lIns="0" tIns="16933" rIns="0" bIns="0" rtlCol="0" anchor="b">
            <a:spAutoFit/>
          </a:bodyPr>
          <a:lstStyle/>
          <a:p>
            <a:pPr marL="16933">
              <a:spcBef>
                <a:spcPts val="133"/>
              </a:spcBef>
            </a:pPr>
            <a:r>
              <a:rPr lang="en-IN" spc="-7" dirty="0"/>
              <a:t>Batch Operating System</a:t>
            </a:r>
          </a:p>
        </p:txBody>
      </p:sp>
      <p:sp>
        <p:nvSpPr>
          <p:cNvPr id="11" name="object 11"/>
          <p:cNvSpPr txBox="1"/>
          <p:nvPr/>
        </p:nvSpPr>
        <p:spPr>
          <a:xfrm>
            <a:off x="11873145" y="34712"/>
            <a:ext cx="204047" cy="386430"/>
          </a:xfrm>
          <a:prstGeom prst="rect">
            <a:avLst/>
          </a:prstGeom>
        </p:spPr>
        <p:txBody>
          <a:bodyPr vert="horz" wrap="square" lIns="0" tIns="16933" rIns="0" bIns="0" rtlCol="0">
            <a:spAutoFit/>
          </a:bodyPr>
          <a:lstStyle/>
          <a:p>
            <a:pPr marL="16933">
              <a:spcBef>
                <a:spcPts val="133"/>
              </a:spcBef>
            </a:pPr>
            <a:r>
              <a:rPr sz="2400" spc="-7" dirty="0">
                <a:solidFill>
                  <a:srgbClr val="FFFFFF"/>
                </a:solidFill>
                <a:latin typeface="Times New Roman"/>
                <a:cs typeface="Times New Roman"/>
              </a:rPr>
              <a:t>S</a:t>
            </a:r>
            <a:endParaRPr sz="2400">
              <a:latin typeface="Times New Roman"/>
              <a:cs typeface="Times New Roman"/>
            </a:endParaRPr>
          </a:p>
        </p:txBody>
      </p:sp>
      <p:sp>
        <p:nvSpPr>
          <p:cNvPr id="8" name="object 3">
            <a:extLst>
              <a:ext uri="{FF2B5EF4-FFF2-40B4-BE49-F238E27FC236}">
                <a16:creationId xmlns:a16="http://schemas.microsoft.com/office/drawing/2014/main" id="{F626E49B-FB13-4329-A0C9-57F5F09CE8E0}"/>
              </a:ext>
            </a:extLst>
          </p:cNvPr>
          <p:cNvSpPr txBox="1"/>
          <p:nvPr/>
        </p:nvSpPr>
        <p:spPr>
          <a:xfrm>
            <a:off x="103729" y="1642540"/>
            <a:ext cx="11047578" cy="1057555"/>
          </a:xfrm>
          <a:prstGeom prst="rect">
            <a:avLst/>
          </a:prstGeom>
        </p:spPr>
        <p:txBody>
          <a:bodyPr vert="horz" wrap="square" lIns="0" tIns="71967" rIns="0" bIns="0" rtlCol="0">
            <a:spAutoFit/>
          </a:bodyPr>
          <a:lstStyle/>
          <a:p>
            <a:pPr algn="just"/>
            <a:r>
              <a:rPr lang="en-IN" sz="2400" b="1" i="0" dirty="0">
                <a:solidFill>
                  <a:srgbClr val="610B4B"/>
                </a:solidFill>
                <a:effectLst/>
                <a:latin typeface="erdana"/>
              </a:rPr>
              <a:t>Disadvantages of Batch OS</a:t>
            </a:r>
          </a:p>
          <a:p>
            <a:br>
              <a:rPr lang="en-IN" sz="2000" b="0" i="0" dirty="0">
                <a:solidFill>
                  <a:srgbClr val="333333"/>
                </a:solidFill>
                <a:effectLst/>
                <a:latin typeface="inter-regular"/>
              </a:rPr>
            </a:br>
            <a:endParaRPr lang="en-IN" sz="2000" dirty="0">
              <a:latin typeface="Times New Roman"/>
              <a:cs typeface="Times New Roman"/>
            </a:endParaRPr>
          </a:p>
        </p:txBody>
      </p:sp>
      <p:sp>
        <p:nvSpPr>
          <p:cNvPr id="10" name="TextBox 9">
            <a:extLst>
              <a:ext uri="{FF2B5EF4-FFF2-40B4-BE49-F238E27FC236}">
                <a16:creationId xmlns:a16="http://schemas.microsoft.com/office/drawing/2014/main" id="{B072AE3B-4590-426A-AA0F-A949FF9858E7}"/>
              </a:ext>
            </a:extLst>
          </p:cNvPr>
          <p:cNvSpPr txBox="1"/>
          <p:nvPr/>
        </p:nvSpPr>
        <p:spPr>
          <a:xfrm>
            <a:off x="319113" y="2544703"/>
            <a:ext cx="10616810" cy="1754326"/>
          </a:xfrm>
          <a:prstGeom prst="rect">
            <a:avLst/>
          </a:prstGeom>
          <a:noFill/>
        </p:spPr>
        <p:txBody>
          <a:bodyPr wrap="square">
            <a:spAutoFit/>
          </a:bodyPr>
          <a:lstStyle/>
          <a:p>
            <a:pPr marL="342900" indent="-342900">
              <a:buAutoNum type="arabicPeriod"/>
            </a:pPr>
            <a:r>
              <a:rPr lang="en-IN" b="1" dirty="0"/>
              <a:t>Starvation</a:t>
            </a:r>
          </a:p>
          <a:p>
            <a:pPr lvl="1"/>
            <a:endParaRPr lang="en-IN" b="1" dirty="0"/>
          </a:p>
          <a:p>
            <a:pPr marL="285750" indent="-285750">
              <a:buFont typeface="Arial" panose="020B0604020202020204" pitchFamily="34" charset="0"/>
              <a:buChar char="•"/>
            </a:pPr>
            <a:r>
              <a:rPr lang="en-IN" b="1" dirty="0"/>
              <a:t>Batch processing suffers from starvation.</a:t>
            </a:r>
          </a:p>
          <a:p>
            <a:endParaRPr lang="en-IN" b="1" dirty="0"/>
          </a:p>
          <a:p>
            <a:endParaRPr lang="en-IN" b="1" dirty="0"/>
          </a:p>
          <a:p>
            <a:endParaRPr lang="en-IN" b="1" dirty="0"/>
          </a:p>
        </p:txBody>
      </p:sp>
      <p:pic>
        <p:nvPicPr>
          <p:cNvPr id="3074" name="Picture 2" descr="Batch Operating System">
            <a:extLst>
              <a:ext uri="{FF2B5EF4-FFF2-40B4-BE49-F238E27FC236}">
                <a16:creationId xmlns:a16="http://schemas.microsoft.com/office/drawing/2014/main" id="{2A4B4630-C9B0-4298-A798-FB934625B94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6180" y="1151600"/>
            <a:ext cx="3894391" cy="3402123"/>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FD99EE14-23FE-42C6-A1DF-95CCA853110B}"/>
              </a:ext>
            </a:extLst>
          </p:cNvPr>
          <p:cNvSpPr txBox="1"/>
          <p:nvPr/>
        </p:nvSpPr>
        <p:spPr>
          <a:xfrm>
            <a:off x="103729" y="3421866"/>
            <a:ext cx="6384157" cy="1200329"/>
          </a:xfrm>
          <a:prstGeom prst="rect">
            <a:avLst/>
          </a:prstGeom>
          <a:noFill/>
        </p:spPr>
        <p:txBody>
          <a:bodyPr wrap="square">
            <a:spAutoFit/>
          </a:bodyPr>
          <a:lstStyle/>
          <a:p>
            <a:pPr algn="just"/>
            <a:r>
              <a:rPr lang="en-IN" dirty="0">
                <a:latin typeface="Times New Roman" panose="02020603050405020304" pitchFamily="18" charset="0"/>
                <a:cs typeface="Times New Roman" panose="02020603050405020304" pitchFamily="18" charset="0"/>
              </a:rPr>
              <a:t>There are five jobs J1, J2, J3, J4, and J5, present in the batch. If the execution time of J1 is very high, then the other four jobs will never be executed, or they will have to wait for a very long time. Hence the other processes get starved.</a:t>
            </a:r>
          </a:p>
        </p:txBody>
      </p:sp>
      <p:sp>
        <p:nvSpPr>
          <p:cNvPr id="13" name="object 3">
            <a:extLst>
              <a:ext uri="{FF2B5EF4-FFF2-40B4-BE49-F238E27FC236}">
                <a16:creationId xmlns:a16="http://schemas.microsoft.com/office/drawing/2014/main" id="{75A8DC84-FB00-4019-ACE6-D4126FED3A36}"/>
              </a:ext>
            </a:extLst>
          </p:cNvPr>
          <p:cNvSpPr txBox="1"/>
          <p:nvPr/>
        </p:nvSpPr>
        <p:spPr>
          <a:xfrm>
            <a:off x="319113" y="4737410"/>
            <a:ext cx="11047578" cy="1426887"/>
          </a:xfrm>
          <a:prstGeom prst="rect">
            <a:avLst/>
          </a:prstGeom>
        </p:spPr>
        <p:txBody>
          <a:bodyPr vert="horz" wrap="square" lIns="0" tIns="71967" rIns="0" bIns="0" rtlCol="0">
            <a:spAutoFit/>
          </a:bodyPr>
          <a:lstStyle/>
          <a:p>
            <a:pPr algn="just"/>
            <a:r>
              <a:rPr lang="en-IN" sz="2400" b="1" i="0" dirty="0">
                <a:solidFill>
                  <a:srgbClr val="610B4B"/>
                </a:solidFill>
                <a:effectLst/>
                <a:latin typeface="erdana"/>
              </a:rPr>
              <a:t>2</a:t>
            </a:r>
            <a:r>
              <a:rPr lang="en-IN" b="1" dirty="0"/>
              <a:t>. Not Interactive</a:t>
            </a:r>
          </a:p>
          <a:p>
            <a:pPr algn="just"/>
            <a:endParaRPr lang="en-IN" sz="2400" b="1" i="0" dirty="0">
              <a:solidFill>
                <a:srgbClr val="610B4B"/>
              </a:solidFill>
              <a:effectLst/>
              <a:latin typeface="erdana"/>
            </a:endParaRPr>
          </a:p>
          <a:p>
            <a:br>
              <a:rPr lang="en-IN" sz="2000" b="0" i="0" dirty="0">
                <a:solidFill>
                  <a:srgbClr val="333333"/>
                </a:solidFill>
                <a:effectLst/>
                <a:latin typeface="inter-regular"/>
              </a:rPr>
            </a:br>
            <a:endParaRPr lang="en-IN" sz="2000" dirty="0">
              <a:latin typeface="Times New Roman"/>
              <a:cs typeface="Times New Roman"/>
            </a:endParaRPr>
          </a:p>
        </p:txBody>
      </p:sp>
      <p:sp>
        <p:nvSpPr>
          <p:cNvPr id="14" name="TextBox 13">
            <a:extLst>
              <a:ext uri="{FF2B5EF4-FFF2-40B4-BE49-F238E27FC236}">
                <a16:creationId xmlns:a16="http://schemas.microsoft.com/office/drawing/2014/main" id="{46E0B419-1E35-4BFF-888F-73B356038ED9}"/>
              </a:ext>
            </a:extLst>
          </p:cNvPr>
          <p:cNvSpPr txBox="1"/>
          <p:nvPr/>
        </p:nvSpPr>
        <p:spPr>
          <a:xfrm>
            <a:off x="447485" y="5244734"/>
            <a:ext cx="11297029" cy="923330"/>
          </a:xfrm>
          <a:prstGeom prst="rect">
            <a:avLst/>
          </a:prstGeom>
          <a:noFill/>
        </p:spPr>
        <p:txBody>
          <a:bodyPr wrap="square">
            <a:spAutoFit/>
          </a:bodyPr>
          <a:lstStyle/>
          <a:p>
            <a:pPr marL="285750" indent="-285750" algn="just">
              <a:buFont typeface="Arial" panose="020B0604020202020204" pitchFamily="34" charset="0"/>
              <a:buChar char="•"/>
            </a:pPr>
            <a:r>
              <a:rPr lang="en-IN" dirty="0">
                <a:latin typeface="Times New Roman" panose="02020603050405020304" pitchFamily="18" charset="0"/>
                <a:cs typeface="Times New Roman" panose="02020603050405020304" pitchFamily="18" charset="0"/>
              </a:rPr>
              <a:t>Batch Processing is not suitable for jobs that are dependent on the user's input. </a:t>
            </a:r>
          </a:p>
          <a:p>
            <a:pPr marL="285750" indent="-285750" algn="just">
              <a:buFont typeface="Arial" panose="020B0604020202020204" pitchFamily="34" charset="0"/>
              <a:buChar char="•"/>
            </a:pPr>
            <a:r>
              <a:rPr lang="en-IN" dirty="0">
                <a:latin typeface="Times New Roman" panose="02020603050405020304" pitchFamily="18" charset="0"/>
                <a:cs typeface="Times New Roman" panose="02020603050405020304" pitchFamily="18" charset="0"/>
              </a:rPr>
              <a:t>If a job requires the input of two numbers from the console, then it will never get it in the batch processing scenario since the user is not present at the time of execution</a:t>
            </a:r>
          </a:p>
        </p:txBody>
      </p:sp>
    </p:spTree>
    <p:extLst>
      <p:ext uri="{BB962C8B-B14F-4D97-AF65-F5344CB8AC3E}">
        <p14:creationId xmlns:p14="http://schemas.microsoft.com/office/powerpoint/2010/main" val="3153872183"/>
      </p:ext>
    </p:extLst>
  </p:cSld>
  <p:clrMapOvr>
    <a:masterClrMapping/>
  </p:clrMapOvr>
</p:sld>
</file>

<file path=ppt/theme/theme1.xml><?xml version="1.0" encoding="utf-8"?>
<a:theme xmlns:a="http://schemas.openxmlformats.org/drawingml/2006/main" name="DividendVTI">
  <a:themeElements>
    <a:clrScheme name="">
      <a:dk1>
        <a:srgbClr val="000000"/>
      </a:dk1>
      <a:lt1>
        <a:srgbClr val="FFFFFF"/>
      </a:lt1>
      <a:dk2>
        <a:srgbClr val="413C24"/>
      </a:dk2>
      <a:lt2>
        <a:srgbClr val="EBEDEF"/>
      </a:lt2>
      <a:accent1>
        <a:srgbClr val="E77B29"/>
      </a:accent1>
      <a:accent2>
        <a:srgbClr val="B9A014"/>
      </a:accent2>
      <a:accent3>
        <a:srgbClr val="87AD1F"/>
      </a:accent3>
      <a:accent4>
        <a:srgbClr val="49BA14"/>
      </a:accent4>
      <a:accent5>
        <a:srgbClr val="21BC31"/>
      </a:accent5>
      <a:accent6>
        <a:srgbClr val="14BA6A"/>
      </a:accent6>
      <a:hlink>
        <a:srgbClr val="478CC1"/>
      </a:hlink>
      <a:folHlink>
        <a:srgbClr val="878787"/>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478</TotalTime>
  <Words>1735</Words>
  <Application>Microsoft Office PowerPoint</Application>
  <PresentationFormat>Widescreen</PresentationFormat>
  <Paragraphs>236</Paragraphs>
  <Slides>27</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27</vt:i4>
      </vt:variant>
    </vt:vector>
  </HeadingPairs>
  <TitlesOfParts>
    <vt:vector size="36" baseType="lpstr">
      <vt:lpstr>Arial</vt:lpstr>
      <vt:lpstr>Calibri</vt:lpstr>
      <vt:lpstr>erdana</vt:lpstr>
      <vt:lpstr>Gill Sans MT</vt:lpstr>
      <vt:lpstr>inter-regular</vt:lpstr>
      <vt:lpstr>Times New Roman</vt:lpstr>
      <vt:lpstr>Wingdings</vt:lpstr>
      <vt:lpstr>Wingdings 2</vt:lpstr>
      <vt:lpstr>DividendVTI</vt:lpstr>
      <vt:lpstr>Operating system (CS 311)  </vt:lpstr>
      <vt:lpstr>Overview</vt:lpstr>
      <vt:lpstr>What does an Operating system do?</vt:lpstr>
      <vt:lpstr>PowerPoint Presentation</vt:lpstr>
      <vt:lpstr>PowerPoint Presentation</vt:lpstr>
      <vt:lpstr>Serial Processing Operating System</vt:lpstr>
      <vt:lpstr>Batch Operating System</vt:lpstr>
      <vt:lpstr>Batch Operating System</vt:lpstr>
      <vt:lpstr>Batch Operating System</vt:lpstr>
      <vt:lpstr>Multiprogramming Operating System</vt:lpstr>
      <vt:lpstr>Multiprogramming Operating System</vt:lpstr>
      <vt:lpstr>Multitasking Operating System</vt:lpstr>
      <vt:lpstr>PowerPoint Presentation</vt:lpstr>
      <vt:lpstr>Multiprocessing Operating System</vt:lpstr>
      <vt:lpstr>Multiprocessing Operating System</vt:lpstr>
      <vt:lpstr>PowerPoint Presentation</vt:lpstr>
      <vt:lpstr>Network Operating System</vt:lpstr>
      <vt:lpstr>Network Operating System</vt:lpstr>
      <vt:lpstr>Real Time Operating System</vt:lpstr>
      <vt:lpstr>Real time Operating System</vt:lpstr>
      <vt:lpstr>PowerPoint Presentation</vt:lpstr>
      <vt:lpstr>Time-Sharing Operating System</vt:lpstr>
      <vt:lpstr>Time sharing Operating System</vt:lpstr>
      <vt:lpstr>Distributed Operating System</vt:lpstr>
      <vt:lpstr>Distributed Operating System</vt:lpstr>
      <vt:lpstr>PowerPoint Presentation</vt:lpstr>
      <vt:lpstr>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Computational Thinking with Programming</dc:title>
  <dc:creator>Sridhar Swaminathan</dc:creator>
  <cp:lastModifiedBy>Dr. Nirbhay Kumar Tagore</cp:lastModifiedBy>
  <cp:revision>61</cp:revision>
  <dcterms:created xsi:type="dcterms:W3CDTF">2020-08-12T08:38:42Z</dcterms:created>
  <dcterms:modified xsi:type="dcterms:W3CDTF">2025-07-29T05:13:35Z</dcterms:modified>
</cp:coreProperties>
</file>