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2"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embeddedFontLst>
    <p:embeddedFont>
      <p:font typeface="Gill Sans" panose="020B0604020202020204" charset="0"/>
      <p:regular r:id="rId24"/>
      <p:bold r:id="rId25"/>
    </p:embeddedFont>
    <p:embeddedFont>
      <p:font typeface="Inter"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3" roundtripDataSignature="AMtx7mjHxOFbN7vwPHXTbwQEE3DCn8jgY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8B633F2-F581-4CB2-AF92-CDEF3BEF3E57}">
  <a:tblStyle styleId="{D8B633F2-F581-4CB2-AF92-CDEF3BEF3E57}"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90A5F90-2383-4955-81AD-E7505D3C2822}" styleName="Table_1">
    <a:wholeTbl>
      <a:tcTxStyle b="off" i="off">
        <a:font>
          <a:latin typeface="Gill Sans MT"/>
          <a:ea typeface="Gill Sans MT"/>
          <a:cs typeface="Gill Sans MT"/>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5"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I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0" name="Google Shape;21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7" name="Google Shape;22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5" name="Google Shape;23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9" name="Google Shape;279;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4" name="Google Shape;284;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9" name="Google Shape;289;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8" name="Google Shape;29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5" name="Google Shape;30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
        <p:cNvGrpSpPr/>
        <p:nvPr/>
      </p:nvGrpSpPr>
      <p:grpSpPr>
        <a:xfrm>
          <a:off x="0" y="0"/>
          <a:ext cx="0" cy="0"/>
          <a:chOff x="0" y="0"/>
          <a:chExt cx="0" cy="0"/>
        </a:xfrm>
      </p:grpSpPr>
      <p:sp>
        <p:nvSpPr>
          <p:cNvPr id="19" name="Google Shape;19;p24"/>
          <p:cNvSpPr/>
          <p:nvPr/>
        </p:nvSpPr>
        <p:spPr>
          <a:xfrm>
            <a:off x="446534" y="3085764"/>
            <a:ext cx="11298932" cy="3338149"/>
          </a:xfrm>
          <a:prstGeom prst="rect">
            <a:avLst/>
          </a:prstGeom>
          <a:solidFill>
            <a:srgbClr val="465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4"/>
          <p:cNvSpPr txBox="1">
            <a:spLocks noGrp="1"/>
          </p:cNvSpPr>
          <p:nvPr>
            <p:ph type="ctrTitle"/>
          </p:nvPr>
        </p:nvSpPr>
        <p:spPr>
          <a:xfrm>
            <a:off x="581191" y="1020431"/>
            <a:ext cx="10993549" cy="1475013"/>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FEFEFE"/>
              </a:buClr>
              <a:buSzPts val="3600"/>
              <a:buFont typeface="Gill Sans"/>
              <a:buNone/>
              <a:defRPr sz="3600">
                <a:solidFill>
                  <a:srgbClr val="FEFEFE"/>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4"/>
          <p:cNvSpPr txBox="1">
            <a:spLocks noGrp="1"/>
          </p:cNvSpPr>
          <p:nvPr>
            <p:ph type="subTitle" idx="1"/>
          </p:nvPr>
        </p:nvSpPr>
        <p:spPr>
          <a:xfrm>
            <a:off x="581194" y="2495445"/>
            <a:ext cx="10993546" cy="590321"/>
          </a:xfrm>
          <a:prstGeom prst="rect">
            <a:avLst/>
          </a:prstGeom>
          <a:noFill/>
          <a:ln>
            <a:noFill/>
          </a:ln>
        </p:spPr>
        <p:txBody>
          <a:bodyPr spcFirstLastPara="1" wrap="square" lIns="91425" tIns="45700" rIns="91425" bIns="45700" anchor="t" anchorCtr="0">
            <a:normAutofit/>
          </a:bodyPr>
          <a:lstStyle>
            <a:lvl1pPr lvl="0" algn="l">
              <a:spcBef>
                <a:spcPts val="320"/>
              </a:spcBef>
              <a:spcAft>
                <a:spcPts val="0"/>
              </a:spcAft>
              <a:buSzPts val="1472"/>
              <a:buNone/>
              <a:defRPr sz="1600" cap="none">
                <a:solidFill>
                  <a:schemeClr val="accent1"/>
                </a:solidFill>
              </a:defRPr>
            </a:lvl1pPr>
            <a:lvl2pPr lvl="1" algn="ctr">
              <a:spcBef>
                <a:spcPts val="600"/>
              </a:spcBef>
              <a:spcAft>
                <a:spcPts val="0"/>
              </a:spcAft>
              <a:buSzPts val="1472"/>
              <a:buNone/>
              <a:defRPr>
                <a:solidFill>
                  <a:schemeClr val="lt1"/>
                </a:solidFill>
              </a:defRPr>
            </a:lvl2pPr>
            <a:lvl3pPr lvl="2" algn="ctr">
              <a:spcBef>
                <a:spcPts val="600"/>
              </a:spcBef>
              <a:spcAft>
                <a:spcPts val="0"/>
              </a:spcAft>
              <a:buSzPts val="1288"/>
              <a:buNone/>
              <a:defRPr>
                <a:solidFill>
                  <a:schemeClr val="lt1"/>
                </a:solidFill>
              </a:defRPr>
            </a:lvl3pPr>
            <a:lvl4pPr lvl="3" algn="ctr">
              <a:spcBef>
                <a:spcPts val="600"/>
              </a:spcBef>
              <a:spcAft>
                <a:spcPts val="0"/>
              </a:spcAft>
              <a:buSzPts val="1104"/>
              <a:buNone/>
              <a:defRPr>
                <a:solidFill>
                  <a:schemeClr val="lt1"/>
                </a:solidFill>
              </a:defRPr>
            </a:lvl4pPr>
            <a:lvl5pPr lvl="4" algn="ctr">
              <a:spcBef>
                <a:spcPts val="600"/>
              </a:spcBef>
              <a:spcAft>
                <a:spcPts val="0"/>
              </a:spcAft>
              <a:buSzPts val="1104"/>
              <a:buNone/>
              <a:defRPr>
                <a:solidFill>
                  <a:schemeClr val="lt1"/>
                </a:solidFill>
              </a:defRPr>
            </a:lvl5pPr>
            <a:lvl6pPr lvl="5" algn="ctr">
              <a:spcBef>
                <a:spcPts val="600"/>
              </a:spcBef>
              <a:spcAft>
                <a:spcPts val="0"/>
              </a:spcAft>
              <a:buSzPts val="1104"/>
              <a:buNone/>
              <a:defRPr>
                <a:solidFill>
                  <a:schemeClr val="lt1"/>
                </a:solidFill>
              </a:defRPr>
            </a:lvl6pPr>
            <a:lvl7pPr lvl="6" algn="ctr">
              <a:spcBef>
                <a:spcPts val="600"/>
              </a:spcBef>
              <a:spcAft>
                <a:spcPts val="0"/>
              </a:spcAft>
              <a:buSzPts val="1104"/>
              <a:buNone/>
              <a:defRPr>
                <a:solidFill>
                  <a:schemeClr val="lt1"/>
                </a:solidFill>
              </a:defRPr>
            </a:lvl7pPr>
            <a:lvl8pPr lvl="7" algn="ctr">
              <a:spcBef>
                <a:spcPts val="600"/>
              </a:spcBef>
              <a:spcAft>
                <a:spcPts val="0"/>
              </a:spcAft>
              <a:buSzPts val="1104"/>
              <a:buNone/>
              <a:defRPr>
                <a:solidFill>
                  <a:schemeClr val="lt1"/>
                </a:solidFill>
              </a:defRPr>
            </a:lvl8pPr>
            <a:lvl9pPr lvl="8" algn="ctr">
              <a:spcBef>
                <a:spcPts val="600"/>
              </a:spcBef>
              <a:spcAft>
                <a:spcPts val="600"/>
              </a:spcAft>
              <a:buSzPts val="1104"/>
              <a:buNone/>
              <a:defRPr>
                <a:solidFill>
                  <a:schemeClr val="lt1"/>
                </a:solidFill>
              </a:defRPr>
            </a:lvl9pPr>
          </a:lstStyle>
          <a:p>
            <a:endParaRPr/>
          </a:p>
        </p:txBody>
      </p:sp>
      <p:sp>
        <p:nvSpPr>
          <p:cNvPr id="22" name="Google Shape;22;p24"/>
          <p:cNvSpPr txBox="1">
            <a:spLocks noGrp="1"/>
          </p:cNvSpPr>
          <p:nvPr>
            <p:ph type="dt" idx="10"/>
          </p:nvPr>
        </p:nvSpPr>
        <p:spPr>
          <a:xfrm>
            <a:off x="7605951" y="6423914"/>
            <a:ext cx="284479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4"/>
          <p:cNvSpPr txBox="1">
            <a:spLocks noGrp="1"/>
          </p:cNvSpPr>
          <p:nvPr>
            <p:ph type="ftr" idx="11"/>
          </p:nvPr>
        </p:nvSpPr>
        <p:spPr>
          <a:xfrm>
            <a:off x="581192" y="6423914"/>
            <a:ext cx="69172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4"/>
          <p:cNvSpPr txBox="1">
            <a:spLocks noGrp="1"/>
          </p:cNvSpPr>
          <p:nvPr>
            <p:ph type="sldNum" idx="12"/>
          </p:nvPr>
        </p:nvSpPr>
        <p:spPr>
          <a:xfrm>
            <a:off x="10558300" y="6423914"/>
            <a:ext cx="105251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0F2E-6B45-6C61-B234-9075219B2F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FD3763-EEE5-CAE5-FBA0-AC942E6A30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00A4D1-EE46-D1EC-C3B5-18E956CCDB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1B0F81-C169-558C-785D-2BA777DB155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48E5875-C6F8-A584-55E5-D45BCECE09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256388-A8BD-E309-EB89-66A9EA3587A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325563499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B0672-0205-EF7E-382B-5F30A85C16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F28E73-780B-71AE-A336-4C7E0ED23B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D14F7A-7A4A-AE55-1847-04BE3A51B0B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A648CC92-C417-CB33-A40E-28288ABEB5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52DEDD-33EF-A19F-1FD4-9F3B6C26160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275462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0C923A-A19E-7969-9616-7E146A0809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2F8D2D-AC0E-C938-8D23-E7FC29F001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CF8D69-F322-1AD9-64F1-F0FDD136148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95D63EC-6815-EABE-2BC8-5CC29389A9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C68529-670C-C853-0577-7DEB2C490A5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59123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E0561-FC88-5996-13F6-0F376188C5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6D7F27-6B38-8305-C863-73BF27B2F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9244BA9-5EF6-EA8F-EE67-D6A9010028D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F6286663-B9DF-0172-FEE3-512FAE881D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681467-7D58-D566-EA3B-DE2D69E48975}"/>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406215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37092-4AA2-5FC3-3299-C4B22061DE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9C4706-B709-7173-FA76-E5D389FC0C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67E34C-E66C-B5A9-39D1-CA23B62D8FA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3205604-55C2-9C60-1FD8-E4E583BC55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236239-832C-3ED5-F72E-7097222071D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1278789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2D7F4-ABA2-56F4-A05A-FF20F3CA6C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E326E7F-AD99-5036-88DA-AD6A7D0609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42FEDF-76E8-B955-3E42-BE2F7F5C4BD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7EFF4FC-9F55-0569-B73C-D07A3CB252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61A18E-C9E4-C6C6-1D71-A08592778EB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269605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96AB-CB65-A7C7-97AB-B996957E7F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EB51BC-FEC5-6047-330D-0544176531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90C8E11-279B-E766-2DA9-7E9C0969B4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FFA93E-5195-E586-5E20-E133126CE73E}"/>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3CC3F5D-B9C6-01FC-C04D-33D1A21B61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6C2B1E-9497-52A5-743A-E925867FA91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989568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F00FA-B562-BDA8-6F56-F4313803168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0B1712-7732-ACCD-D408-A784436A03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A63616-B48C-5BF6-130D-8CD8804BB0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63E12B-9F86-4836-943C-91F4F0114D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1CC3D7-40FD-48DD-89BD-5AED72FF6C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4AB935-DA04-C4FB-91DF-3992047BC034}"/>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46D40CE3-7018-689B-460C-EF20447EA0E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F4E8F0-0643-7BE9-DE5D-E3EE03A12BC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90999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F3297-B799-A954-7A45-2D7F5EAB3C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A9FBB-91F4-5EA5-F7E9-D24006CB35C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3703F25-0E5D-7320-A076-49C251DB40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417447-D912-7EC3-B01E-B4AE7E55EA5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724420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1D58BD-857C-E5AE-1E61-80C13F37C953}"/>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9D170C12-CF10-BABD-0076-DC86B22A595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BD5821D-111A-296A-3299-5C7FC8B3E89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410617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A032C-4735-7AF5-C1C2-3F9BC00D35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9DAD02-22F0-3A75-0D21-2C68254994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9479D8-8CB2-EC4C-B81B-A92BF0B8E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55155-A77A-B646-DE36-0E6B01D4E29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B986C843-F657-FEE4-B9AB-55D6ED0EE3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BB669D-3BFB-D4C5-E3BE-1181D39ACE9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229393825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581192" y="705124"/>
            <a:ext cx="11029616" cy="1189554"/>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rgbClr val="FEFEFE"/>
              </a:buClr>
              <a:buSzPts val="2800"/>
              <a:buFont typeface="Gill Sans"/>
              <a:buNone/>
              <a:defRPr sz="2800" b="0" i="0" u="none" strike="noStrike" cap="none">
                <a:solidFill>
                  <a:srgbClr val="FEFEFE"/>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1" name="Google Shape;11;p22"/>
          <p:cNvSpPr txBox="1">
            <a:spLocks noGrp="1"/>
          </p:cNvSpPr>
          <p:nvPr>
            <p:ph type="body" idx="1"/>
          </p:nvPr>
        </p:nvSpPr>
        <p:spPr>
          <a:xfrm>
            <a:off x="581192" y="2336002"/>
            <a:ext cx="11029616" cy="3652047"/>
          </a:xfrm>
          <a:prstGeom prst="rect">
            <a:avLst/>
          </a:prstGeom>
          <a:noFill/>
          <a:ln>
            <a:noFill/>
          </a:ln>
        </p:spPr>
        <p:txBody>
          <a:bodyPr spcFirstLastPara="1" wrap="square" lIns="91425" tIns="45700" rIns="91425" bIns="45700" anchor="ctr" anchorCtr="0">
            <a:normAutofit/>
          </a:bodyPr>
          <a:lstStyle>
            <a:lvl1pPr marL="457200" marR="0" lvl="0" indent="-333756" algn="l" rtl="0">
              <a:spcBef>
                <a:spcPts val="360"/>
              </a:spcBef>
              <a:spcAft>
                <a:spcPts val="0"/>
              </a:spcAft>
              <a:buClr>
                <a:schemeClr val="accent1"/>
              </a:buClr>
              <a:buSzPts val="1656"/>
              <a:buFont typeface="Noto Sans Symbols"/>
              <a:buChar char="◼"/>
              <a:defRPr sz="1800" b="0" i="0" u="none" strike="noStrike" cap="none">
                <a:solidFill>
                  <a:srgbClr val="FEFEFE"/>
                </a:solidFill>
                <a:latin typeface="Gill Sans"/>
                <a:ea typeface="Gill Sans"/>
                <a:cs typeface="Gill Sans"/>
                <a:sym typeface="Gill Sans"/>
              </a:defRPr>
            </a:lvl1pPr>
            <a:lvl2pPr marL="914400" marR="0" lvl="1" indent="-322072" algn="l" rtl="0">
              <a:spcBef>
                <a:spcPts val="600"/>
              </a:spcBef>
              <a:spcAft>
                <a:spcPts val="0"/>
              </a:spcAft>
              <a:buClr>
                <a:schemeClr val="accent1"/>
              </a:buClr>
              <a:buSzPts val="1472"/>
              <a:buFont typeface="Noto Sans Symbols"/>
              <a:buChar char="◼"/>
              <a:defRPr sz="1600" b="0" i="0" u="none" strike="noStrike" cap="none">
                <a:solidFill>
                  <a:srgbClr val="FEFEFE"/>
                </a:solidFill>
                <a:latin typeface="Gill Sans"/>
                <a:ea typeface="Gill Sans"/>
                <a:cs typeface="Gill Sans"/>
                <a:sym typeface="Gill Sans"/>
              </a:defRPr>
            </a:lvl2pPr>
            <a:lvl3pPr marL="1371600" marR="0" lvl="2" indent="-310388" algn="l" rtl="0">
              <a:spcBef>
                <a:spcPts val="600"/>
              </a:spcBef>
              <a:spcAft>
                <a:spcPts val="0"/>
              </a:spcAft>
              <a:buClr>
                <a:schemeClr val="accent1"/>
              </a:buClr>
              <a:buSzPts val="1288"/>
              <a:buFont typeface="Noto Sans Symbols"/>
              <a:buChar char="◼"/>
              <a:defRPr sz="1400" b="0" i="0" u="none" strike="noStrike" cap="none">
                <a:solidFill>
                  <a:srgbClr val="FEFEFE"/>
                </a:solidFill>
                <a:latin typeface="Gill Sans"/>
                <a:ea typeface="Gill Sans"/>
                <a:cs typeface="Gill Sans"/>
                <a:sym typeface="Gill Sans"/>
              </a:defRPr>
            </a:lvl3pPr>
            <a:lvl4pPr marL="1828800" marR="0" lvl="3" indent="-298703" algn="l" rtl="0">
              <a:spcBef>
                <a:spcPts val="600"/>
              </a:spcBef>
              <a:spcAft>
                <a:spcPts val="0"/>
              </a:spcAft>
              <a:buClr>
                <a:schemeClr val="accent1"/>
              </a:buClr>
              <a:buSzPts val="1104"/>
              <a:buFont typeface="Noto Sans Symbols"/>
              <a:buChar char="◼"/>
              <a:defRPr sz="1200" b="0" i="0" u="none" strike="noStrike" cap="none">
                <a:solidFill>
                  <a:srgbClr val="FEFEFE"/>
                </a:solidFill>
                <a:latin typeface="Gill Sans"/>
                <a:ea typeface="Gill Sans"/>
                <a:cs typeface="Gill Sans"/>
                <a:sym typeface="Gill Sans"/>
              </a:defRPr>
            </a:lvl4pPr>
            <a:lvl5pPr marL="2286000" marR="0" lvl="4" indent="-298704" algn="l" rtl="0">
              <a:spcBef>
                <a:spcPts val="600"/>
              </a:spcBef>
              <a:spcAft>
                <a:spcPts val="0"/>
              </a:spcAft>
              <a:buClr>
                <a:schemeClr val="accent1"/>
              </a:buClr>
              <a:buSzPts val="1104"/>
              <a:buFont typeface="Noto Sans Symbols"/>
              <a:buChar char="◼"/>
              <a:defRPr sz="1200" b="0" i="0" u="none" strike="noStrike" cap="none">
                <a:solidFill>
                  <a:srgbClr val="FEFEFE"/>
                </a:solidFill>
                <a:latin typeface="Gill Sans"/>
                <a:ea typeface="Gill Sans"/>
                <a:cs typeface="Gill Sans"/>
                <a:sym typeface="Gill Sans"/>
              </a:defRPr>
            </a:lvl5pPr>
            <a:lvl6pPr marL="2743200" marR="0" lvl="5" indent="-298704" algn="l" rtl="0">
              <a:spcBef>
                <a:spcPts val="600"/>
              </a:spcBef>
              <a:spcAft>
                <a:spcPts val="0"/>
              </a:spcAft>
              <a:buClr>
                <a:schemeClr val="accent2"/>
              </a:buClr>
              <a:buSzPts val="1104"/>
              <a:buFont typeface="Noto Sans Symbols"/>
              <a:buChar char="◼"/>
              <a:defRPr sz="1200" b="0" i="0" u="none" strike="noStrike" cap="none">
                <a:solidFill>
                  <a:schemeClr val="lt2"/>
                </a:solidFill>
                <a:latin typeface="Gill Sans"/>
                <a:ea typeface="Gill Sans"/>
                <a:cs typeface="Gill Sans"/>
                <a:sym typeface="Gill Sans"/>
              </a:defRPr>
            </a:lvl6pPr>
            <a:lvl7pPr marL="3200400" marR="0" lvl="6" indent="-298704" algn="l" rtl="0">
              <a:spcBef>
                <a:spcPts val="600"/>
              </a:spcBef>
              <a:spcAft>
                <a:spcPts val="0"/>
              </a:spcAft>
              <a:buClr>
                <a:schemeClr val="accent2"/>
              </a:buClr>
              <a:buSzPts val="1104"/>
              <a:buFont typeface="Noto Sans Symbols"/>
              <a:buChar char="◼"/>
              <a:defRPr sz="1200" b="0" i="0" u="none" strike="noStrike" cap="none">
                <a:solidFill>
                  <a:schemeClr val="lt2"/>
                </a:solidFill>
                <a:latin typeface="Gill Sans"/>
                <a:ea typeface="Gill Sans"/>
                <a:cs typeface="Gill Sans"/>
                <a:sym typeface="Gill Sans"/>
              </a:defRPr>
            </a:lvl7pPr>
            <a:lvl8pPr marL="3657600" marR="0" lvl="7" indent="-298703" algn="l" rtl="0">
              <a:spcBef>
                <a:spcPts val="600"/>
              </a:spcBef>
              <a:spcAft>
                <a:spcPts val="0"/>
              </a:spcAft>
              <a:buClr>
                <a:schemeClr val="accent2"/>
              </a:buClr>
              <a:buSzPts val="1104"/>
              <a:buFont typeface="Noto Sans Symbols"/>
              <a:buChar char="◼"/>
              <a:defRPr sz="1200" b="0" i="0" u="none" strike="noStrike" cap="none">
                <a:solidFill>
                  <a:schemeClr val="lt2"/>
                </a:solidFill>
                <a:latin typeface="Gill Sans"/>
                <a:ea typeface="Gill Sans"/>
                <a:cs typeface="Gill Sans"/>
                <a:sym typeface="Gill Sans"/>
              </a:defRPr>
            </a:lvl8pPr>
            <a:lvl9pPr marL="4114800" marR="0" lvl="8" indent="-298703" algn="l" rtl="0">
              <a:spcBef>
                <a:spcPts val="600"/>
              </a:spcBef>
              <a:spcAft>
                <a:spcPts val="600"/>
              </a:spcAft>
              <a:buClr>
                <a:schemeClr val="accent2"/>
              </a:buClr>
              <a:buSzPts val="1104"/>
              <a:buFont typeface="Noto Sans Symbols"/>
              <a:buChar char="◼"/>
              <a:defRPr sz="1200" b="0" i="0" u="none" strike="noStrike" cap="none">
                <a:solidFill>
                  <a:schemeClr val="lt2"/>
                </a:solidFill>
                <a:latin typeface="Gill Sans"/>
                <a:ea typeface="Gill Sans"/>
                <a:cs typeface="Gill Sans"/>
                <a:sym typeface="Gill Sans"/>
              </a:defRPr>
            </a:lvl9pPr>
          </a:lstStyle>
          <a:p>
            <a:endParaRPr/>
          </a:p>
        </p:txBody>
      </p:sp>
      <p:sp>
        <p:nvSpPr>
          <p:cNvPr id="12" name="Google Shape;12;p22"/>
          <p:cNvSpPr txBox="1">
            <a:spLocks noGrp="1"/>
          </p:cNvSpPr>
          <p:nvPr>
            <p:ph type="dt" idx="10"/>
          </p:nvPr>
        </p:nvSpPr>
        <p:spPr>
          <a:xfrm>
            <a:off x="7605951" y="6423914"/>
            <a:ext cx="2844799"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900" b="0" i="0" u="none" strike="noStrike" cap="none">
                <a:solidFill>
                  <a:srgbClr val="FEFEFE"/>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3" name="Google Shape;13;p22"/>
          <p:cNvSpPr txBox="1">
            <a:spLocks noGrp="1"/>
          </p:cNvSpPr>
          <p:nvPr>
            <p:ph type="ftr" idx="11"/>
          </p:nvPr>
        </p:nvSpPr>
        <p:spPr>
          <a:xfrm>
            <a:off x="581192" y="6423914"/>
            <a:ext cx="691721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EFEFE"/>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4" name="Google Shape;14;p22"/>
          <p:cNvSpPr txBox="1">
            <a:spLocks noGrp="1"/>
          </p:cNvSpPr>
          <p:nvPr>
            <p:ph type="sldNum" idx="12"/>
          </p:nvPr>
        </p:nvSpPr>
        <p:spPr>
          <a:xfrm>
            <a:off x="10558300" y="6423914"/>
            <a:ext cx="105251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FEFEFE"/>
                </a:solidFill>
                <a:latin typeface="Gill Sans"/>
                <a:ea typeface="Gill Sans"/>
                <a:cs typeface="Gill Sans"/>
                <a:sym typeface="Gill Sans"/>
              </a:defRPr>
            </a:lvl1pPr>
            <a:lvl2pPr marL="0" marR="0" lvl="1" indent="0" algn="r" rtl="0">
              <a:spcBef>
                <a:spcPts val="0"/>
              </a:spcBef>
              <a:buNone/>
              <a:defRPr sz="900" b="0" i="0" u="none" strike="noStrike" cap="none">
                <a:solidFill>
                  <a:srgbClr val="FEFEFE"/>
                </a:solidFill>
                <a:latin typeface="Gill Sans"/>
                <a:ea typeface="Gill Sans"/>
                <a:cs typeface="Gill Sans"/>
                <a:sym typeface="Gill Sans"/>
              </a:defRPr>
            </a:lvl2pPr>
            <a:lvl3pPr marL="0" marR="0" lvl="2" indent="0" algn="r" rtl="0">
              <a:spcBef>
                <a:spcPts val="0"/>
              </a:spcBef>
              <a:buNone/>
              <a:defRPr sz="900" b="0" i="0" u="none" strike="noStrike" cap="none">
                <a:solidFill>
                  <a:srgbClr val="FEFEFE"/>
                </a:solidFill>
                <a:latin typeface="Gill Sans"/>
                <a:ea typeface="Gill Sans"/>
                <a:cs typeface="Gill Sans"/>
                <a:sym typeface="Gill Sans"/>
              </a:defRPr>
            </a:lvl3pPr>
            <a:lvl4pPr marL="0" marR="0" lvl="3" indent="0" algn="r" rtl="0">
              <a:spcBef>
                <a:spcPts val="0"/>
              </a:spcBef>
              <a:buNone/>
              <a:defRPr sz="900" b="0" i="0" u="none" strike="noStrike" cap="none">
                <a:solidFill>
                  <a:srgbClr val="FEFEFE"/>
                </a:solidFill>
                <a:latin typeface="Gill Sans"/>
                <a:ea typeface="Gill Sans"/>
                <a:cs typeface="Gill Sans"/>
                <a:sym typeface="Gill Sans"/>
              </a:defRPr>
            </a:lvl4pPr>
            <a:lvl5pPr marL="0" marR="0" lvl="4" indent="0" algn="r" rtl="0">
              <a:spcBef>
                <a:spcPts val="0"/>
              </a:spcBef>
              <a:buNone/>
              <a:defRPr sz="900" b="0" i="0" u="none" strike="noStrike" cap="none">
                <a:solidFill>
                  <a:srgbClr val="FEFEFE"/>
                </a:solidFill>
                <a:latin typeface="Gill Sans"/>
                <a:ea typeface="Gill Sans"/>
                <a:cs typeface="Gill Sans"/>
                <a:sym typeface="Gill Sans"/>
              </a:defRPr>
            </a:lvl5pPr>
            <a:lvl6pPr marL="0" marR="0" lvl="5" indent="0" algn="r" rtl="0">
              <a:spcBef>
                <a:spcPts val="0"/>
              </a:spcBef>
              <a:buNone/>
              <a:defRPr sz="900" b="0" i="0" u="none" strike="noStrike" cap="none">
                <a:solidFill>
                  <a:srgbClr val="FEFEFE"/>
                </a:solidFill>
                <a:latin typeface="Gill Sans"/>
                <a:ea typeface="Gill Sans"/>
                <a:cs typeface="Gill Sans"/>
                <a:sym typeface="Gill Sans"/>
              </a:defRPr>
            </a:lvl6pPr>
            <a:lvl7pPr marL="0" marR="0" lvl="6" indent="0" algn="r" rtl="0">
              <a:spcBef>
                <a:spcPts val="0"/>
              </a:spcBef>
              <a:buNone/>
              <a:defRPr sz="900" b="0" i="0" u="none" strike="noStrike" cap="none">
                <a:solidFill>
                  <a:srgbClr val="FEFEFE"/>
                </a:solidFill>
                <a:latin typeface="Gill Sans"/>
                <a:ea typeface="Gill Sans"/>
                <a:cs typeface="Gill Sans"/>
                <a:sym typeface="Gill Sans"/>
              </a:defRPr>
            </a:lvl7pPr>
            <a:lvl8pPr marL="0" marR="0" lvl="7" indent="0" algn="r" rtl="0">
              <a:spcBef>
                <a:spcPts val="0"/>
              </a:spcBef>
              <a:buNone/>
              <a:defRPr sz="900" b="0" i="0" u="none" strike="noStrike" cap="none">
                <a:solidFill>
                  <a:srgbClr val="FEFEFE"/>
                </a:solidFill>
                <a:latin typeface="Gill Sans"/>
                <a:ea typeface="Gill Sans"/>
                <a:cs typeface="Gill Sans"/>
                <a:sym typeface="Gill Sans"/>
              </a:defRPr>
            </a:lvl8pPr>
            <a:lvl9pPr marL="0" marR="0" lvl="8" indent="0" algn="r" rtl="0">
              <a:spcBef>
                <a:spcPts val="0"/>
              </a:spcBef>
              <a:buNone/>
              <a:defRPr sz="900" b="0" i="0" u="none" strike="noStrike" cap="none">
                <a:solidFill>
                  <a:srgbClr val="FEFEFE"/>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en-IN"/>
              <a:t>‹#›</a:t>
            </a:fld>
            <a:endParaRPr/>
          </a:p>
        </p:txBody>
      </p:sp>
      <p:sp>
        <p:nvSpPr>
          <p:cNvPr id="15" name="Google Shape;15;p22"/>
          <p:cNvSpPr/>
          <p:nvPr/>
        </p:nvSpPr>
        <p:spPr>
          <a:xfrm>
            <a:off x="446534" y="457200"/>
            <a:ext cx="3703320" cy="94997"/>
          </a:xfrm>
          <a:prstGeom prst="rect">
            <a:avLst/>
          </a:prstGeom>
          <a:solidFill>
            <a:srgbClr val="465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2"/>
          <p:cNvSpPr/>
          <p:nvPr/>
        </p:nvSpPr>
        <p:spPr>
          <a:xfrm>
            <a:off x="8042147" y="453643"/>
            <a:ext cx="3703320" cy="98554"/>
          </a:xfrm>
          <a:prstGeom prst="rect">
            <a:avLst/>
          </a:prstGeom>
          <a:solidFill>
            <a:srgbClr val="969F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2"/>
          <p:cNvSpPr/>
          <p:nvPr/>
        </p:nvSpPr>
        <p:spPr>
          <a:xfrm>
            <a:off x="4241830" y="457200"/>
            <a:ext cx="3703320" cy="9144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67AA32-FC50-AB1E-2FCA-3E23C184D9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7802D7-4C55-5AC9-1D91-D8389E4F7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6752DA-A4E1-B1E9-0E84-65E72A7D30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4246A3F-3096-D30A-B93A-9560438BB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1E3CADF-E19F-79BC-512C-CCB5F427F7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marL="0" lvl="0" indent="0" algn="r" rtl="0">
              <a:spcBef>
                <a:spcPts val="0"/>
              </a:spcBef>
              <a:spcAft>
                <a:spcPts val="0"/>
              </a:spcAft>
              <a:buNone/>
            </a:pPr>
            <a:fld id="{00000000-1234-1234-1234-123412341234}" type="slidenum">
              <a:rPr lang="en-IN" smtClean="0"/>
              <a:t>‹#›</a:t>
            </a:fld>
            <a:endParaRPr lang="en-IN"/>
          </a:p>
        </p:txBody>
      </p:sp>
    </p:spTree>
    <p:extLst>
      <p:ext uri="{BB962C8B-B14F-4D97-AF65-F5344CB8AC3E}">
        <p14:creationId xmlns:p14="http://schemas.microsoft.com/office/powerpoint/2010/main" val="168230016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3"/>
        <p:cNvGrpSpPr/>
        <p:nvPr/>
      </p:nvGrpSpPr>
      <p:grpSpPr>
        <a:xfrm>
          <a:off x="0" y="0"/>
          <a:ext cx="0" cy="0"/>
          <a:chOff x="0" y="0"/>
          <a:chExt cx="0" cy="0"/>
        </a:xfrm>
      </p:grpSpPr>
      <p:sp>
        <p:nvSpPr>
          <p:cNvPr id="114" name="Google Shape;114;p1"/>
          <p:cNvSpPr/>
          <p:nvPr/>
        </p:nvSpPr>
        <p:spPr>
          <a:xfrm>
            <a:off x="0" y="0"/>
            <a:ext cx="121920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Gill Sans"/>
              <a:buNone/>
            </a:pPr>
            <a:endParaRPr sz="1800" b="0" i="0" u="none" strike="noStrike" cap="none">
              <a:solidFill>
                <a:srgbClr val="FFFFFF"/>
              </a:solidFill>
              <a:latin typeface="Gill Sans"/>
              <a:ea typeface="Gill Sans"/>
              <a:cs typeface="Gill Sans"/>
              <a:sym typeface="Gill Sans"/>
            </a:endParaRPr>
          </a:p>
        </p:txBody>
      </p:sp>
      <p:sp>
        <p:nvSpPr>
          <p:cNvPr id="115" name="Google Shape;115;p1"/>
          <p:cNvSpPr/>
          <p:nvPr/>
        </p:nvSpPr>
        <p:spPr>
          <a:xfrm>
            <a:off x="0" y="0"/>
            <a:ext cx="12192000" cy="6858000"/>
          </a:xfrm>
          <a:prstGeom prst="rect">
            <a:avLst/>
          </a:pr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ill Sans"/>
              <a:ea typeface="Gill Sans"/>
              <a:cs typeface="Gill Sans"/>
              <a:sym typeface="Gill Sans"/>
            </a:endParaRPr>
          </a:p>
        </p:txBody>
      </p:sp>
      <p:sp>
        <p:nvSpPr>
          <p:cNvPr id="116" name="Google Shape;116;p1"/>
          <p:cNvSpPr txBox="1">
            <a:spLocks noGrp="1"/>
          </p:cNvSpPr>
          <p:nvPr>
            <p:ph type="ctrTitle"/>
          </p:nvPr>
        </p:nvSpPr>
        <p:spPr>
          <a:xfrm>
            <a:off x="581192" y="1009398"/>
            <a:ext cx="6823988" cy="3453419"/>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6000"/>
              <a:buFont typeface="Gill Sans"/>
              <a:buNone/>
            </a:pPr>
            <a:r>
              <a:rPr lang="en-IN" sz="6000">
                <a:solidFill>
                  <a:schemeClr val="lt1"/>
                </a:solidFill>
              </a:rPr>
              <a:t>OPERATING SYSTEM</a:t>
            </a:r>
            <a:endParaRPr/>
          </a:p>
        </p:txBody>
      </p:sp>
      <p:sp>
        <p:nvSpPr>
          <p:cNvPr id="117" name="Google Shape;117;p1"/>
          <p:cNvSpPr/>
          <p:nvPr/>
        </p:nvSpPr>
        <p:spPr>
          <a:xfrm>
            <a:off x="638619" y="457200"/>
            <a:ext cx="6766560" cy="91439"/>
          </a:xfrm>
          <a:prstGeom prst="rect">
            <a:avLst/>
          </a:prstGeom>
          <a:solidFill>
            <a:schemeClr val="lt1">
              <a:alpha val="6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ill Sans"/>
              <a:ea typeface="Gill Sans"/>
              <a:cs typeface="Gill Sans"/>
              <a:sym typeface="Gill Sans"/>
            </a:endParaRPr>
          </a:p>
        </p:txBody>
      </p:sp>
      <p:pic>
        <p:nvPicPr>
          <p:cNvPr id="118" name="Google Shape;118;p1" descr="A close up of a light&#10;&#10;Description automatically generated"/>
          <p:cNvPicPr preferRelativeResize="0"/>
          <p:nvPr/>
        </p:nvPicPr>
        <p:blipFill rotWithShape="1">
          <a:blip r:embed="rId3">
            <a:alphaModFix/>
          </a:blip>
          <a:srcRect l="54258" r="9407"/>
          <a:stretch/>
        </p:blipFill>
        <p:spPr>
          <a:xfrm>
            <a:off x="8140428" y="10"/>
            <a:ext cx="4051572" cy="685799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0"/>
          <p:cNvSpPr txBox="1">
            <a:spLocks noGrp="1"/>
          </p:cNvSpPr>
          <p:nvPr>
            <p:ph type="title"/>
          </p:nvPr>
        </p:nvSpPr>
        <p:spPr>
          <a:xfrm>
            <a:off x="2133600" y="4833"/>
            <a:ext cx="7924800" cy="4572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FF0000"/>
              </a:buClr>
              <a:buSzPts val="2400"/>
              <a:buFont typeface="Gill Sans"/>
              <a:buNone/>
            </a:pPr>
            <a:r>
              <a:rPr lang="en-IN" sz="2400">
                <a:solidFill>
                  <a:srgbClr val="FF0000"/>
                </a:solidFill>
              </a:rPr>
              <a:t>(</a:t>
            </a:r>
            <a:r>
              <a:rPr lang="en-IN" sz="2400" cap="none">
                <a:solidFill>
                  <a:srgbClr val="FF0000"/>
                </a:solidFill>
                <a:latin typeface="Gill Sans"/>
                <a:ea typeface="Gill Sans"/>
                <a:cs typeface="Gill Sans"/>
                <a:sym typeface="Gill Sans"/>
              </a:rPr>
              <a:t>FCFS) SCHEDULING:  EXAMPLE 2</a:t>
            </a:r>
            <a:endParaRPr sz="2500">
              <a:solidFill>
                <a:srgbClr val="FF0000"/>
              </a:solidFill>
            </a:endParaRPr>
          </a:p>
        </p:txBody>
      </p:sp>
      <p:sp>
        <p:nvSpPr>
          <p:cNvPr id="190" name="Google Shape;190;p10"/>
          <p:cNvSpPr txBox="1"/>
          <p:nvPr/>
        </p:nvSpPr>
        <p:spPr>
          <a:xfrm>
            <a:off x="2620963" y="1355725"/>
            <a:ext cx="914400" cy="3698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P1</a:t>
            </a:r>
            <a:endParaRPr/>
          </a:p>
        </p:txBody>
      </p:sp>
      <p:sp>
        <p:nvSpPr>
          <p:cNvPr id="191" name="Google Shape;191;p10"/>
          <p:cNvSpPr txBox="1"/>
          <p:nvPr/>
        </p:nvSpPr>
        <p:spPr>
          <a:xfrm>
            <a:off x="1311965" y="4459289"/>
            <a:ext cx="9886121" cy="17541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rgbClr val="0070C0"/>
                </a:solidFill>
                <a:latin typeface="Calibri"/>
                <a:ea typeface="Calibri"/>
                <a:cs typeface="Calibri"/>
                <a:sym typeface="Calibri"/>
              </a:rPr>
              <a:t>Waiting time of P1 = 0 msec; P2 = 2 msec; P3 = 1 ; P4 = 5 msec;</a:t>
            </a:r>
            <a:endParaRPr/>
          </a:p>
          <a:p>
            <a:pPr marL="0" marR="0" lvl="0" indent="0" algn="l" rtl="0">
              <a:spcBef>
                <a:spcPts val="0"/>
              </a:spcBef>
              <a:spcAft>
                <a:spcPts val="0"/>
              </a:spcAft>
              <a:buNone/>
            </a:pPr>
            <a:r>
              <a:rPr lang="en-IN" sz="1800">
                <a:solidFill>
                  <a:srgbClr val="FF0000"/>
                </a:solidFill>
                <a:latin typeface="Calibri"/>
                <a:ea typeface="Calibri"/>
                <a:cs typeface="Calibri"/>
                <a:sym typeface="Calibri"/>
              </a:rPr>
              <a:t>Average waiting time:  (0 + 2 + 1+5)/4 = 2 msec</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IN" sz="1800">
                <a:solidFill>
                  <a:srgbClr val="0070C0"/>
                </a:solidFill>
                <a:latin typeface="Calibri"/>
                <a:ea typeface="Calibri"/>
                <a:cs typeface="Calibri"/>
                <a:sym typeface="Calibri"/>
              </a:rPr>
              <a:t>Turn Around time of P1 = 2 msec; P2 = 6 msec; P3 = 3 msec; P4 = 6 msec;</a:t>
            </a:r>
            <a:endParaRPr/>
          </a:p>
          <a:p>
            <a:pPr marL="0" marR="0" lvl="0" indent="0" algn="l" rtl="0">
              <a:spcBef>
                <a:spcPts val="0"/>
              </a:spcBef>
              <a:spcAft>
                <a:spcPts val="0"/>
              </a:spcAft>
              <a:buNone/>
            </a:pPr>
            <a:r>
              <a:rPr lang="en-IN" sz="1800">
                <a:solidFill>
                  <a:srgbClr val="FF0000"/>
                </a:solidFill>
                <a:latin typeface="Calibri"/>
                <a:ea typeface="Calibri"/>
                <a:cs typeface="Calibri"/>
                <a:sym typeface="Calibri"/>
              </a:rPr>
              <a:t>Average turn around time:  (2 + 6 + 3+6)/4 = 4.25 msec</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 name="Google Shape;192;p10"/>
          <p:cNvSpPr/>
          <p:nvPr/>
        </p:nvSpPr>
        <p:spPr>
          <a:xfrm>
            <a:off x="2620964" y="2019301"/>
            <a:ext cx="5938837" cy="885825"/>
          </a:xfrm>
          <a:prstGeom prst="rect">
            <a:avLst/>
          </a:prstGeom>
          <a:solidFill>
            <a:schemeClr val="lt1"/>
          </a:solidFill>
          <a:ln w="22225"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IN" sz="1800">
                <a:solidFill>
                  <a:schemeClr val="dk1"/>
                </a:solidFill>
                <a:latin typeface="Gill Sans"/>
                <a:ea typeface="Gill Sans"/>
                <a:cs typeface="Gill Sans"/>
                <a:sym typeface="Gill Sans"/>
              </a:rPr>
              <a:t>    P1                                               </a:t>
            </a:r>
            <a:endParaRPr/>
          </a:p>
        </p:txBody>
      </p:sp>
      <p:cxnSp>
        <p:nvCxnSpPr>
          <p:cNvPr id="193" name="Google Shape;193;p10"/>
          <p:cNvCxnSpPr/>
          <p:nvPr/>
        </p:nvCxnSpPr>
        <p:spPr>
          <a:xfrm>
            <a:off x="3816350" y="2019301"/>
            <a:ext cx="0" cy="892175"/>
          </a:xfrm>
          <a:prstGeom prst="straightConnector1">
            <a:avLst/>
          </a:prstGeom>
          <a:noFill/>
          <a:ln w="12700" cap="rnd" cmpd="sng">
            <a:solidFill>
              <a:srgbClr val="DC6D18"/>
            </a:solidFill>
            <a:prstDash val="solid"/>
            <a:round/>
            <a:headEnd type="none" w="sm" len="sm"/>
            <a:tailEnd type="none" w="sm" len="sm"/>
          </a:ln>
        </p:spPr>
      </p:cxnSp>
      <p:cxnSp>
        <p:nvCxnSpPr>
          <p:cNvPr id="194" name="Google Shape;194;p10"/>
          <p:cNvCxnSpPr/>
          <p:nvPr/>
        </p:nvCxnSpPr>
        <p:spPr>
          <a:xfrm>
            <a:off x="7334250" y="2011363"/>
            <a:ext cx="0" cy="893762"/>
          </a:xfrm>
          <a:prstGeom prst="straightConnector1">
            <a:avLst/>
          </a:prstGeom>
          <a:noFill/>
          <a:ln w="12700" cap="rnd" cmpd="sng">
            <a:solidFill>
              <a:srgbClr val="DC6D18"/>
            </a:solidFill>
            <a:prstDash val="solid"/>
            <a:round/>
            <a:headEnd type="none" w="sm" len="sm"/>
            <a:tailEnd type="none" w="sm" len="sm"/>
          </a:ln>
        </p:spPr>
      </p:cxnSp>
      <p:cxnSp>
        <p:nvCxnSpPr>
          <p:cNvPr id="195" name="Google Shape;195;p10"/>
          <p:cNvCxnSpPr/>
          <p:nvPr/>
        </p:nvCxnSpPr>
        <p:spPr>
          <a:xfrm>
            <a:off x="4883150" y="2011363"/>
            <a:ext cx="0" cy="893762"/>
          </a:xfrm>
          <a:prstGeom prst="straightConnector1">
            <a:avLst/>
          </a:prstGeom>
          <a:noFill/>
          <a:ln w="12700" cap="rnd" cmpd="sng">
            <a:solidFill>
              <a:srgbClr val="DC6D18"/>
            </a:solidFill>
            <a:prstDash val="solid"/>
            <a:round/>
            <a:headEnd type="none" w="sm" len="sm"/>
            <a:tailEnd type="none" w="sm" len="sm"/>
          </a:ln>
        </p:spPr>
      </p:cxnSp>
      <p:cxnSp>
        <p:nvCxnSpPr>
          <p:cNvPr id="196" name="Google Shape;196;p10"/>
          <p:cNvCxnSpPr/>
          <p:nvPr/>
        </p:nvCxnSpPr>
        <p:spPr>
          <a:xfrm>
            <a:off x="8559800" y="2011363"/>
            <a:ext cx="0" cy="893762"/>
          </a:xfrm>
          <a:prstGeom prst="straightConnector1">
            <a:avLst/>
          </a:prstGeom>
          <a:noFill/>
          <a:ln w="12700" cap="rnd" cmpd="sng">
            <a:solidFill>
              <a:srgbClr val="DC6D18"/>
            </a:solidFill>
            <a:prstDash val="solid"/>
            <a:round/>
            <a:headEnd type="none" w="sm" len="sm"/>
            <a:tailEnd type="none" w="sm" len="sm"/>
          </a:ln>
        </p:spPr>
      </p:cxnSp>
      <p:sp>
        <p:nvSpPr>
          <p:cNvPr id="197" name="Google Shape;197;p10"/>
          <p:cNvSpPr txBox="1"/>
          <p:nvPr/>
        </p:nvSpPr>
        <p:spPr>
          <a:xfrm>
            <a:off x="2620963" y="3052764"/>
            <a:ext cx="6049962" cy="369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0        1         2      3        4                                             8                    9 </a:t>
            </a:r>
            <a:endParaRPr/>
          </a:p>
        </p:txBody>
      </p:sp>
      <p:cxnSp>
        <p:nvCxnSpPr>
          <p:cNvPr id="198" name="Google Shape;198;p10"/>
          <p:cNvCxnSpPr/>
          <p:nvPr/>
        </p:nvCxnSpPr>
        <p:spPr>
          <a:xfrm flipH="1">
            <a:off x="2620964" y="1676401"/>
            <a:ext cx="174625" cy="334963"/>
          </a:xfrm>
          <a:prstGeom prst="straightConnector1">
            <a:avLst/>
          </a:prstGeom>
          <a:noFill/>
          <a:ln w="12700" cap="rnd" cmpd="sng">
            <a:solidFill>
              <a:srgbClr val="DC6D18"/>
            </a:solidFill>
            <a:prstDash val="solid"/>
            <a:round/>
            <a:headEnd type="none" w="sm" len="sm"/>
            <a:tailEnd type="triangle" w="med" len="med"/>
          </a:ln>
        </p:spPr>
      </p:cxnSp>
      <p:sp>
        <p:nvSpPr>
          <p:cNvPr id="199" name="Google Shape;199;p10"/>
          <p:cNvSpPr txBox="1"/>
          <p:nvPr/>
        </p:nvSpPr>
        <p:spPr>
          <a:xfrm>
            <a:off x="3295650" y="1382714"/>
            <a:ext cx="914400" cy="369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P3</a:t>
            </a:r>
            <a:endParaRPr/>
          </a:p>
        </p:txBody>
      </p:sp>
      <p:cxnSp>
        <p:nvCxnSpPr>
          <p:cNvPr id="200" name="Google Shape;200;p10"/>
          <p:cNvCxnSpPr/>
          <p:nvPr/>
        </p:nvCxnSpPr>
        <p:spPr>
          <a:xfrm flipH="1">
            <a:off x="3295651" y="1704976"/>
            <a:ext cx="174625" cy="334963"/>
          </a:xfrm>
          <a:prstGeom prst="straightConnector1">
            <a:avLst/>
          </a:prstGeom>
          <a:noFill/>
          <a:ln w="12700" cap="rnd" cmpd="sng">
            <a:solidFill>
              <a:srgbClr val="DC6D18"/>
            </a:solidFill>
            <a:prstDash val="solid"/>
            <a:round/>
            <a:headEnd type="none" w="sm" len="sm"/>
            <a:tailEnd type="triangle" w="med" len="med"/>
          </a:ln>
        </p:spPr>
      </p:cxnSp>
      <p:sp>
        <p:nvSpPr>
          <p:cNvPr id="201" name="Google Shape;201;p10"/>
          <p:cNvSpPr txBox="1"/>
          <p:nvPr/>
        </p:nvSpPr>
        <p:spPr>
          <a:xfrm>
            <a:off x="3816350" y="1344614"/>
            <a:ext cx="914400" cy="369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P2</a:t>
            </a:r>
            <a:endParaRPr/>
          </a:p>
        </p:txBody>
      </p:sp>
      <p:cxnSp>
        <p:nvCxnSpPr>
          <p:cNvPr id="202" name="Google Shape;202;p10"/>
          <p:cNvCxnSpPr/>
          <p:nvPr/>
        </p:nvCxnSpPr>
        <p:spPr>
          <a:xfrm flipH="1">
            <a:off x="3816351" y="1666876"/>
            <a:ext cx="174625" cy="334963"/>
          </a:xfrm>
          <a:prstGeom prst="straightConnector1">
            <a:avLst/>
          </a:prstGeom>
          <a:noFill/>
          <a:ln w="12700" cap="rnd" cmpd="sng">
            <a:solidFill>
              <a:srgbClr val="DC6D18"/>
            </a:solidFill>
            <a:prstDash val="solid"/>
            <a:round/>
            <a:headEnd type="none" w="sm" len="sm"/>
            <a:tailEnd type="triangle" w="med" len="med"/>
          </a:ln>
        </p:spPr>
      </p:cxnSp>
      <p:sp>
        <p:nvSpPr>
          <p:cNvPr id="203" name="Google Shape;203;p10"/>
          <p:cNvSpPr txBox="1"/>
          <p:nvPr/>
        </p:nvSpPr>
        <p:spPr>
          <a:xfrm>
            <a:off x="4405313" y="1382714"/>
            <a:ext cx="914400" cy="369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P4</a:t>
            </a:r>
            <a:endParaRPr/>
          </a:p>
        </p:txBody>
      </p:sp>
      <p:cxnSp>
        <p:nvCxnSpPr>
          <p:cNvPr id="204" name="Google Shape;204;p10"/>
          <p:cNvCxnSpPr/>
          <p:nvPr/>
        </p:nvCxnSpPr>
        <p:spPr>
          <a:xfrm flipH="1">
            <a:off x="4405314" y="1703388"/>
            <a:ext cx="174625" cy="334962"/>
          </a:xfrm>
          <a:prstGeom prst="straightConnector1">
            <a:avLst/>
          </a:prstGeom>
          <a:noFill/>
          <a:ln w="12700" cap="rnd" cmpd="sng">
            <a:solidFill>
              <a:srgbClr val="DC6D18"/>
            </a:solidFill>
            <a:prstDash val="solid"/>
            <a:round/>
            <a:headEnd type="none" w="sm" len="sm"/>
            <a:tailEnd type="triangle" w="med" len="med"/>
          </a:ln>
        </p:spPr>
      </p:cxnSp>
      <p:sp>
        <p:nvSpPr>
          <p:cNvPr id="205" name="Google Shape;205;p10"/>
          <p:cNvSpPr txBox="1"/>
          <p:nvPr/>
        </p:nvSpPr>
        <p:spPr>
          <a:xfrm>
            <a:off x="4121150" y="2281238"/>
            <a:ext cx="1219200" cy="368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P3</a:t>
            </a:r>
            <a:endParaRPr/>
          </a:p>
        </p:txBody>
      </p:sp>
      <p:sp>
        <p:nvSpPr>
          <p:cNvPr id="206" name="Google Shape;206;p10"/>
          <p:cNvSpPr txBox="1"/>
          <p:nvPr/>
        </p:nvSpPr>
        <p:spPr>
          <a:xfrm>
            <a:off x="5715001" y="2308225"/>
            <a:ext cx="1217613" cy="3698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P2</a:t>
            </a:r>
            <a:endParaRPr/>
          </a:p>
        </p:txBody>
      </p:sp>
      <p:sp>
        <p:nvSpPr>
          <p:cNvPr id="207" name="Google Shape;207;p10"/>
          <p:cNvSpPr txBox="1"/>
          <p:nvPr/>
        </p:nvSpPr>
        <p:spPr>
          <a:xfrm>
            <a:off x="7650163" y="2281238"/>
            <a:ext cx="1219200" cy="368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P4</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 calcmode="lin" valueType="num">
                                      <p:cBhvr additive="base">
                                        <p:cTn id="7" dur="500"/>
                                        <p:tgtEl>
                                          <p:spTgt spid="192"/>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97"/>
                                        </p:tgtEl>
                                        <p:attrNameLst>
                                          <p:attrName>style.visibility</p:attrName>
                                        </p:attrNameLst>
                                      </p:cBhvr>
                                      <p:to>
                                        <p:strVal val="visible"/>
                                      </p:to>
                                    </p:set>
                                    <p:anim calcmode="lin" valueType="num">
                                      <p:cBhvr additive="base">
                                        <p:cTn id="12" dur="500"/>
                                        <p:tgtEl>
                                          <p:spTgt spid="197"/>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90"/>
                                        </p:tgtEl>
                                        <p:attrNameLst>
                                          <p:attrName>style.visibility</p:attrName>
                                        </p:attrNameLst>
                                      </p:cBhvr>
                                      <p:to>
                                        <p:strVal val="visible"/>
                                      </p:to>
                                    </p:set>
                                    <p:anim calcmode="lin" valueType="num">
                                      <p:cBhvr additive="base">
                                        <p:cTn id="17" dur="500"/>
                                        <p:tgtEl>
                                          <p:spTgt spid="190"/>
                                        </p:tgtEl>
                                        <p:attrNameLst>
                                          <p:attrName>ppt_y</p:attrName>
                                        </p:attrNameLst>
                                      </p:cBhvr>
                                      <p:tavLst>
                                        <p:tav tm="0">
                                          <p:val>
                                            <p:strVal val="#ppt_y+1"/>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198"/>
                                        </p:tgtEl>
                                        <p:attrNameLst>
                                          <p:attrName>style.visibility</p:attrName>
                                        </p:attrNameLst>
                                      </p:cBhvr>
                                      <p:to>
                                        <p:strVal val="visible"/>
                                      </p:to>
                                    </p:set>
                                    <p:anim calcmode="lin" valueType="num">
                                      <p:cBhvr additive="base">
                                        <p:cTn id="20" dur="500"/>
                                        <p:tgtEl>
                                          <p:spTgt spid="19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9"/>
                                        </p:tgtEl>
                                        <p:attrNameLst>
                                          <p:attrName>style.visibility</p:attrName>
                                        </p:attrNameLst>
                                      </p:cBhvr>
                                      <p:to>
                                        <p:strVal val="visible"/>
                                      </p:to>
                                    </p:set>
                                    <p:anim calcmode="lin" valueType="num">
                                      <p:cBhvr additive="base">
                                        <p:cTn id="25" dur="500"/>
                                        <p:tgtEl>
                                          <p:spTgt spid="199"/>
                                        </p:tgtEl>
                                        <p:attrNameLst>
                                          <p:attrName>ppt_y</p:attrName>
                                        </p:attrNameLst>
                                      </p:cBhvr>
                                      <p:tavLst>
                                        <p:tav tm="0">
                                          <p:val>
                                            <p:strVal val="#ppt_y+1"/>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200"/>
                                        </p:tgtEl>
                                        <p:attrNameLst>
                                          <p:attrName>style.visibility</p:attrName>
                                        </p:attrNameLst>
                                      </p:cBhvr>
                                      <p:to>
                                        <p:strVal val="visible"/>
                                      </p:to>
                                    </p:set>
                                    <p:anim calcmode="lin" valueType="num">
                                      <p:cBhvr additive="base">
                                        <p:cTn id="28" dur="500"/>
                                        <p:tgtEl>
                                          <p:spTgt spid="200"/>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01"/>
                                        </p:tgtEl>
                                        <p:attrNameLst>
                                          <p:attrName>style.visibility</p:attrName>
                                        </p:attrNameLst>
                                      </p:cBhvr>
                                      <p:to>
                                        <p:strVal val="visible"/>
                                      </p:to>
                                    </p:set>
                                    <p:anim calcmode="lin" valueType="num">
                                      <p:cBhvr additive="base">
                                        <p:cTn id="33" dur="500"/>
                                        <p:tgtEl>
                                          <p:spTgt spid="201"/>
                                        </p:tgtEl>
                                        <p:attrNameLst>
                                          <p:attrName>ppt_y</p:attrName>
                                        </p:attrNameLst>
                                      </p:cBhvr>
                                      <p:tavLst>
                                        <p:tav tm="0">
                                          <p:val>
                                            <p:strVal val="#ppt_y+1"/>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02"/>
                                        </p:tgtEl>
                                        <p:attrNameLst>
                                          <p:attrName>style.visibility</p:attrName>
                                        </p:attrNameLst>
                                      </p:cBhvr>
                                      <p:to>
                                        <p:strVal val="visible"/>
                                      </p:to>
                                    </p:set>
                                    <p:anim calcmode="lin" valueType="num">
                                      <p:cBhvr additive="base">
                                        <p:cTn id="36" dur="500"/>
                                        <p:tgtEl>
                                          <p:spTgt spid="202"/>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03"/>
                                        </p:tgtEl>
                                        <p:attrNameLst>
                                          <p:attrName>style.visibility</p:attrName>
                                        </p:attrNameLst>
                                      </p:cBhvr>
                                      <p:to>
                                        <p:strVal val="visible"/>
                                      </p:to>
                                    </p:set>
                                    <p:anim calcmode="lin" valueType="num">
                                      <p:cBhvr additive="base">
                                        <p:cTn id="41" dur="500"/>
                                        <p:tgtEl>
                                          <p:spTgt spid="203"/>
                                        </p:tgtEl>
                                        <p:attrNameLst>
                                          <p:attrName>ppt_y</p:attrName>
                                        </p:attrNameLst>
                                      </p:cBhvr>
                                      <p:tavLst>
                                        <p:tav tm="0">
                                          <p:val>
                                            <p:strVal val="#ppt_y+1"/>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204"/>
                                        </p:tgtEl>
                                        <p:attrNameLst>
                                          <p:attrName>style.visibility</p:attrName>
                                        </p:attrNameLst>
                                      </p:cBhvr>
                                      <p:to>
                                        <p:strVal val="visible"/>
                                      </p:to>
                                    </p:set>
                                    <p:anim calcmode="lin" valueType="num">
                                      <p:cBhvr additive="base">
                                        <p:cTn id="44" dur="500"/>
                                        <p:tgtEl>
                                          <p:spTgt spid="20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92">
                                            <p:txEl>
                                              <p:pRg st="0" end="0"/>
                                            </p:txEl>
                                          </p:spTgt>
                                        </p:tgtEl>
                                        <p:attrNameLst>
                                          <p:attrName>style.visibility</p:attrName>
                                        </p:attrNameLst>
                                      </p:cBhvr>
                                      <p:to>
                                        <p:strVal val="visible"/>
                                      </p:to>
                                    </p:set>
                                    <p:animEffect transition="in" filter="fade">
                                      <p:cBhvr>
                                        <p:cTn id="49" dur="500"/>
                                        <p:tgtEl>
                                          <p:spTgt spid="19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205"/>
                                        </p:tgtEl>
                                        <p:attrNameLst>
                                          <p:attrName>style.visibility</p:attrName>
                                        </p:attrNameLst>
                                      </p:cBhvr>
                                      <p:to>
                                        <p:strVal val="visible"/>
                                      </p:to>
                                    </p:set>
                                    <p:animEffect transition="in" filter="fade">
                                      <p:cBhvr>
                                        <p:cTn id="54" dur="2000"/>
                                        <p:tgtEl>
                                          <p:spTgt spid="205"/>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206"/>
                                        </p:tgtEl>
                                        <p:attrNameLst>
                                          <p:attrName>style.visibility</p:attrName>
                                        </p:attrNameLst>
                                      </p:cBhvr>
                                      <p:to>
                                        <p:strVal val="visible"/>
                                      </p:to>
                                    </p:set>
                                    <p:animEffect transition="in" filter="fade">
                                      <p:cBhvr>
                                        <p:cTn id="59" dur="2000"/>
                                        <p:tgtEl>
                                          <p:spTgt spid="206"/>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207"/>
                                        </p:tgtEl>
                                        <p:attrNameLst>
                                          <p:attrName>style.visibility</p:attrName>
                                        </p:attrNameLst>
                                      </p:cBhvr>
                                      <p:to>
                                        <p:strVal val="visible"/>
                                      </p:to>
                                    </p:set>
                                    <p:animEffect transition="in" filter="fade">
                                      <p:cBhvr>
                                        <p:cTn id="64" dur="2000"/>
                                        <p:tgtEl>
                                          <p:spTgt spid="207"/>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91">
                                            <p:txEl>
                                              <p:pRg st="0" end="0"/>
                                            </p:txEl>
                                          </p:spTgt>
                                        </p:tgtEl>
                                        <p:attrNameLst>
                                          <p:attrName>style.visibility</p:attrName>
                                        </p:attrNameLst>
                                      </p:cBhvr>
                                      <p:to>
                                        <p:strVal val="visible"/>
                                      </p:to>
                                    </p:set>
                                    <p:anim calcmode="lin" valueType="num">
                                      <p:cBhvr additive="base">
                                        <p:cTn id="69" dur="500"/>
                                        <p:tgtEl>
                                          <p:spTgt spid="1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191">
                                            <p:txEl>
                                              <p:pRg st="1" end="1"/>
                                            </p:txEl>
                                          </p:spTgt>
                                        </p:tgtEl>
                                        <p:attrNameLst>
                                          <p:attrName>style.visibility</p:attrName>
                                        </p:attrNameLst>
                                      </p:cBhvr>
                                      <p:to>
                                        <p:strVal val="visible"/>
                                      </p:to>
                                    </p:set>
                                    <p:anim calcmode="lin" valueType="num">
                                      <p:cBhvr additive="base">
                                        <p:cTn id="74" dur="500"/>
                                        <p:tgtEl>
                                          <p:spTgt spid="1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91">
                                            <p:txEl>
                                              <p:pRg st="2" end="2"/>
                                            </p:txEl>
                                          </p:spTgt>
                                        </p:tgtEl>
                                        <p:attrNameLst>
                                          <p:attrName>style.visibility</p:attrName>
                                        </p:attrNameLst>
                                      </p:cBhvr>
                                      <p:to>
                                        <p:strVal val="visible"/>
                                      </p:to>
                                    </p:set>
                                    <p:anim calcmode="lin" valueType="num">
                                      <p:cBhvr additive="base">
                                        <p:cTn id="79" dur="500"/>
                                        <p:tgtEl>
                                          <p:spTgt spid="1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191">
                                            <p:txEl>
                                              <p:pRg st="3" end="3"/>
                                            </p:txEl>
                                          </p:spTgt>
                                        </p:tgtEl>
                                        <p:attrNameLst>
                                          <p:attrName>style.visibility</p:attrName>
                                        </p:attrNameLst>
                                      </p:cBhvr>
                                      <p:to>
                                        <p:strVal val="visible"/>
                                      </p:to>
                                    </p:set>
                                    <p:anim calcmode="lin" valueType="num">
                                      <p:cBhvr additive="base">
                                        <p:cTn id="84" dur="500"/>
                                        <p:tgtEl>
                                          <p:spTgt spid="1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191">
                                            <p:txEl>
                                              <p:pRg st="4" end="4"/>
                                            </p:txEl>
                                          </p:spTgt>
                                        </p:tgtEl>
                                        <p:attrNameLst>
                                          <p:attrName>style.visibility</p:attrName>
                                        </p:attrNameLst>
                                      </p:cBhvr>
                                      <p:to>
                                        <p:strVal val="visible"/>
                                      </p:to>
                                    </p:set>
                                    <p:anim calcmode="lin" valueType="num">
                                      <p:cBhvr additive="base">
                                        <p:cTn id="89" dur="500"/>
                                        <p:tgtEl>
                                          <p:spTgt spid="1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 presetClass="entr" presetSubtype="4" fill="hold" nodeType="clickEffect">
                                  <p:stCondLst>
                                    <p:cond delay="0"/>
                                  </p:stCondLst>
                                  <p:childTnLst>
                                    <p:set>
                                      <p:cBhvr>
                                        <p:cTn id="93" dur="1" fill="hold">
                                          <p:stCondLst>
                                            <p:cond delay="0"/>
                                          </p:stCondLst>
                                        </p:cTn>
                                        <p:tgtEl>
                                          <p:spTgt spid="191">
                                            <p:txEl>
                                              <p:pRg st="5" end="5"/>
                                            </p:txEl>
                                          </p:spTgt>
                                        </p:tgtEl>
                                        <p:attrNameLst>
                                          <p:attrName>style.visibility</p:attrName>
                                        </p:attrNameLst>
                                      </p:cBhvr>
                                      <p:to>
                                        <p:strVal val="visible"/>
                                      </p:to>
                                    </p:set>
                                    <p:anim calcmode="lin" valueType="num">
                                      <p:cBhvr additive="base">
                                        <p:cTn id="94" dur="500"/>
                                        <p:tgtEl>
                                          <p:spTgt spid="1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graphicFrame>
        <p:nvGraphicFramePr>
          <p:cNvPr id="212" name="Google Shape;212;p11"/>
          <p:cNvGraphicFramePr/>
          <p:nvPr/>
        </p:nvGraphicFramePr>
        <p:xfrm>
          <a:off x="490108" y="708793"/>
          <a:ext cx="3572800" cy="2643500"/>
        </p:xfrm>
        <a:graphic>
          <a:graphicData uri="http://schemas.openxmlformats.org/drawingml/2006/table">
            <a:tbl>
              <a:tblPr>
                <a:noFill/>
                <a:tableStyleId>{D8B633F2-F581-4CB2-AF92-CDEF3BEF3E57}</a:tableStyleId>
              </a:tblPr>
              <a:tblGrid>
                <a:gridCol w="1233775">
                  <a:extLst>
                    <a:ext uri="{9D8B030D-6E8A-4147-A177-3AD203B41FA5}">
                      <a16:colId xmlns:a16="http://schemas.microsoft.com/office/drawing/2014/main" val="20000"/>
                    </a:ext>
                  </a:extLst>
                </a:gridCol>
                <a:gridCol w="1233775">
                  <a:extLst>
                    <a:ext uri="{9D8B030D-6E8A-4147-A177-3AD203B41FA5}">
                      <a16:colId xmlns:a16="http://schemas.microsoft.com/office/drawing/2014/main" val="20001"/>
                    </a:ext>
                  </a:extLst>
                </a:gridCol>
                <a:gridCol w="1105250">
                  <a:extLst>
                    <a:ext uri="{9D8B030D-6E8A-4147-A177-3AD203B41FA5}">
                      <a16:colId xmlns:a16="http://schemas.microsoft.com/office/drawing/2014/main" val="20002"/>
                    </a:ext>
                  </a:extLst>
                </a:gridCol>
              </a:tblGrid>
              <a:tr h="1192175">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Process ID</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Arrival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Burst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bl>
          </a:graphicData>
        </a:graphic>
      </p:graphicFrame>
      <p:graphicFrame>
        <p:nvGraphicFramePr>
          <p:cNvPr id="213" name="Google Shape;213;p11"/>
          <p:cNvGraphicFramePr/>
          <p:nvPr/>
        </p:nvGraphicFramePr>
        <p:xfrm>
          <a:off x="487236" y="3863185"/>
          <a:ext cx="3572800" cy="2643500"/>
        </p:xfrm>
        <a:graphic>
          <a:graphicData uri="http://schemas.openxmlformats.org/drawingml/2006/table">
            <a:tbl>
              <a:tblPr>
                <a:noFill/>
                <a:tableStyleId>{D8B633F2-F581-4CB2-AF92-CDEF3BEF3E57}</a:tableStyleId>
              </a:tblPr>
              <a:tblGrid>
                <a:gridCol w="1233775">
                  <a:extLst>
                    <a:ext uri="{9D8B030D-6E8A-4147-A177-3AD203B41FA5}">
                      <a16:colId xmlns:a16="http://schemas.microsoft.com/office/drawing/2014/main" val="20000"/>
                    </a:ext>
                  </a:extLst>
                </a:gridCol>
                <a:gridCol w="1233775">
                  <a:extLst>
                    <a:ext uri="{9D8B030D-6E8A-4147-A177-3AD203B41FA5}">
                      <a16:colId xmlns:a16="http://schemas.microsoft.com/office/drawing/2014/main" val="20001"/>
                    </a:ext>
                  </a:extLst>
                </a:gridCol>
                <a:gridCol w="1105250">
                  <a:extLst>
                    <a:ext uri="{9D8B030D-6E8A-4147-A177-3AD203B41FA5}">
                      <a16:colId xmlns:a16="http://schemas.microsoft.com/office/drawing/2014/main" val="20002"/>
                    </a:ext>
                  </a:extLst>
                </a:gridCol>
              </a:tblGrid>
              <a:tr h="1192175">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Process ID</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Arrival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Burst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bl>
          </a:graphicData>
        </a:graphic>
      </p:graphicFrame>
      <p:sp>
        <p:nvSpPr>
          <p:cNvPr id="214" name="Google Shape;214;p11"/>
          <p:cNvSpPr txBox="1"/>
          <p:nvPr/>
        </p:nvSpPr>
        <p:spPr>
          <a:xfrm>
            <a:off x="5883215" y="1871932"/>
            <a:ext cx="1544128"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000">
                <a:solidFill>
                  <a:schemeClr val="dk1"/>
                </a:solidFill>
                <a:latin typeface="Gill Sans"/>
                <a:ea typeface="Gill Sans"/>
                <a:cs typeface="Gill Sans"/>
                <a:sym typeface="Gill Sans"/>
              </a:rPr>
              <a:t>Scenario 1</a:t>
            </a:r>
            <a:endParaRPr/>
          </a:p>
        </p:txBody>
      </p:sp>
      <p:sp>
        <p:nvSpPr>
          <p:cNvPr id="215" name="Google Shape;215;p11"/>
          <p:cNvSpPr txBox="1"/>
          <p:nvPr/>
        </p:nvSpPr>
        <p:spPr>
          <a:xfrm>
            <a:off x="5888971" y="4845164"/>
            <a:ext cx="1271502"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000">
                <a:solidFill>
                  <a:schemeClr val="dk1"/>
                </a:solidFill>
                <a:latin typeface="Gill Sans"/>
                <a:ea typeface="Gill Sans"/>
                <a:cs typeface="Gill Sans"/>
                <a:sym typeface="Gill Sans"/>
              </a:rPr>
              <a:t>Scenario 2</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2"/>
          <p:cNvSpPr txBox="1">
            <a:spLocks noGrp="1"/>
          </p:cNvSpPr>
          <p:nvPr>
            <p:ph idx="1"/>
          </p:nvPr>
        </p:nvSpPr>
        <p:spPr>
          <a:xfrm>
            <a:off x="304018" y="814838"/>
            <a:ext cx="11029615" cy="3384304"/>
          </a:xfrm>
          <a:prstGeom prst="rect">
            <a:avLst/>
          </a:prstGeom>
          <a:noFill/>
          <a:ln>
            <a:noFill/>
          </a:ln>
        </p:spPr>
        <p:txBody>
          <a:bodyPr spcFirstLastPara="1" wrap="square" lIns="91425" tIns="45700" rIns="91425" bIns="45700" anchor="ctr" anchorCtr="0">
            <a:normAutofit/>
          </a:bodyPr>
          <a:lstStyle/>
          <a:p>
            <a:pPr marL="0" lvl="0" indent="0" algn="just" rtl="0">
              <a:spcBef>
                <a:spcPts val="0"/>
              </a:spcBef>
              <a:spcAft>
                <a:spcPts val="0"/>
              </a:spcAft>
              <a:buSzPts val="2208"/>
              <a:buNone/>
            </a:pPr>
            <a:r>
              <a:rPr lang="en-IN" sz="2400" b="1">
                <a:solidFill>
                  <a:srgbClr val="333333"/>
                </a:solidFill>
                <a:latin typeface="Times New Roman"/>
                <a:ea typeface="Times New Roman"/>
                <a:cs typeface="Times New Roman"/>
                <a:sym typeface="Times New Roman"/>
              </a:rPr>
              <a:t>Example: Consider </a:t>
            </a:r>
            <a:r>
              <a:rPr lang="en-IN" sz="2400">
                <a:solidFill>
                  <a:srgbClr val="333333"/>
                </a:solidFill>
                <a:latin typeface="Times New Roman"/>
                <a:ea typeface="Times New Roman"/>
                <a:cs typeface="Times New Roman"/>
                <a:sym typeface="Times New Roman"/>
              </a:rPr>
              <a:t>3 processes named  </a:t>
            </a:r>
            <a:r>
              <a:rPr lang="en-IN" sz="2400" b="1">
                <a:solidFill>
                  <a:srgbClr val="333333"/>
                </a:solidFill>
                <a:latin typeface="Times New Roman"/>
                <a:ea typeface="Times New Roman"/>
                <a:cs typeface="Times New Roman"/>
                <a:sym typeface="Times New Roman"/>
              </a:rPr>
              <a:t>P1, P2 and P3</a:t>
            </a:r>
            <a:r>
              <a:rPr lang="en-IN" sz="2400">
                <a:solidFill>
                  <a:srgbClr val="333333"/>
                </a:solidFill>
                <a:latin typeface="Times New Roman"/>
                <a:ea typeface="Times New Roman"/>
                <a:cs typeface="Times New Roman"/>
                <a:sym typeface="Times New Roman"/>
              </a:rPr>
              <a:t>. The Burst Time of process P1 is the highest.</a:t>
            </a:r>
            <a:endParaRPr/>
          </a:p>
          <a:p>
            <a:pPr marL="0" lvl="0" indent="0" algn="just" rtl="0">
              <a:spcBef>
                <a:spcPts val="1080"/>
              </a:spcBef>
              <a:spcAft>
                <a:spcPts val="0"/>
              </a:spcAft>
              <a:buSzPts val="2208"/>
              <a:buNone/>
            </a:pPr>
            <a:r>
              <a:rPr lang="en-IN" sz="2400" b="1">
                <a:solidFill>
                  <a:srgbClr val="333333"/>
                </a:solidFill>
                <a:latin typeface="Times New Roman"/>
                <a:ea typeface="Times New Roman"/>
                <a:cs typeface="Times New Roman"/>
                <a:sym typeface="Times New Roman"/>
              </a:rPr>
              <a:t>Case 1: </a:t>
            </a:r>
            <a:r>
              <a:rPr lang="en-IN" sz="2400">
                <a:solidFill>
                  <a:srgbClr val="333333"/>
                </a:solidFill>
                <a:latin typeface="Times New Roman"/>
                <a:ea typeface="Times New Roman"/>
                <a:cs typeface="Times New Roman"/>
                <a:sym typeface="Times New Roman"/>
              </a:rPr>
              <a:t>In the First scenario, Process P1 arrives first in the queue although; the burst time of the process is the highest of all. Since, the Scheduling algorithm, we are following is FCFS hence the CPU will execute Process P1 first. In this schedule, the average waiting time of the system will be very high. That is because of the convoy effect. The other processes P2 and P3 have to wait for their turn for 40 units of time although their burst time is very low. This schedule suffers from starvation.</a:t>
            </a:r>
            <a:endParaRPr/>
          </a:p>
          <a:p>
            <a:pPr marL="0" lvl="0" indent="0" algn="l" rtl="0">
              <a:spcBef>
                <a:spcPts val="960"/>
              </a:spcBef>
              <a:spcAft>
                <a:spcPts val="0"/>
              </a:spcAft>
              <a:buSzPts val="1656"/>
              <a:buNone/>
            </a:pPr>
            <a:endParaRPr/>
          </a:p>
          <a:p>
            <a:pPr marL="0" lvl="0" indent="0" algn="l" rtl="0">
              <a:spcBef>
                <a:spcPts val="960"/>
              </a:spcBef>
              <a:spcAft>
                <a:spcPts val="0"/>
              </a:spcAft>
              <a:buSzPts val="1656"/>
              <a:buNone/>
            </a:pPr>
            <a:endParaRPr/>
          </a:p>
        </p:txBody>
      </p:sp>
      <p:graphicFrame>
        <p:nvGraphicFramePr>
          <p:cNvPr id="221" name="Google Shape;221;p12"/>
          <p:cNvGraphicFramePr/>
          <p:nvPr/>
        </p:nvGraphicFramePr>
        <p:xfrm>
          <a:off x="4285721" y="3797039"/>
          <a:ext cx="7402675" cy="2643500"/>
        </p:xfrm>
        <a:graphic>
          <a:graphicData uri="http://schemas.openxmlformats.org/drawingml/2006/table">
            <a:tbl>
              <a:tblPr>
                <a:noFill/>
                <a:tableStyleId>{D8B633F2-F581-4CB2-AF92-CDEF3BEF3E57}</a:tableStyleId>
              </a:tblPr>
              <a:tblGrid>
                <a:gridCol w="1233775">
                  <a:extLst>
                    <a:ext uri="{9D8B030D-6E8A-4147-A177-3AD203B41FA5}">
                      <a16:colId xmlns:a16="http://schemas.microsoft.com/office/drawing/2014/main" val="20000"/>
                    </a:ext>
                  </a:extLst>
                </a:gridCol>
                <a:gridCol w="1233775">
                  <a:extLst>
                    <a:ext uri="{9D8B030D-6E8A-4147-A177-3AD203B41FA5}">
                      <a16:colId xmlns:a16="http://schemas.microsoft.com/office/drawing/2014/main" val="20001"/>
                    </a:ext>
                  </a:extLst>
                </a:gridCol>
                <a:gridCol w="1105250">
                  <a:extLst>
                    <a:ext uri="{9D8B030D-6E8A-4147-A177-3AD203B41FA5}">
                      <a16:colId xmlns:a16="http://schemas.microsoft.com/office/drawing/2014/main" val="20002"/>
                    </a:ext>
                  </a:extLst>
                </a:gridCol>
                <a:gridCol w="1362325">
                  <a:extLst>
                    <a:ext uri="{9D8B030D-6E8A-4147-A177-3AD203B41FA5}">
                      <a16:colId xmlns:a16="http://schemas.microsoft.com/office/drawing/2014/main" val="20003"/>
                    </a:ext>
                  </a:extLst>
                </a:gridCol>
                <a:gridCol w="1233775">
                  <a:extLst>
                    <a:ext uri="{9D8B030D-6E8A-4147-A177-3AD203B41FA5}">
                      <a16:colId xmlns:a16="http://schemas.microsoft.com/office/drawing/2014/main" val="20004"/>
                    </a:ext>
                  </a:extLst>
                </a:gridCol>
                <a:gridCol w="1233775">
                  <a:extLst>
                    <a:ext uri="{9D8B030D-6E8A-4147-A177-3AD203B41FA5}">
                      <a16:colId xmlns:a16="http://schemas.microsoft.com/office/drawing/2014/main" val="20005"/>
                    </a:ext>
                  </a:extLst>
                </a:gridCol>
              </a:tblGrid>
              <a:tr h="1192175">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Process ID</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Arrival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Burst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Completion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Turn Around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Waiting Time</a:t>
                      </a:r>
                      <a:endParaRPr/>
                    </a:p>
                  </a:txBody>
                  <a:tcPr marL="114300" marR="114300" marT="114300" marB="114300">
                    <a:lnL w="9525" cap="flat" cmpd="sng">
                      <a:solidFill>
                        <a:srgbClr val="203D7B"/>
                      </a:solidFill>
                      <a:prstDash val="solid"/>
                      <a:round/>
                      <a:headEnd type="none" w="sm" len="sm"/>
                      <a:tailEnd type="none" w="sm" len="sm"/>
                    </a:lnL>
                    <a:lnR w="9525" cap="flat" cmpd="sng">
                      <a:solidFill>
                        <a:srgbClr val="203D7B"/>
                      </a:solidFill>
                      <a:prstDash val="solid"/>
                      <a:round/>
                      <a:headEnd type="none" w="sm" len="sm"/>
                      <a:tailEnd type="none" w="sm" len="sm"/>
                    </a:lnR>
                    <a:lnT w="9525" cap="flat" cmpd="sng">
                      <a:solidFill>
                        <a:srgbClr val="203D7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39</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483775">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bl>
          </a:graphicData>
        </a:graphic>
      </p:graphicFrame>
      <p:pic>
        <p:nvPicPr>
          <p:cNvPr id="222" name="Google Shape;222;p12" descr="Chart&#10;&#10;Description automatically generated with medium confidence"/>
          <p:cNvPicPr preferRelativeResize="0"/>
          <p:nvPr/>
        </p:nvPicPr>
        <p:blipFill rotWithShape="1">
          <a:blip r:embed="rId3">
            <a:alphaModFix/>
          </a:blip>
          <a:srcRect/>
          <a:stretch/>
        </p:blipFill>
        <p:spPr>
          <a:xfrm>
            <a:off x="691572" y="3797039"/>
            <a:ext cx="2603845" cy="762000"/>
          </a:xfrm>
          <a:prstGeom prst="rect">
            <a:avLst/>
          </a:prstGeom>
          <a:noFill/>
          <a:ln>
            <a:noFill/>
          </a:ln>
        </p:spPr>
      </p:pic>
      <p:sp>
        <p:nvSpPr>
          <p:cNvPr id="223" name="Google Shape;223;p12"/>
          <p:cNvSpPr txBox="1"/>
          <p:nvPr/>
        </p:nvSpPr>
        <p:spPr>
          <a:xfrm>
            <a:off x="304018" y="4749466"/>
            <a:ext cx="609600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b="0" i="0">
                <a:solidFill>
                  <a:srgbClr val="333333"/>
                </a:solidFill>
                <a:latin typeface="Inter"/>
                <a:ea typeface="Inter"/>
                <a:cs typeface="Inter"/>
                <a:sym typeface="Inter"/>
              </a:rPr>
              <a:t>  Avg waiting Time = 81/3=27 msec</a:t>
            </a:r>
            <a:endParaRPr sz="1800">
              <a:solidFill>
                <a:schemeClr val="dk1"/>
              </a:solidFill>
              <a:latin typeface="Gill Sans"/>
              <a:ea typeface="Gill Sans"/>
              <a:cs typeface="Gill Sans"/>
              <a:sym typeface="Gill Sans"/>
            </a:endParaRPr>
          </a:p>
        </p:txBody>
      </p:sp>
      <p:sp>
        <p:nvSpPr>
          <p:cNvPr id="224" name="Google Shape;224;p12"/>
          <p:cNvSpPr txBox="1"/>
          <p:nvPr/>
        </p:nvSpPr>
        <p:spPr>
          <a:xfrm>
            <a:off x="3352018" y="45341"/>
            <a:ext cx="6096000"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2500" cap="none">
                <a:solidFill>
                  <a:srgbClr val="FF0000"/>
                </a:solidFill>
                <a:latin typeface="Gill Sans"/>
                <a:ea typeface="Gill Sans"/>
                <a:cs typeface="Gill Sans"/>
                <a:sym typeface="Gill Sans"/>
              </a:rPr>
              <a:t>ILLUSTRATING CONVOY EFFECT IN FCFS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3"/>
          <p:cNvSpPr txBox="1">
            <a:spLocks noGrp="1"/>
          </p:cNvSpPr>
          <p:nvPr>
            <p:ph idx="1"/>
          </p:nvPr>
        </p:nvSpPr>
        <p:spPr>
          <a:xfrm>
            <a:off x="304018" y="699424"/>
            <a:ext cx="11029615" cy="3634486"/>
          </a:xfrm>
          <a:prstGeom prst="rect">
            <a:avLst/>
          </a:prstGeom>
          <a:noFill/>
          <a:ln>
            <a:noFill/>
          </a:ln>
        </p:spPr>
        <p:txBody>
          <a:bodyPr spcFirstLastPara="1" wrap="square" lIns="91425" tIns="45700" rIns="91425" bIns="45700" anchor="ctr" anchorCtr="0">
            <a:normAutofit/>
          </a:bodyPr>
          <a:lstStyle/>
          <a:p>
            <a:pPr marL="306000" lvl="0" indent="-306000" algn="just" rtl="0">
              <a:spcBef>
                <a:spcPts val="0"/>
              </a:spcBef>
              <a:spcAft>
                <a:spcPts val="0"/>
              </a:spcAft>
              <a:buSzPts val="2208"/>
              <a:buChar char="◼"/>
            </a:pPr>
            <a:r>
              <a:rPr lang="en-IN" sz="2400" b="1">
                <a:solidFill>
                  <a:srgbClr val="333333"/>
                </a:solidFill>
                <a:latin typeface="Times New Roman"/>
                <a:ea typeface="Times New Roman"/>
                <a:cs typeface="Times New Roman"/>
                <a:sym typeface="Times New Roman"/>
              </a:rPr>
              <a:t>Case 2: </a:t>
            </a:r>
            <a:r>
              <a:rPr lang="en-IN" sz="2400" b="0" i="0">
                <a:solidFill>
                  <a:srgbClr val="333333"/>
                </a:solidFill>
                <a:latin typeface="Inter"/>
                <a:ea typeface="Inter"/>
                <a:cs typeface="Inter"/>
                <a:sym typeface="Inter"/>
              </a:rPr>
              <a:t>In the Second scenario, If Process P1 would have arrived at the last of the queue and the other processes P2 and P3 earlier, then the problem of starvation would not be there. The following example shows the deviation in the waiting times of both scenarios. Although the length of the schedule is the same as 44 units the waiting time will be lesser in this schedule.</a:t>
            </a:r>
            <a:endParaRPr/>
          </a:p>
          <a:p>
            <a:pPr marL="0" lvl="0" indent="0" algn="l" rtl="0">
              <a:spcBef>
                <a:spcPts val="960"/>
              </a:spcBef>
              <a:spcAft>
                <a:spcPts val="0"/>
              </a:spcAft>
              <a:buSzPts val="1656"/>
              <a:buNone/>
            </a:pPr>
            <a:endParaRPr/>
          </a:p>
          <a:p>
            <a:pPr marL="0" lvl="0" indent="0" algn="l" rtl="0">
              <a:spcBef>
                <a:spcPts val="960"/>
              </a:spcBef>
              <a:spcAft>
                <a:spcPts val="0"/>
              </a:spcAft>
              <a:buSzPts val="1656"/>
              <a:buNone/>
            </a:pPr>
            <a:endParaRPr/>
          </a:p>
        </p:txBody>
      </p:sp>
      <p:sp>
        <p:nvSpPr>
          <p:cNvPr id="230" name="Google Shape;230;p13"/>
          <p:cNvSpPr txBox="1"/>
          <p:nvPr/>
        </p:nvSpPr>
        <p:spPr>
          <a:xfrm>
            <a:off x="304018" y="4749466"/>
            <a:ext cx="609600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b="0" i="0">
                <a:solidFill>
                  <a:srgbClr val="333333"/>
                </a:solidFill>
                <a:latin typeface="Inter"/>
                <a:ea typeface="Inter"/>
                <a:cs typeface="Inter"/>
                <a:sym typeface="Inter"/>
              </a:rPr>
              <a:t>   </a:t>
            </a:r>
            <a:r>
              <a:rPr lang="en-IN" sz="1800" b="1" i="0">
                <a:solidFill>
                  <a:srgbClr val="333333"/>
                </a:solidFill>
                <a:latin typeface="Inter"/>
                <a:ea typeface="Inter"/>
                <a:cs typeface="Inter"/>
                <a:sym typeface="Inter"/>
              </a:rPr>
              <a:t>Avg Waiting Time=6/3 =2 msec</a:t>
            </a:r>
            <a:endParaRPr sz="1800">
              <a:solidFill>
                <a:schemeClr val="dk1"/>
              </a:solidFill>
              <a:latin typeface="Gill Sans"/>
              <a:ea typeface="Gill Sans"/>
              <a:cs typeface="Gill Sans"/>
              <a:sym typeface="Gill Sans"/>
            </a:endParaRPr>
          </a:p>
        </p:txBody>
      </p:sp>
      <p:graphicFrame>
        <p:nvGraphicFramePr>
          <p:cNvPr id="231" name="Google Shape;231;p13"/>
          <p:cNvGraphicFramePr/>
          <p:nvPr/>
        </p:nvGraphicFramePr>
        <p:xfrm>
          <a:off x="4664397" y="3583606"/>
          <a:ext cx="7047900" cy="2331720"/>
        </p:xfrm>
        <a:graphic>
          <a:graphicData uri="http://schemas.openxmlformats.org/drawingml/2006/table">
            <a:tbl>
              <a:tblPr>
                <a:noFill/>
                <a:tableStyleId>{D8B633F2-F581-4CB2-AF92-CDEF3BEF3E57}</a:tableStyleId>
              </a:tblPr>
              <a:tblGrid>
                <a:gridCol w="1174650">
                  <a:extLst>
                    <a:ext uri="{9D8B030D-6E8A-4147-A177-3AD203B41FA5}">
                      <a16:colId xmlns:a16="http://schemas.microsoft.com/office/drawing/2014/main" val="20000"/>
                    </a:ext>
                  </a:extLst>
                </a:gridCol>
                <a:gridCol w="1174650">
                  <a:extLst>
                    <a:ext uri="{9D8B030D-6E8A-4147-A177-3AD203B41FA5}">
                      <a16:colId xmlns:a16="http://schemas.microsoft.com/office/drawing/2014/main" val="20001"/>
                    </a:ext>
                  </a:extLst>
                </a:gridCol>
                <a:gridCol w="1174650">
                  <a:extLst>
                    <a:ext uri="{9D8B030D-6E8A-4147-A177-3AD203B41FA5}">
                      <a16:colId xmlns:a16="http://schemas.microsoft.com/office/drawing/2014/main" val="20002"/>
                    </a:ext>
                  </a:extLst>
                </a:gridCol>
                <a:gridCol w="1174650">
                  <a:extLst>
                    <a:ext uri="{9D8B030D-6E8A-4147-A177-3AD203B41FA5}">
                      <a16:colId xmlns:a16="http://schemas.microsoft.com/office/drawing/2014/main" val="20003"/>
                    </a:ext>
                  </a:extLst>
                </a:gridCol>
                <a:gridCol w="1174650">
                  <a:extLst>
                    <a:ext uri="{9D8B030D-6E8A-4147-A177-3AD203B41FA5}">
                      <a16:colId xmlns:a16="http://schemas.microsoft.com/office/drawing/2014/main" val="20004"/>
                    </a:ext>
                  </a:extLst>
                </a:gridCol>
                <a:gridCol w="1174650">
                  <a:extLst>
                    <a:ext uri="{9D8B030D-6E8A-4147-A177-3AD203B41FA5}">
                      <a16:colId xmlns:a16="http://schemas.microsoft.com/office/drawing/2014/main" val="20005"/>
                    </a:ext>
                  </a:extLst>
                </a:gridCol>
              </a:tblGrid>
              <a:tr h="0">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Process ID</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Arrival Time</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Burst Time</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Completion Time</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Turn Around Time</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Waiting Time</a:t>
                      </a:r>
                      <a:endParaRPr/>
                    </a:p>
                  </a:txBody>
                  <a:tcPr marL="114300" marR="114300" marT="114300" marB="114300">
                    <a:lnL w="9525" cap="flat" cmpd="sng">
                      <a:solidFill>
                        <a:srgbClr val="50945B"/>
                      </a:solidFill>
                      <a:prstDash val="solid"/>
                      <a:round/>
                      <a:headEnd type="none" w="sm" len="sm"/>
                      <a:tailEnd type="none" w="sm" len="sm"/>
                    </a:lnL>
                    <a:lnR w="9525" cap="flat" cmpd="sng">
                      <a:solidFill>
                        <a:srgbClr val="50945B"/>
                      </a:solidFill>
                      <a:prstDash val="solid"/>
                      <a:round/>
                      <a:headEnd type="none" w="sm" len="sm"/>
                      <a:tailEnd type="none" w="sm" len="sm"/>
                    </a:lnR>
                    <a:lnT w="9525" cap="flat" cmpd="sng">
                      <a:solidFill>
                        <a:srgbClr val="50945B"/>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bl>
          </a:graphicData>
        </a:graphic>
      </p:graphicFrame>
      <p:sp>
        <p:nvSpPr>
          <p:cNvPr id="232" name="Google Shape;232;p13"/>
          <p:cNvSpPr txBox="1"/>
          <p:nvPr/>
        </p:nvSpPr>
        <p:spPr>
          <a:xfrm>
            <a:off x="3148426" y="0"/>
            <a:ext cx="6096000"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2500" cap="none">
                <a:solidFill>
                  <a:srgbClr val="FF0000"/>
                </a:solidFill>
                <a:latin typeface="Gill Sans"/>
                <a:ea typeface="Gill Sans"/>
                <a:cs typeface="Gill Sans"/>
                <a:sym typeface="Gill Sans"/>
              </a:rPr>
              <a:t>ILLUSTRATING CONVOY EFFECT IN FCFS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14"/>
          <p:cNvSpPr txBox="1">
            <a:spLocks noGrp="1"/>
          </p:cNvSpPr>
          <p:nvPr>
            <p:ph type="title"/>
          </p:nvPr>
        </p:nvSpPr>
        <p:spPr>
          <a:xfrm>
            <a:off x="2338181" y="-869397"/>
            <a:ext cx="7886700" cy="1325563"/>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rgbClr val="FF0000"/>
              </a:buClr>
              <a:buSzPts val="2800"/>
              <a:buFont typeface="Gill Sans"/>
              <a:buNone/>
            </a:pPr>
            <a:r>
              <a:rPr lang="en-IN">
                <a:solidFill>
                  <a:srgbClr val="FF0000"/>
                </a:solidFill>
              </a:rPr>
              <a:t>SHORTEST-JOB-FIRST (SJF) SCHEDULING</a:t>
            </a:r>
            <a:endParaRPr/>
          </a:p>
        </p:txBody>
      </p:sp>
      <p:sp>
        <p:nvSpPr>
          <p:cNvPr id="238" name="Google Shape;238;p14"/>
          <p:cNvSpPr txBox="1">
            <a:spLocks noGrp="1"/>
          </p:cNvSpPr>
          <p:nvPr>
            <p:ph idx="1"/>
          </p:nvPr>
        </p:nvSpPr>
        <p:spPr>
          <a:xfrm>
            <a:off x="223383" y="1541498"/>
            <a:ext cx="11029615" cy="4320207"/>
          </a:xfrm>
          <a:prstGeom prst="rect">
            <a:avLst/>
          </a:prstGeom>
          <a:noFill/>
          <a:ln>
            <a:noFill/>
          </a:ln>
        </p:spPr>
        <p:txBody>
          <a:bodyPr spcFirstLastPara="1" wrap="square" lIns="91425" tIns="45700" rIns="91425" bIns="45700" anchor="ctr" anchorCtr="0">
            <a:noAutofit/>
          </a:bodyPr>
          <a:lstStyle/>
          <a:p>
            <a:pPr marL="306000" lvl="0" indent="-306000" algn="just" rtl="0">
              <a:spcBef>
                <a:spcPts val="0"/>
              </a:spcBef>
              <a:spcAft>
                <a:spcPts val="0"/>
              </a:spcAft>
              <a:buSzPts val="1840"/>
              <a:buChar char="◼"/>
            </a:pPr>
            <a:r>
              <a:rPr lang="en-IN" sz="2000" b="0" i="0">
                <a:solidFill>
                  <a:srgbClr val="333333"/>
                </a:solidFill>
                <a:latin typeface="Times New Roman"/>
                <a:ea typeface="Times New Roman"/>
                <a:cs typeface="Times New Roman"/>
                <a:sym typeface="Times New Roman"/>
              </a:rPr>
              <a:t>In SJF scheduling, the process with the lowest burst time, among the list of available processes in the ready queue, is going to be scheduled next. However, it is very difficult to predict the burst time needed for a process hence this algorithm is very difficult to implement in the system.</a:t>
            </a:r>
            <a:endParaRPr/>
          </a:p>
          <a:p>
            <a:pPr marL="0" lvl="0" indent="0" algn="l" rtl="0">
              <a:spcBef>
                <a:spcPts val="1000"/>
              </a:spcBef>
              <a:spcAft>
                <a:spcPts val="0"/>
              </a:spcAft>
              <a:buSzPts val="1840"/>
              <a:buNone/>
            </a:pPr>
            <a:r>
              <a:rPr lang="en-IN" sz="2000" b="1" i="0">
                <a:solidFill>
                  <a:srgbClr val="610B38"/>
                </a:solidFill>
                <a:latin typeface="Times New Roman"/>
                <a:ea typeface="Times New Roman"/>
                <a:cs typeface="Times New Roman"/>
                <a:sym typeface="Times New Roman"/>
              </a:rPr>
              <a:t>Advantages of SJF</a:t>
            </a:r>
            <a:endParaRPr/>
          </a:p>
          <a:p>
            <a:pPr marL="306000" lvl="0" indent="-306000" algn="just" rtl="0">
              <a:spcBef>
                <a:spcPts val="1000"/>
              </a:spcBef>
              <a:spcAft>
                <a:spcPts val="0"/>
              </a:spcAft>
              <a:buSzPts val="1840"/>
              <a:buFont typeface="Arial"/>
              <a:buChar char="•"/>
            </a:pPr>
            <a:r>
              <a:rPr lang="en-IN" sz="2000" b="0" i="0">
                <a:solidFill>
                  <a:srgbClr val="000000"/>
                </a:solidFill>
                <a:latin typeface="Times New Roman"/>
                <a:ea typeface="Times New Roman"/>
                <a:cs typeface="Times New Roman"/>
                <a:sym typeface="Times New Roman"/>
              </a:rPr>
              <a:t>Maximum throughput</a:t>
            </a:r>
            <a:endParaRPr/>
          </a:p>
          <a:p>
            <a:pPr marL="306000" lvl="0" indent="-306000" algn="just" rtl="0">
              <a:spcBef>
                <a:spcPts val="1000"/>
              </a:spcBef>
              <a:spcAft>
                <a:spcPts val="0"/>
              </a:spcAft>
              <a:buSzPts val="1840"/>
              <a:buFont typeface="Arial"/>
              <a:buChar char="•"/>
            </a:pPr>
            <a:r>
              <a:rPr lang="en-IN" sz="2000" b="0" i="0">
                <a:solidFill>
                  <a:srgbClr val="000000"/>
                </a:solidFill>
                <a:latin typeface="Times New Roman"/>
                <a:ea typeface="Times New Roman"/>
                <a:cs typeface="Times New Roman"/>
                <a:sym typeface="Times New Roman"/>
              </a:rPr>
              <a:t>Minimum average waiting and turnaround time</a:t>
            </a:r>
            <a:endParaRPr/>
          </a:p>
          <a:p>
            <a:pPr marL="306000" lvl="0" indent="-306000" algn="just" rtl="0">
              <a:spcBef>
                <a:spcPts val="1000"/>
              </a:spcBef>
              <a:spcAft>
                <a:spcPts val="0"/>
              </a:spcAft>
              <a:buSzPts val="1840"/>
              <a:buChar char="◼"/>
            </a:pPr>
            <a:r>
              <a:rPr lang="en-IN" sz="2000" b="1" i="0">
                <a:solidFill>
                  <a:srgbClr val="610B38"/>
                </a:solidFill>
                <a:latin typeface="Times New Roman"/>
                <a:ea typeface="Times New Roman"/>
                <a:cs typeface="Times New Roman"/>
                <a:sym typeface="Times New Roman"/>
              </a:rPr>
              <a:t>Disadvantages of SJF</a:t>
            </a:r>
            <a:endParaRPr/>
          </a:p>
          <a:p>
            <a:pPr marL="306000" lvl="0" indent="-306000" algn="just" rtl="0">
              <a:spcBef>
                <a:spcPts val="1000"/>
              </a:spcBef>
              <a:spcAft>
                <a:spcPts val="0"/>
              </a:spcAft>
              <a:buSzPts val="1840"/>
              <a:buFont typeface="Arial"/>
              <a:buChar char="•"/>
            </a:pPr>
            <a:r>
              <a:rPr lang="en-IN" sz="2000" b="0" i="0">
                <a:solidFill>
                  <a:srgbClr val="000000"/>
                </a:solidFill>
                <a:latin typeface="Times New Roman"/>
                <a:ea typeface="Times New Roman"/>
                <a:cs typeface="Times New Roman"/>
                <a:sym typeface="Times New Roman"/>
              </a:rPr>
              <a:t>May suffer from the problem of starvation</a:t>
            </a:r>
            <a:endParaRPr/>
          </a:p>
          <a:p>
            <a:pPr marL="306000" lvl="0" indent="-306000" algn="just" rtl="0">
              <a:spcBef>
                <a:spcPts val="1000"/>
              </a:spcBef>
              <a:spcAft>
                <a:spcPts val="0"/>
              </a:spcAft>
              <a:buSzPts val="1840"/>
              <a:buFont typeface="Arial"/>
              <a:buChar char="•"/>
            </a:pPr>
            <a:r>
              <a:rPr lang="en-IN" sz="2000" b="0" i="0">
                <a:solidFill>
                  <a:srgbClr val="000000"/>
                </a:solidFill>
                <a:latin typeface="Times New Roman"/>
                <a:ea typeface="Times New Roman"/>
                <a:cs typeface="Times New Roman"/>
                <a:sym typeface="Times New Roman"/>
              </a:rPr>
              <a:t>It is not implementable because the exact Burst time for a process can't be known in advance.</a:t>
            </a:r>
            <a:endParaRPr/>
          </a:p>
          <a:p>
            <a:pPr marL="0" lvl="0" indent="0" algn="l" rtl="0">
              <a:spcBef>
                <a:spcPts val="1000"/>
              </a:spcBef>
              <a:spcAft>
                <a:spcPts val="0"/>
              </a:spcAft>
              <a:buSzPts val="1840"/>
              <a:buNone/>
            </a:pPr>
            <a:r>
              <a:rPr lang="en-IN" sz="2000" b="1">
                <a:latin typeface="Times New Roman"/>
                <a:ea typeface="Times New Roman"/>
                <a:cs typeface="Times New Roman"/>
                <a:sym typeface="Times New Roman"/>
              </a:rPr>
              <a:t>Two schemes: </a:t>
            </a:r>
            <a:endParaRPr/>
          </a:p>
          <a:p>
            <a:pPr marL="630000" lvl="1" indent="-306000" algn="l" rtl="0">
              <a:spcBef>
                <a:spcPts val="1000"/>
              </a:spcBef>
              <a:spcAft>
                <a:spcPts val="0"/>
              </a:spcAft>
              <a:buSzPts val="1840"/>
              <a:buChar char="◼"/>
            </a:pPr>
            <a:r>
              <a:rPr lang="en-IN" sz="2000">
                <a:latin typeface="Times New Roman"/>
                <a:ea typeface="Times New Roman"/>
                <a:cs typeface="Times New Roman"/>
                <a:sym typeface="Times New Roman"/>
              </a:rPr>
              <a:t>Non-preemptive</a:t>
            </a:r>
            <a:endParaRPr/>
          </a:p>
          <a:p>
            <a:pPr marL="630000" lvl="1" indent="-306000" algn="l" rtl="0">
              <a:spcBef>
                <a:spcPts val="1000"/>
              </a:spcBef>
              <a:spcAft>
                <a:spcPts val="0"/>
              </a:spcAft>
              <a:buSzPts val="1840"/>
              <a:buChar char="◼"/>
            </a:pPr>
            <a:r>
              <a:rPr lang="en-IN" sz="2000">
                <a:latin typeface="Times New Roman"/>
                <a:ea typeface="Times New Roman"/>
                <a:cs typeface="Times New Roman"/>
                <a:sym typeface="Times New Roman"/>
              </a:rPr>
              <a:t>Once CPU is given to the process it cannot be preempted until completes its CPU burst.</a:t>
            </a:r>
            <a:endParaRPr/>
          </a:p>
          <a:p>
            <a:pPr marL="630000" lvl="1" indent="-306000" algn="l" rtl="0">
              <a:spcBef>
                <a:spcPts val="1000"/>
              </a:spcBef>
              <a:spcAft>
                <a:spcPts val="0"/>
              </a:spcAft>
              <a:buSzPts val="1840"/>
              <a:buChar char="◼"/>
            </a:pPr>
            <a:r>
              <a:rPr lang="en-IN" sz="2000">
                <a:latin typeface="Times New Roman"/>
                <a:ea typeface="Times New Roman"/>
                <a:cs typeface="Times New Roman"/>
                <a:sym typeface="Times New Roman"/>
              </a:rPr>
              <a:t>Preemptive – if a new process arrives with CPU burst length less than the remaining time of the currently executing process, preempt.  This scheme is known as the </a:t>
            </a:r>
            <a:br>
              <a:rPr lang="en-IN" sz="2000">
                <a:latin typeface="Times New Roman"/>
                <a:ea typeface="Times New Roman"/>
                <a:cs typeface="Times New Roman"/>
                <a:sym typeface="Times New Roman"/>
              </a:rPr>
            </a:br>
            <a:r>
              <a:rPr lang="en-IN" sz="2000">
                <a:latin typeface="Times New Roman"/>
                <a:ea typeface="Times New Roman"/>
                <a:cs typeface="Times New Roman"/>
                <a:sym typeface="Times New Roman"/>
              </a:rPr>
              <a:t>Shortest-Remaining-Time-First (SRTF).</a:t>
            </a:r>
            <a:endParaRPr/>
          </a:p>
          <a:p>
            <a:pPr marL="306000" lvl="0" indent="-306000" algn="l" rtl="0">
              <a:spcBef>
                <a:spcPts val="1000"/>
              </a:spcBef>
              <a:spcAft>
                <a:spcPts val="0"/>
              </a:spcAft>
              <a:buSzPts val="1840"/>
              <a:buChar char="◼"/>
            </a:pPr>
            <a:r>
              <a:rPr lang="en-IN" sz="2000">
                <a:latin typeface="Times New Roman"/>
                <a:ea typeface="Times New Roman"/>
                <a:cs typeface="Times New Roman"/>
                <a:sym typeface="Times New Roman"/>
              </a:rPr>
              <a:t>SJF is optimal – gives minimum average waiting time for a given set of processes.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15"/>
          <p:cNvSpPr txBox="1">
            <a:spLocks noGrp="1"/>
          </p:cNvSpPr>
          <p:nvPr>
            <p:ph type="title"/>
          </p:nvPr>
        </p:nvSpPr>
        <p:spPr>
          <a:xfrm>
            <a:off x="581192" y="702156"/>
            <a:ext cx="11029616" cy="445157"/>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rgbClr val="FF0000"/>
              </a:buClr>
              <a:buSzPct val="100000"/>
              <a:buFont typeface="Gill Sans"/>
              <a:buNone/>
            </a:pPr>
            <a:r>
              <a:rPr lang="en-IN">
                <a:solidFill>
                  <a:srgbClr val="FF0000"/>
                </a:solidFill>
              </a:rPr>
              <a:t>EXAMPLE OF NON-PREEMPTIVE SJF</a:t>
            </a:r>
            <a:endParaRPr/>
          </a:p>
        </p:txBody>
      </p:sp>
      <p:sp>
        <p:nvSpPr>
          <p:cNvPr id="244" name="Google Shape;244;p15"/>
          <p:cNvSpPr txBox="1">
            <a:spLocks noGrp="1"/>
          </p:cNvSpPr>
          <p:nvPr>
            <p:ph idx="1"/>
          </p:nvPr>
        </p:nvSpPr>
        <p:spPr>
          <a:xfrm>
            <a:off x="581192" y="1276709"/>
            <a:ext cx="11029615" cy="4698641"/>
          </a:xfrm>
          <a:prstGeom prst="rect">
            <a:avLst/>
          </a:prstGeom>
          <a:noFill/>
          <a:ln>
            <a:noFill/>
          </a:ln>
        </p:spPr>
        <p:txBody>
          <a:bodyPr spcFirstLastPara="1" wrap="square" lIns="91425" tIns="45700" rIns="91425" bIns="45700" anchor="ctr" anchorCtr="0">
            <a:normAutofit fontScale="92500" lnSpcReduction="20000"/>
          </a:bodyPr>
          <a:lstStyle/>
          <a:p>
            <a:pPr marL="306000" lvl="0" indent="-306000" algn="l" rtl="0">
              <a:spcBef>
                <a:spcPts val="0"/>
              </a:spcBef>
              <a:spcAft>
                <a:spcPts val="0"/>
              </a:spcAft>
              <a:buSzPts val="1656"/>
              <a:buNone/>
            </a:pPr>
            <a:r>
              <a:rPr lang="en-IN"/>
              <a:t>		</a:t>
            </a:r>
            <a:r>
              <a:rPr lang="en-IN" u="sng"/>
              <a:t>Process	Arrival Time</a:t>
            </a:r>
            <a:r>
              <a:rPr lang="en-IN"/>
              <a:t>	</a:t>
            </a:r>
            <a:r>
              <a:rPr lang="en-IN" u="sng"/>
              <a:t>Burst Time</a:t>
            </a:r>
            <a:endParaRPr/>
          </a:p>
          <a:p>
            <a:pPr marL="306000" lvl="0" indent="-306000" algn="l" rtl="0">
              <a:spcBef>
                <a:spcPts val="960"/>
              </a:spcBef>
              <a:spcAft>
                <a:spcPts val="0"/>
              </a:spcAft>
              <a:buSzPts val="1656"/>
              <a:buNone/>
            </a:pPr>
            <a:r>
              <a:rPr lang="en-IN"/>
              <a:t>		</a:t>
            </a:r>
            <a:r>
              <a:rPr lang="en-IN" i="1"/>
              <a:t>P</a:t>
            </a:r>
            <a:r>
              <a:rPr lang="en-IN" i="1" baseline="-25000"/>
              <a:t>1</a:t>
            </a:r>
            <a:r>
              <a:rPr lang="en-IN"/>
              <a:t>	0.0	7</a:t>
            </a:r>
            <a:endParaRPr/>
          </a:p>
          <a:p>
            <a:pPr marL="306000" lvl="0" indent="-306000" algn="l" rtl="0">
              <a:spcBef>
                <a:spcPts val="960"/>
              </a:spcBef>
              <a:spcAft>
                <a:spcPts val="0"/>
              </a:spcAft>
              <a:buSzPts val="1656"/>
              <a:buNone/>
            </a:pPr>
            <a:r>
              <a:rPr lang="en-IN"/>
              <a:t>		 </a:t>
            </a:r>
            <a:r>
              <a:rPr lang="en-IN" i="1"/>
              <a:t>P</a:t>
            </a:r>
            <a:r>
              <a:rPr lang="en-IN" i="1" baseline="-25000"/>
              <a:t>2	</a:t>
            </a:r>
            <a:r>
              <a:rPr lang="en-IN"/>
              <a:t>2.0	4</a:t>
            </a:r>
            <a:endParaRPr/>
          </a:p>
          <a:p>
            <a:pPr marL="306000" lvl="0" indent="-306000" algn="l" rtl="0">
              <a:spcBef>
                <a:spcPts val="960"/>
              </a:spcBef>
              <a:spcAft>
                <a:spcPts val="0"/>
              </a:spcAft>
              <a:buSzPts val="1656"/>
              <a:buNone/>
            </a:pPr>
            <a:r>
              <a:rPr lang="en-IN"/>
              <a:t>		 </a:t>
            </a:r>
            <a:r>
              <a:rPr lang="en-IN" i="1"/>
              <a:t>P</a:t>
            </a:r>
            <a:r>
              <a:rPr lang="en-IN" i="1" baseline="-25000"/>
              <a:t>3</a:t>
            </a:r>
            <a:r>
              <a:rPr lang="en-IN"/>
              <a:t>	4.0	1</a:t>
            </a:r>
            <a:endParaRPr/>
          </a:p>
          <a:p>
            <a:pPr marL="306000" lvl="0" indent="-306000" algn="l" rtl="0">
              <a:spcBef>
                <a:spcPts val="960"/>
              </a:spcBef>
              <a:spcAft>
                <a:spcPts val="0"/>
              </a:spcAft>
              <a:buSzPts val="1656"/>
              <a:buNone/>
            </a:pPr>
            <a:r>
              <a:rPr lang="en-IN"/>
              <a:t>		 </a:t>
            </a:r>
            <a:r>
              <a:rPr lang="en-IN" i="1"/>
              <a:t>P</a:t>
            </a:r>
            <a:r>
              <a:rPr lang="en-IN" i="1" baseline="-25000"/>
              <a:t>4</a:t>
            </a:r>
            <a:r>
              <a:rPr lang="en-IN"/>
              <a:t>	5.0	4</a:t>
            </a:r>
            <a:endParaRPr/>
          </a:p>
          <a:p>
            <a:pPr marL="306000" lvl="0" indent="-306000" algn="l" rtl="0">
              <a:spcBef>
                <a:spcPts val="960"/>
              </a:spcBef>
              <a:spcAft>
                <a:spcPts val="0"/>
              </a:spcAft>
              <a:buSzPts val="1656"/>
              <a:buChar char="◼"/>
            </a:pPr>
            <a:r>
              <a:rPr lang="en-IN"/>
              <a:t>SJF (non-preemptive)</a:t>
            </a:r>
            <a:endParaRPr/>
          </a:p>
          <a:p>
            <a:pPr marL="306000" lvl="0" indent="-200844" algn="l" rtl="0">
              <a:spcBef>
                <a:spcPts val="960"/>
              </a:spcBef>
              <a:spcAft>
                <a:spcPts val="0"/>
              </a:spcAft>
              <a:buSzPts val="1656"/>
              <a:buNone/>
            </a:pPr>
            <a:endParaRPr/>
          </a:p>
          <a:p>
            <a:pPr marL="306000" lvl="0" indent="-200844" algn="l" rtl="0">
              <a:spcBef>
                <a:spcPts val="960"/>
              </a:spcBef>
              <a:spcAft>
                <a:spcPts val="0"/>
              </a:spcAft>
              <a:buSzPts val="1656"/>
              <a:buNone/>
            </a:pPr>
            <a:endParaRPr/>
          </a:p>
          <a:p>
            <a:pPr marL="0" lvl="0" indent="0" algn="l" rtl="0">
              <a:spcBef>
                <a:spcPts val="960"/>
              </a:spcBef>
              <a:spcAft>
                <a:spcPts val="0"/>
              </a:spcAft>
              <a:buSzPts val="1656"/>
              <a:buNone/>
            </a:pPr>
            <a:endParaRPr/>
          </a:p>
          <a:p>
            <a:pPr marL="306000" lvl="0" indent="-200844" algn="l" rtl="0">
              <a:spcBef>
                <a:spcPts val="960"/>
              </a:spcBef>
              <a:spcAft>
                <a:spcPts val="0"/>
              </a:spcAft>
              <a:buSzPts val="1656"/>
              <a:buNone/>
            </a:pPr>
            <a:endParaRPr/>
          </a:p>
          <a:p>
            <a:pPr marL="306000" lvl="0" indent="-306000" algn="l" rtl="0">
              <a:spcBef>
                <a:spcPts val="960"/>
              </a:spcBef>
              <a:spcAft>
                <a:spcPts val="0"/>
              </a:spcAft>
              <a:buSzPts val="1656"/>
              <a:buChar char="◼"/>
            </a:pPr>
            <a:r>
              <a:rPr lang="en-IN"/>
              <a:t>Average waiting time = (0 + 6 + 3 + 7)/4  = 4</a:t>
            </a:r>
            <a:endParaRPr i="1" baseline="-25000"/>
          </a:p>
        </p:txBody>
      </p:sp>
      <p:sp>
        <p:nvSpPr>
          <p:cNvPr id="245" name="Google Shape;245;p15"/>
          <p:cNvSpPr/>
          <p:nvPr/>
        </p:nvSpPr>
        <p:spPr>
          <a:xfrm flipH="1">
            <a:off x="3048000" y="4357688"/>
            <a:ext cx="5257800" cy="609600"/>
          </a:xfrm>
          <a:prstGeom prst="rect">
            <a:avLst/>
          </a:prstGeom>
          <a:solidFill>
            <a:schemeClr val="lt1"/>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6" name="Google Shape;246;p15"/>
          <p:cNvSpPr txBox="1"/>
          <p:nvPr/>
        </p:nvSpPr>
        <p:spPr>
          <a:xfrm flipH="1">
            <a:off x="3733800" y="4432578"/>
            <a:ext cx="381836"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a:t>
            </a:r>
            <a:r>
              <a:rPr lang="en-IN" sz="1800" baseline="-25000">
                <a:solidFill>
                  <a:schemeClr val="dk1"/>
                </a:solidFill>
                <a:latin typeface="Calibri"/>
                <a:ea typeface="Calibri"/>
                <a:cs typeface="Calibri"/>
                <a:sym typeface="Calibri"/>
              </a:rPr>
              <a:t>1</a:t>
            </a:r>
            <a:endParaRPr sz="1800">
              <a:solidFill>
                <a:schemeClr val="dk1"/>
              </a:solidFill>
              <a:latin typeface="Calibri"/>
              <a:ea typeface="Calibri"/>
              <a:cs typeface="Calibri"/>
              <a:sym typeface="Calibri"/>
            </a:endParaRPr>
          </a:p>
        </p:txBody>
      </p:sp>
      <p:sp>
        <p:nvSpPr>
          <p:cNvPr id="247" name="Google Shape;247;p15"/>
          <p:cNvSpPr txBox="1"/>
          <p:nvPr/>
        </p:nvSpPr>
        <p:spPr>
          <a:xfrm flipH="1">
            <a:off x="5334000" y="4432578"/>
            <a:ext cx="381836"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a:t>
            </a:r>
            <a:r>
              <a:rPr lang="en-IN" sz="1800" baseline="-25000">
                <a:solidFill>
                  <a:schemeClr val="dk1"/>
                </a:solidFill>
                <a:latin typeface="Calibri"/>
                <a:ea typeface="Calibri"/>
                <a:cs typeface="Calibri"/>
                <a:sym typeface="Calibri"/>
              </a:rPr>
              <a:t>3</a:t>
            </a:r>
            <a:endParaRPr sz="1800">
              <a:solidFill>
                <a:schemeClr val="dk1"/>
              </a:solidFill>
              <a:latin typeface="Calibri"/>
              <a:ea typeface="Calibri"/>
              <a:cs typeface="Calibri"/>
              <a:sym typeface="Calibri"/>
            </a:endParaRPr>
          </a:p>
        </p:txBody>
      </p:sp>
      <p:sp>
        <p:nvSpPr>
          <p:cNvPr id="248" name="Google Shape;248;p15"/>
          <p:cNvSpPr txBox="1"/>
          <p:nvPr/>
        </p:nvSpPr>
        <p:spPr>
          <a:xfrm flipH="1">
            <a:off x="6248400" y="4432578"/>
            <a:ext cx="381836"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a:t>
            </a:r>
            <a:r>
              <a:rPr lang="en-IN" sz="1800" baseline="-25000">
                <a:solidFill>
                  <a:schemeClr val="dk1"/>
                </a:solidFill>
                <a:latin typeface="Calibri"/>
                <a:ea typeface="Calibri"/>
                <a:cs typeface="Calibri"/>
                <a:sym typeface="Calibri"/>
              </a:rPr>
              <a:t>2</a:t>
            </a:r>
            <a:endParaRPr sz="1800">
              <a:solidFill>
                <a:schemeClr val="dk1"/>
              </a:solidFill>
              <a:latin typeface="Calibri"/>
              <a:ea typeface="Calibri"/>
              <a:cs typeface="Calibri"/>
              <a:sym typeface="Calibri"/>
            </a:endParaRPr>
          </a:p>
        </p:txBody>
      </p:sp>
      <p:cxnSp>
        <p:nvCxnSpPr>
          <p:cNvPr id="249" name="Google Shape;249;p15"/>
          <p:cNvCxnSpPr/>
          <p:nvPr/>
        </p:nvCxnSpPr>
        <p:spPr>
          <a:xfrm>
            <a:off x="8305800" y="4967288"/>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50" name="Google Shape;250;p15"/>
          <p:cNvCxnSpPr/>
          <p:nvPr/>
        </p:nvCxnSpPr>
        <p:spPr>
          <a:xfrm>
            <a:off x="3048000" y="4967288"/>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51" name="Google Shape;251;p15"/>
          <p:cNvCxnSpPr/>
          <p:nvPr/>
        </p:nvCxnSpPr>
        <p:spPr>
          <a:xfrm>
            <a:off x="5791200" y="4357688"/>
            <a:ext cx="0" cy="609600"/>
          </a:xfrm>
          <a:prstGeom prst="straightConnector1">
            <a:avLst/>
          </a:prstGeom>
          <a:noFill/>
          <a:ln w="9525" cap="flat" cmpd="sng">
            <a:solidFill>
              <a:schemeClr val="dk1"/>
            </a:solidFill>
            <a:prstDash val="solid"/>
            <a:round/>
            <a:headEnd type="none" w="med" len="med"/>
            <a:tailEnd type="none" w="med" len="med"/>
          </a:ln>
        </p:spPr>
      </p:cxnSp>
      <p:cxnSp>
        <p:nvCxnSpPr>
          <p:cNvPr id="252" name="Google Shape;252;p15"/>
          <p:cNvCxnSpPr/>
          <p:nvPr/>
        </p:nvCxnSpPr>
        <p:spPr>
          <a:xfrm>
            <a:off x="5334000" y="4357688"/>
            <a:ext cx="0" cy="609600"/>
          </a:xfrm>
          <a:prstGeom prst="straightConnector1">
            <a:avLst/>
          </a:prstGeom>
          <a:noFill/>
          <a:ln w="9525" cap="flat" cmpd="sng">
            <a:solidFill>
              <a:schemeClr val="dk1"/>
            </a:solidFill>
            <a:prstDash val="solid"/>
            <a:round/>
            <a:headEnd type="none" w="med" len="med"/>
            <a:tailEnd type="none" w="med" len="med"/>
          </a:ln>
        </p:spPr>
      </p:cxnSp>
      <p:cxnSp>
        <p:nvCxnSpPr>
          <p:cNvPr id="253" name="Google Shape;253;p15"/>
          <p:cNvCxnSpPr/>
          <p:nvPr/>
        </p:nvCxnSpPr>
        <p:spPr>
          <a:xfrm>
            <a:off x="5334000" y="4967288"/>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54" name="Google Shape;254;p15"/>
          <p:cNvCxnSpPr/>
          <p:nvPr/>
        </p:nvCxnSpPr>
        <p:spPr>
          <a:xfrm>
            <a:off x="3733800" y="4854575"/>
            <a:ext cx="0" cy="228600"/>
          </a:xfrm>
          <a:prstGeom prst="straightConnector1">
            <a:avLst/>
          </a:prstGeom>
          <a:noFill/>
          <a:ln w="9525" cap="flat" cmpd="sng">
            <a:solidFill>
              <a:schemeClr val="dk1"/>
            </a:solidFill>
            <a:prstDash val="solid"/>
            <a:round/>
            <a:headEnd type="none" w="med" len="med"/>
            <a:tailEnd type="none" w="med" len="med"/>
          </a:ln>
        </p:spPr>
      </p:cxnSp>
      <p:sp>
        <p:nvSpPr>
          <p:cNvPr id="255" name="Google Shape;255;p15"/>
          <p:cNvSpPr txBox="1"/>
          <p:nvPr/>
        </p:nvSpPr>
        <p:spPr>
          <a:xfrm flipH="1">
            <a:off x="5181600" y="5119688"/>
            <a:ext cx="311150" cy="36671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7</a:t>
            </a:r>
            <a:endParaRPr/>
          </a:p>
        </p:txBody>
      </p:sp>
      <p:sp>
        <p:nvSpPr>
          <p:cNvPr id="256" name="Google Shape;256;p15"/>
          <p:cNvSpPr txBox="1"/>
          <p:nvPr/>
        </p:nvSpPr>
        <p:spPr>
          <a:xfrm flipH="1">
            <a:off x="3892550" y="5119688"/>
            <a:ext cx="311150" cy="36671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3</a:t>
            </a:r>
            <a:endParaRPr/>
          </a:p>
        </p:txBody>
      </p:sp>
      <p:sp>
        <p:nvSpPr>
          <p:cNvPr id="257" name="Google Shape;257;p15"/>
          <p:cNvSpPr txBox="1"/>
          <p:nvPr/>
        </p:nvSpPr>
        <p:spPr>
          <a:xfrm flipH="1">
            <a:off x="8032750" y="5118378"/>
            <a:ext cx="418704"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16</a:t>
            </a:r>
            <a:endParaRPr/>
          </a:p>
        </p:txBody>
      </p:sp>
      <p:sp>
        <p:nvSpPr>
          <p:cNvPr id="258" name="Google Shape;258;p15"/>
          <p:cNvSpPr txBox="1"/>
          <p:nvPr/>
        </p:nvSpPr>
        <p:spPr>
          <a:xfrm flipH="1">
            <a:off x="2895600" y="5119688"/>
            <a:ext cx="311150" cy="36671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0</a:t>
            </a:r>
            <a:endParaRPr/>
          </a:p>
        </p:txBody>
      </p:sp>
      <p:sp>
        <p:nvSpPr>
          <p:cNvPr id="259" name="Google Shape;259;p15"/>
          <p:cNvSpPr txBox="1"/>
          <p:nvPr/>
        </p:nvSpPr>
        <p:spPr>
          <a:xfrm flipH="1">
            <a:off x="7391400" y="4432578"/>
            <a:ext cx="381836"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P</a:t>
            </a:r>
            <a:r>
              <a:rPr lang="en-IN" sz="1800" baseline="-25000">
                <a:solidFill>
                  <a:schemeClr val="dk1"/>
                </a:solidFill>
                <a:latin typeface="Calibri"/>
                <a:ea typeface="Calibri"/>
                <a:cs typeface="Calibri"/>
                <a:sym typeface="Calibri"/>
              </a:rPr>
              <a:t>4</a:t>
            </a:r>
            <a:endParaRPr sz="1800">
              <a:solidFill>
                <a:schemeClr val="dk1"/>
              </a:solidFill>
              <a:latin typeface="Calibri"/>
              <a:ea typeface="Calibri"/>
              <a:cs typeface="Calibri"/>
              <a:sym typeface="Calibri"/>
            </a:endParaRPr>
          </a:p>
        </p:txBody>
      </p:sp>
      <p:cxnSp>
        <p:nvCxnSpPr>
          <p:cNvPr id="260" name="Google Shape;260;p15"/>
          <p:cNvCxnSpPr/>
          <p:nvPr/>
        </p:nvCxnSpPr>
        <p:spPr>
          <a:xfrm>
            <a:off x="7010400" y="4357688"/>
            <a:ext cx="0" cy="609600"/>
          </a:xfrm>
          <a:prstGeom prst="straightConnector1">
            <a:avLst/>
          </a:prstGeom>
          <a:noFill/>
          <a:ln w="9525" cap="flat" cmpd="sng">
            <a:solidFill>
              <a:schemeClr val="dk1"/>
            </a:solidFill>
            <a:prstDash val="solid"/>
            <a:round/>
            <a:headEnd type="none" w="med" len="med"/>
            <a:tailEnd type="none" w="med" len="med"/>
          </a:ln>
        </p:spPr>
      </p:cxnSp>
      <p:cxnSp>
        <p:nvCxnSpPr>
          <p:cNvPr id="261" name="Google Shape;261;p15"/>
          <p:cNvCxnSpPr/>
          <p:nvPr/>
        </p:nvCxnSpPr>
        <p:spPr>
          <a:xfrm>
            <a:off x="33528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2" name="Google Shape;262;p15"/>
          <p:cNvCxnSpPr/>
          <p:nvPr/>
        </p:nvCxnSpPr>
        <p:spPr>
          <a:xfrm>
            <a:off x="41148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3" name="Google Shape;263;p15"/>
          <p:cNvCxnSpPr/>
          <p:nvPr/>
        </p:nvCxnSpPr>
        <p:spPr>
          <a:xfrm>
            <a:off x="44958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4" name="Google Shape;264;p15"/>
          <p:cNvCxnSpPr/>
          <p:nvPr/>
        </p:nvCxnSpPr>
        <p:spPr>
          <a:xfrm>
            <a:off x="48006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5" name="Google Shape;265;p15"/>
          <p:cNvCxnSpPr/>
          <p:nvPr/>
        </p:nvCxnSpPr>
        <p:spPr>
          <a:xfrm>
            <a:off x="51054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6" name="Google Shape;266;p15"/>
          <p:cNvCxnSpPr/>
          <p:nvPr/>
        </p:nvCxnSpPr>
        <p:spPr>
          <a:xfrm>
            <a:off x="5791200" y="4967288"/>
            <a:ext cx="0" cy="228600"/>
          </a:xfrm>
          <a:prstGeom prst="straightConnector1">
            <a:avLst/>
          </a:prstGeom>
          <a:noFill/>
          <a:ln w="9525" cap="flat" cmpd="sng">
            <a:solidFill>
              <a:schemeClr val="dk1"/>
            </a:solidFill>
            <a:prstDash val="solid"/>
            <a:round/>
            <a:headEnd type="none" w="med" len="med"/>
            <a:tailEnd type="none" w="med" len="med"/>
          </a:ln>
        </p:spPr>
      </p:cxnSp>
      <p:sp>
        <p:nvSpPr>
          <p:cNvPr id="267" name="Google Shape;267;p15"/>
          <p:cNvSpPr txBox="1"/>
          <p:nvPr/>
        </p:nvSpPr>
        <p:spPr>
          <a:xfrm flipH="1">
            <a:off x="5638800" y="5119688"/>
            <a:ext cx="311150" cy="36671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8</a:t>
            </a:r>
            <a:endParaRPr/>
          </a:p>
        </p:txBody>
      </p:sp>
      <p:cxnSp>
        <p:nvCxnSpPr>
          <p:cNvPr id="268" name="Google Shape;268;p15"/>
          <p:cNvCxnSpPr/>
          <p:nvPr/>
        </p:nvCxnSpPr>
        <p:spPr>
          <a:xfrm>
            <a:off x="61722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69" name="Google Shape;269;p15"/>
          <p:cNvCxnSpPr/>
          <p:nvPr/>
        </p:nvCxnSpPr>
        <p:spPr>
          <a:xfrm>
            <a:off x="64770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70" name="Google Shape;270;p15"/>
          <p:cNvCxnSpPr/>
          <p:nvPr/>
        </p:nvCxnSpPr>
        <p:spPr>
          <a:xfrm>
            <a:off x="67818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71" name="Google Shape;271;p15"/>
          <p:cNvCxnSpPr/>
          <p:nvPr/>
        </p:nvCxnSpPr>
        <p:spPr>
          <a:xfrm>
            <a:off x="7010400" y="4967288"/>
            <a:ext cx="0" cy="228600"/>
          </a:xfrm>
          <a:prstGeom prst="straightConnector1">
            <a:avLst/>
          </a:prstGeom>
          <a:noFill/>
          <a:ln w="9525" cap="flat" cmpd="sng">
            <a:solidFill>
              <a:schemeClr val="dk1"/>
            </a:solidFill>
            <a:prstDash val="solid"/>
            <a:round/>
            <a:headEnd type="none" w="med" len="med"/>
            <a:tailEnd type="none" w="med" len="med"/>
          </a:ln>
        </p:spPr>
      </p:cxnSp>
      <p:sp>
        <p:nvSpPr>
          <p:cNvPr id="272" name="Google Shape;272;p15"/>
          <p:cNvSpPr txBox="1"/>
          <p:nvPr/>
        </p:nvSpPr>
        <p:spPr>
          <a:xfrm flipH="1">
            <a:off x="6781800" y="5118378"/>
            <a:ext cx="418704" cy="36933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IN" sz="1800">
                <a:solidFill>
                  <a:schemeClr val="dk1"/>
                </a:solidFill>
                <a:latin typeface="Calibri"/>
                <a:ea typeface="Calibri"/>
                <a:cs typeface="Calibri"/>
                <a:sym typeface="Calibri"/>
              </a:rPr>
              <a:t>12</a:t>
            </a:r>
            <a:endParaRPr/>
          </a:p>
        </p:txBody>
      </p:sp>
      <p:cxnSp>
        <p:nvCxnSpPr>
          <p:cNvPr id="273" name="Google Shape;273;p15"/>
          <p:cNvCxnSpPr/>
          <p:nvPr/>
        </p:nvCxnSpPr>
        <p:spPr>
          <a:xfrm>
            <a:off x="73914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74" name="Google Shape;274;p15"/>
          <p:cNvCxnSpPr/>
          <p:nvPr/>
        </p:nvCxnSpPr>
        <p:spPr>
          <a:xfrm>
            <a:off x="7696200" y="4854575"/>
            <a:ext cx="0" cy="228600"/>
          </a:xfrm>
          <a:prstGeom prst="straightConnector1">
            <a:avLst/>
          </a:prstGeom>
          <a:noFill/>
          <a:ln w="9525" cap="flat" cmpd="sng">
            <a:solidFill>
              <a:schemeClr val="dk1"/>
            </a:solidFill>
            <a:prstDash val="solid"/>
            <a:round/>
            <a:headEnd type="none" w="med" len="med"/>
            <a:tailEnd type="none" w="med" len="med"/>
          </a:ln>
        </p:spPr>
      </p:cxnSp>
      <p:cxnSp>
        <p:nvCxnSpPr>
          <p:cNvPr id="275" name="Google Shape;275;p15"/>
          <p:cNvCxnSpPr/>
          <p:nvPr/>
        </p:nvCxnSpPr>
        <p:spPr>
          <a:xfrm>
            <a:off x="8001000" y="4854575"/>
            <a:ext cx="0" cy="228600"/>
          </a:xfrm>
          <a:prstGeom prst="straightConnector1">
            <a:avLst/>
          </a:prstGeom>
          <a:noFill/>
          <a:ln w="9525" cap="flat" cmpd="sng">
            <a:solidFill>
              <a:schemeClr val="dk1"/>
            </a:solidFill>
            <a:prstDash val="solid"/>
            <a:round/>
            <a:headEnd type="none" w="med" len="med"/>
            <a:tailEnd type="none" w="med" len="med"/>
          </a:ln>
        </p:spPr>
      </p:cxnSp>
      <p:sp>
        <p:nvSpPr>
          <p:cNvPr id="276" name="Google Shape;276;p15"/>
          <p:cNvSpPr txBox="1"/>
          <p:nvPr/>
        </p:nvSpPr>
        <p:spPr>
          <a:xfrm>
            <a:off x="3405808" y="-118915"/>
            <a:ext cx="609600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800">
                <a:solidFill>
                  <a:srgbClr val="FF0000"/>
                </a:solidFill>
                <a:latin typeface="Gill Sans"/>
                <a:ea typeface="Gill Sans"/>
                <a:cs typeface="Gill Sans"/>
                <a:sym typeface="Gill Sans"/>
              </a:rPr>
              <a:t>Shortest-Job-First (SJF) Example 1</a:t>
            </a:r>
            <a:endParaRPr sz="2800">
              <a:solidFill>
                <a:schemeClr val="dk1"/>
              </a:solidFill>
              <a:latin typeface="Gill Sans"/>
              <a:ea typeface="Gill Sans"/>
              <a:cs typeface="Gill Sans"/>
              <a:sym typeface="Gill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graphicFrame>
        <p:nvGraphicFramePr>
          <p:cNvPr id="281" name="Google Shape;281;p16"/>
          <p:cNvGraphicFramePr/>
          <p:nvPr/>
        </p:nvGraphicFramePr>
        <p:xfrm>
          <a:off x="1702455" y="1427168"/>
          <a:ext cx="8272425" cy="2225100"/>
        </p:xfrm>
        <a:graphic>
          <a:graphicData uri="http://schemas.openxmlformats.org/drawingml/2006/table">
            <a:tbl>
              <a:tblPr firstRow="1" bandRow="1">
                <a:noFill/>
                <a:tableStyleId>{290A5F90-2383-4955-81AD-E7505D3C2822}</a:tableStyleId>
              </a:tblPr>
              <a:tblGrid>
                <a:gridCol w="2757475">
                  <a:extLst>
                    <a:ext uri="{9D8B030D-6E8A-4147-A177-3AD203B41FA5}">
                      <a16:colId xmlns:a16="http://schemas.microsoft.com/office/drawing/2014/main" val="20000"/>
                    </a:ext>
                  </a:extLst>
                </a:gridCol>
                <a:gridCol w="2757475">
                  <a:extLst>
                    <a:ext uri="{9D8B030D-6E8A-4147-A177-3AD203B41FA5}">
                      <a16:colId xmlns:a16="http://schemas.microsoft.com/office/drawing/2014/main" val="20001"/>
                    </a:ext>
                  </a:extLst>
                </a:gridCol>
                <a:gridCol w="2757475">
                  <a:extLst>
                    <a:ext uri="{9D8B030D-6E8A-4147-A177-3AD203B41FA5}">
                      <a16:colId xmlns:a16="http://schemas.microsoft.com/office/drawing/2014/main" val="20002"/>
                    </a:ext>
                  </a:extLst>
                </a:gridCol>
              </a:tblGrid>
              <a:tr h="370850">
                <a:tc>
                  <a:txBody>
                    <a:bodyPr/>
                    <a:lstStyle/>
                    <a:p>
                      <a:pPr marL="0" marR="0" lvl="0" indent="0" algn="l" rtl="0">
                        <a:spcBef>
                          <a:spcPts val="0"/>
                        </a:spcBef>
                        <a:spcAft>
                          <a:spcPts val="0"/>
                        </a:spcAft>
                        <a:buNone/>
                      </a:pPr>
                      <a:r>
                        <a:rPr lang="en-IN" sz="1800"/>
                        <a:t>P.Id</a:t>
                      </a:r>
                      <a:endParaRPr sz="1800"/>
                    </a:p>
                  </a:txBody>
                  <a:tcPr marL="91450" marR="91450" marT="45725" marB="45725"/>
                </a:tc>
                <a:tc>
                  <a:txBody>
                    <a:bodyPr/>
                    <a:lstStyle/>
                    <a:p>
                      <a:pPr marL="0" marR="0" lvl="0" indent="0" algn="l" rtl="0">
                        <a:spcBef>
                          <a:spcPts val="0"/>
                        </a:spcBef>
                        <a:spcAft>
                          <a:spcPts val="0"/>
                        </a:spcAft>
                        <a:buNone/>
                      </a:pPr>
                      <a:r>
                        <a:rPr lang="en-IN" sz="1800"/>
                        <a:t>A.T.</a:t>
                      </a:r>
                      <a:endParaRPr/>
                    </a:p>
                  </a:txBody>
                  <a:tcPr marL="91450" marR="91450" marT="45725" marB="45725"/>
                </a:tc>
                <a:tc>
                  <a:txBody>
                    <a:bodyPr/>
                    <a:lstStyle/>
                    <a:p>
                      <a:pPr marL="0" marR="0" lvl="0" indent="0" algn="l" rtl="0">
                        <a:spcBef>
                          <a:spcPts val="0"/>
                        </a:spcBef>
                        <a:spcAft>
                          <a:spcPts val="0"/>
                        </a:spcAft>
                        <a:buNone/>
                      </a:pPr>
                      <a:r>
                        <a:rPr lang="en-IN" sz="1800"/>
                        <a:t>B.T.</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IN" sz="1800"/>
                        <a:t>A</a:t>
                      </a:r>
                      <a:endParaRPr/>
                    </a:p>
                  </a:txBody>
                  <a:tcPr marL="91450" marR="91450" marT="45725" marB="45725"/>
                </a:tc>
                <a:tc>
                  <a:txBody>
                    <a:bodyPr/>
                    <a:lstStyle/>
                    <a:p>
                      <a:pPr marL="0" marR="0" lvl="0" indent="0" algn="l" rtl="0">
                        <a:spcBef>
                          <a:spcPts val="0"/>
                        </a:spcBef>
                        <a:spcAft>
                          <a:spcPts val="0"/>
                        </a:spcAft>
                        <a:buNone/>
                      </a:pPr>
                      <a:r>
                        <a:rPr lang="en-IN" sz="1800"/>
                        <a:t>2</a:t>
                      </a:r>
                      <a:endParaRPr/>
                    </a:p>
                  </a:txBody>
                  <a:tcPr marL="91450" marR="91450" marT="45725" marB="45725"/>
                </a:tc>
                <a:tc>
                  <a:txBody>
                    <a:bodyPr/>
                    <a:lstStyle/>
                    <a:p>
                      <a:pPr marL="0" marR="0" lvl="0" indent="0" algn="l" rtl="0">
                        <a:spcBef>
                          <a:spcPts val="0"/>
                        </a:spcBef>
                        <a:spcAft>
                          <a:spcPts val="0"/>
                        </a:spcAft>
                        <a:buNone/>
                      </a:pPr>
                      <a:r>
                        <a:rPr lang="en-IN" sz="1800"/>
                        <a:t>5</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IN" sz="1800"/>
                        <a:t>B</a:t>
                      </a:r>
                      <a:endParaRPr/>
                    </a:p>
                  </a:txBody>
                  <a:tcPr marL="91450" marR="91450" marT="45725" marB="45725"/>
                </a:tc>
                <a:tc>
                  <a:txBody>
                    <a:bodyPr/>
                    <a:lstStyle/>
                    <a:p>
                      <a:pPr marL="0" marR="0" lvl="0" indent="0" algn="l" rtl="0">
                        <a:spcBef>
                          <a:spcPts val="0"/>
                        </a:spcBef>
                        <a:spcAft>
                          <a:spcPts val="0"/>
                        </a:spcAft>
                        <a:buNone/>
                      </a:pPr>
                      <a:r>
                        <a:rPr lang="en-IN" sz="1800"/>
                        <a:t>3</a:t>
                      </a:r>
                      <a:endParaRPr/>
                    </a:p>
                  </a:txBody>
                  <a:tcPr marL="91450" marR="91450" marT="45725" marB="45725"/>
                </a:tc>
                <a:tc>
                  <a:txBody>
                    <a:bodyPr/>
                    <a:lstStyle/>
                    <a:p>
                      <a:pPr marL="0" marR="0" lvl="0" indent="0" algn="l" rtl="0">
                        <a:spcBef>
                          <a:spcPts val="0"/>
                        </a:spcBef>
                        <a:spcAft>
                          <a:spcPts val="0"/>
                        </a:spcAft>
                        <a:buNone/>
                      </a:pPr>
                      <a:r>
                        <a:rPr lang="en-IN" sz="1800"/>
                        <a:t>5</a:t>
                      </a:r>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IN" sz="1800"/>
                        <a:t>C</a:t>
                      </a:r>
                      <a:endParaRPr/>
                    </a:p>
                  </a:txBody>
                  <a:tcPr marL="91450" marR="91450" marT="45725" marB="45725"/>
                </a:tc>
                <a:tc>
                  <a:txBody>
                    <a:bodyPr/>
                    <a:lstStyle/>
                    <a:p>
                      <a:pPr marL="0" marR="0" lvl="0" indent="0" algn="l" rtl="0">
                        <a:spcBef>
                          <a:spcPts val="0"/>
                        </a:spcBef>
                        <a:spcAft>
                          <a:spcPts val="0"/>
                        </a:spcAft>
                        <a:buNone/>
                      </a:pPr>
                      <a:r>
                        <a:rPr lang="en-IN" sz="1800"/>
                        <a:t>6</a:t>
                      </a:r>
                      <a:endParaRPr/>
                    </a:p>
                  </a:txBody>
                  <a:tcPr marL="91450" marR="91450" marT="45725" marB="45725"/>
                </a:tc>
                <a:tc>
                  <a:txBody>
                    <a:bodyPr/>
                    <a:lstStyle/>
                    <a:p>
                      <a:pPr marL="0" marR="0" lvl="0" indent="0" algn="l" rtl="0">
                        <a:spcBef>
                          <a:spcPts val="0"/>
                        </a:spcBef>
                        <a:spcAft>
                          <a:spcPts val="0"/>
                        </a:spcAft>
                        <a:buNone/>
                      </a:pPr>
                      <a:r>
                        <a:rPr lang="en-IN" sz="1800"/>
                        <a:t>3</a:t>
                      </a:r>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IN" sz="1800"/>
                        <a:t>D</a:t>
                      </a:r>
                      <a:endParaRPr/>
                    </a:p>
                  </a:txBody>
                  <a:tcPr marL="91450" marR="91450" marT="45725" marB="45725"/>
                </a:tc>
                <a:tc>
                  <a:txBody>
                    <a:bodyPr/>
                    <a:lstStyle/>
                    <a:p>
                      <a:pPr marL="0" marR="0" lvl="0" indent="0" algn="l" rtl="0">
                        <a:spcBef>
                          <a:spcPts val="0"/>
                        </a:spcBef>
                        <a:spcAft>
                          <a:spcPts val="0"/>
                        </a:spcAft>
                        <a:buNone/>
                      </a:pPr>
                      <a:r>
                        <a:rPr lang="en-IN" sz="1800"/>
                        <a:t>5</a:t>
                      </a:r>
                      <a:endParaRPr/>
                    </a:p>
                  </a:txBody>
                  <a:tcPr marL="91450" marR="91450" marT="45725" marB="45725"/>
                </a:tc>
                <a:tc>
                  <a:txBody>
                    <a:bodyPr/>
                    <a:lstStyle/>
                    <a:p>
                      <a:pPr marL="0" marR="0" lvl="0" indent="0" algn="l" rtl="0">
                        <a:spcBef>
                          <a:spcPts val="0"/>
                        </a:spcBef>
                        <a:spcAft>
                          <a:spcPts val="0"/>
                        </a:spcAft>
                        <a:buNone/>
                      </a:pPr>
                      <a:r>
                        <a:rPr lang="en-IN" sz="1800"/>
                        <a:t>4</a:t>
                      </a:r>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IN" sz="1800"/>
                        <a:t>E</a:t>
                      </a:r>
                      <a:endParaRPr/>
                    </a:p>
                  </a:txBody>
                  <a:tcPr marL="91450" marR="91450" marT="45725" marB="45725"/>
                </a:tc>
                <a:tc>
                  <a:txBody>
                    <a:bodyPr/>
                    <a:lstStyle/>
                    <a:p>
                      <a:pPr marL="0" marR="0" lvl="0" indent="0" algn="l" rtl="0">
                        <a:spcBef>
                          <a:spcPts val="0"/>
                        </a:spcBef>
                        <a:spcAft>
                          <a:spcPts val="0"/>
                        </a:spcAft>
                        <a:buNone/>
                      </a:pPr>
                      <a:r>
                        <a:rPr lang="en-IN" sz="1800"/>
                        <a:t>1</a:t>
                      </a:r>
                      <a:endParaRPr/>
                    </a:p>
                  </a:txBody>
                  <a:tcPr marL="91450" marR="91450" marT="45725" marB="45725"/>
                </a:tc>
                <a:tc>
                  <a:txBody>
                    <a:bodyPr/>
                    <a:lstStyle/>
                    <a:p>
                      <a:pPr marL="0" marR="0" lvl="0" indent="0" algn="l" rtl="0">
                        <a:spcBef>
                          <a:spcPts val="0"/>
                        </a:spcBef>
                        <a:spcAft>
                          <a:spcPts val="0"/>
                        </a:spcAft>
                        <a:buNone/>
                      </a:pPr>
                      <a:r>
                        <a:rPr lang="en-IN" sz="1800"/>
                        <a:t>3</a:t>
                      </a:r>
                      <a:endParaRPr/>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graphicFrame>
        <p:nvGraphicFramePr>
          <p:cNvPr id="286" name="Google Shape;286;p17"/>
          <p:cNvGraphicFramePr/>
          <p:nvPr/>
        </p:nvGraphicFramePr>
        <p:xfrm>
          <a:off x="905774" y="2341563"/>
          <a:ext cx="10705200" cy="2225100"/>
        </p:xfrm>
        <a:graphic>
          <a:graphicData uri="http://schemas.openxmlformats.org/drawingml/2006/table">
            <a:tbl>
              <a:tblPr firstRow="1" bandRow="1">
                <a:noFill/>
                <a:tableStyleId>{290A5F90-2383-4955-81AD-E7505D3C2822}</a:tableStyleId>
              </a:tblPr>
              <a:tblGrid>
                <a:gridCol w="3351900">
                  <a:extLst>
                    <a:ext uri="{9D8B030D-6E8A-4147-A177-3AD203B41FA5}">
                      <a16:colId xmlns:a16="http://schemas.microsoft.com/office/drawing/2014/main" val="20000"/>
                    </a:ext>
                  </a:extLst>
                </a:gridCol>
                <a:gridCol w="3676650">
                  <a:extLst>
                    <a:ext uri="{9D8B030D-6E8A-4147-A177-3AD203B41FA5}">
                      <a16:colId xmlns:a16="http://schemas.microsoft.com/office/drawing/2014/main" val="20001"/>
                    </a:ext>
                  </a:extLst>
                </a:gridCol>
                <a:gridCol w="3676650">
                  <a:extLst>
                    <a:ext uri="{9D8B030D-6E8A-4147-A177-3AD203B41FA5}">
                      <a16:colId xmlns:a16="http://schemas.microsoft.com/office/drawing/2014/main" val="20002"/>
                    </a:ext>
                  </a:extLst>
                </a:gridCol>
              </a:tblGrid>
              <a:tr h="370850">
                <a:tc>
                  <a:txBody>
                    <a:bodyPr/>
                    <a:lstStyle/>
                    <a:p>
                      <a:pPr marL="0" marR="0" lvl="0" indent="0" algn="l" rtl="0">
                        <a:spcBef>
                          <a:spcPts val="0"/>
                        </a:spcBef>
                        <a:spcAft>
                          <a:spcPts val="0"/>
                        </a:spcAft>
                        <a:buNone/>
                      </a:pPr>
                      <a:r>
                        <a:rPr lang="en-IN" sz="1800"/>
                        <a:t>Process Id</a:t>
                      </a:r>
                      <a:endParaRPr/>
                    </a:p>
                  </a:txBody>
                  <a:tcPr marL="91450" marR="91450" marT="45725" marB="45725"/>
                </a:tc>
                <a:tc>
                  <a:txBody>
                    <a:bodyPr/>
                    <a:lstStyle/>
                    <a:p>
                      <a:pPr marL="0" marR="0" lvl="0" indent="0" algn="l" rtl="0">
                        <a:spcBef>
                          <a:spcPts val="0"/>
                        </a:spcBef>
                        <a:spcAft>
                          <a:spcPts val="0"/>
                        </a:spcAft>
                        <a:buNone/>
                      </a:pPr>
                      <a:r>
                        <a:rPr lang="en-IN" sz="1800"/>
                        <a:t>A.T</a:t>
                      </a:r>
                      <a:endParaRPr/>
                    </a:p>
                  </a:txBody>
                  <a:tcPr marL="91450" marR="91450" marT="45725" marB="45725"/>
                </a:tc>
                <a:tc>
                  <a:txBody>
                    <a:bodyPr/>
                    <a:lstStyle/>
                    <a:p>
                      <a:pPr marL="0" marR="0" lvl="0" indent="0" algn="l" rtl="0">
                        <a:spcBef>
                          <a:spcPts val="0"/>
                        </a:spcBef>
                        <a:spcAft>
                          <a:spcPts val="0"/>
                        </a:spcAft>
                        <a:buNone/>
                      </a:pPr>
                      <a:r>
                        <a:rPr lang="en-IN" sz="1800"/>
                        <a:t>B.T.</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IN" sz="1800"/>
                        <a:t>A</a:t>
                      </a:r>
                      <a:endParaRPr/>
                    </a:p>
                  </a:txBody>
                  <a:tcPr marL="91450" marR="91450" marT="45725" marB="45725"/>
                </a:tc>
                <a:tc>
                  <a:txBody>
                    <a:bodyPr/>
                    <a:lstStyle/>
                    <a:p>
                      <a:pPr marL="0" marR="0" lvl="0" indent="0" algn="l" rtl="0">
                        <a:spcBef>
                          <a:spcPts val="0"/>
                        </a:spcBef>
                        <a:spcAft>
                          <a:spcPts val="0"/>
                        </a:spcAft>
                        <a:buNone/>
                      </a:pPr>
                      <a:r>
                        <a:rPr lang="en-IN" sz="1800"/>
                        <a:t>1</a:t>
                      </a:r>
                      <a:endParaRPr/>
                    </a:p>
                  </a:txBody>
                  <a:tcPr marL="91450" marR="91450" marT="45725" marB="45725"/>
                </a:tc>
                <a:tc>
                  <a:txBody>
                    <a:bodyPr/>
                    <a:lstStyle/>
                    <a:p>
                      <a:pPr marL="0" marR="0" lvl="0" indent="0" algn="l" rtl="0">
                        <a:spcBef>
                          <a:spcPts val="0"/>
                        </a:spcBef>
                        <a:spcAft>
                          <a:spcPts val="0"/>
                        </a:spcAft>
                        <a:buNone/>
                      </a:pPr>
                      <a:r>
                        <a:rPr lang="en-IN" sz="1800"/>
                        <a:t>6</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IN" sz="1800"/>
                        <a:t>B</a:t>
                      </a:r>
                      <a:endParaRPr/>
                    </a:p>
                  </a:txBody>
                  <a:tcPr marL="91450" marR="91450" marT="45725" marB="45725"/>
                </a:tc>
                <a:tc>
                  <a:txBody>
                    <a:bodyPr/>
                    <a:lstStyle/>
                    <a:p>
                      <a:pPr marL="0" marR="0" lvl="0" indent="0" algn="l" rtl="0">
                        <a:spcBef>
                          <a:spcPts val="0"/>
                        </a:spcBef>
                        <a:spcAft>
                          <a:spcPts val="0"/>
                        </a:spcAft>
                        <a:buNone/>
                      </a:pPr>
                      <a:r>
                        <a:rPr lang="en-IN" sz="1800"/>
                        <a:t>2</a:t>
                      </a:r>
                      <a:endParaRPr/>
                    </a:p>
                  </a:txBody>
                  <a:tcPr marL="91450" marR="91450" marT="45725" marB="45725"/>
                </a:tc>
                <a:tc>
                  <a:txBody>
                    <a:bodyPr/>
                    <a:lstStyle/>
                    <a:p>
                      <a:pPr marL="0" marR="0" lvl="0" indent="0" algn="l" rtl="0">
                        <a:spcBef>
                          <a:spcPts val="0"/>
                        </a:spcBef>
                        <a:spcAft>
                          <a:spcPts val="0"/>
                        </a:spcAft>
                        <a:buNone/>
                      </a:pPr>
                      <a:r>
                        <a:rPr lang="en-IN" sz="1800"/>
                        <a:t>8</a:t>
                      </a:r>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IN" sz="1800"/>
                        <a:t>C</a:t>
                      </a:r>
                      <a:endParaRPr/>
                    </a:p>
                  </a:txBody>
                  <a:tcPr marL="91450" marR="91450" marT="45725" marB="45725"/>
                </a:tc>
                <a:tc>
                  <a:txBody>
                    <a:bodyPr/>
                    <a:lstStyle/>
                    <a:p>
                      <a:pPr marL="0" marR="0" lvl="0" indent="0" algn="l" rtl="0">
                        <a:spcBef>
                          <a:spcPts val="0"/>
                        </a:spcBef>
                        <a:spcAft>
                          <a:spcPts val="0"/>
                        </a:spcAft>
                        <a:buNone/>
                      </a:pPr>
                      <a:r>
                        <a:rPr lang="en-IN" sz="1800"/>
                        <a:t>2</a:t>
                      </a:r>
                      <a:endParaRPr/>
                    </a:p>
                  </a:txBody>
                  <a:tcPr marL="91450" marR="91450" marT="45725" marB="45725"/>
                </a:tc>
                <a:tc>
                  <a:txBody>
                    <a:bodyPr/>
                    <a:lstStyle/>
                    <a:p>
                      <a:pPr marL="0" marR="0" lvl="0" indent="0" algn="l" rtl="0">
                        <a:spcBef>
                          <a:spcPts val="0"/>
                        </a:spcBef>
                        <a:spcAft>
                          <a:spcPts val="0"/>
                        </a:spcAft>
                        <a:buNone/>
                      </a:pPr>
                      <a:r>
                        <a:rPr lang="en-IN" sz="1800"/>
                        <a:t>8</a:t>
                      </a:r>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IN" sz="1800"/>
                        <a:t>D</a:t>
                      </a:r>
                      <a:endParaRPr/>
                    </a:p>
                  </a:txBody>
                  <a:tcPr marL="91450" marR="91450" marT="45725" marB="45725"/>
                </a:tc>
                <a:tc>
                  <a:txBody>
                    <a:bodyPr/>
                    <a:lstStyle/>
                    <a:p>
                      <a:pPr marL="0" marR="0" lvl="0" indent="0" algn="l" rtl="0">
                        <a:spcBef>
                          <a:spcPts val="0"/>
                        </a:spcBef>
                        <a:spcAft>
                          <a:spcPts val="0"/>
                        </a:spcAft>
                        <a:buNone/>
                      </a:pPr>
                      <a:r>
                        <a:rPr lang="en-IN" sz="1800"/>
                        <a:t>3</a:t>
                      </a:r>
                      <a:endParaRPr/>
                    </a:p>
                  </a:txBody>
                  <a:tcPr marL="91450" marR="91450" marT="45725" marB="45725"/>
                </a:tc>
                <a:tc>
                  <a:txBody>
                    <a:bodyPr/>
                    <a:lstStyle/>
                    <a:p>
                      <a:pPr marL="0" marR="0" lvl="0" indent="0" algn="l" rtl="0">
                        <a:spcBef>
                          <a:spcPts val="0"/>
                        </a:spcBef>
                        <a:spcAft>
                          <a:spcPts val="0"/>
                        </a:spcAft>
                        <a:buNone/>
                      </a:pPr>
                      <a:r>
                        <a:rPr lang="en-IN" sz="1800"/>
                        <a:t>5</a:t>
                      </a:r>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IN" sz="1800"/>
                        <a:t>E</a:t>
                      </a:r>
                      <a:endParaRPr/>
                    </a:p>
                  </a:txBody>
                  <a:tcPr marL="91450" marR="91450" marT="45725" marB="45725"/>
                </a:tc>
                <a:tc>
                  <a:txBody>
                    <a:bodyPr/>
                    <a:lstStyle/>
                    <a:p>
                      <a:pPr marL="0" marR="0" lvl="0" indent="0" algn="l" rtl="0">
                        <a:spcBef>
                          <a:spcPts val="0"/>
                        </a:spcBef>
                        <a:spcAft>
                          <a:spcPts val="0"/>
                        </a:spcAft>
                        <a:buNone/>
                      </a:pPr>
                      <a:r>
                        <a:rPr lang="en-IN" sz="1800"/>
                        <a:t>4</a:t>
                      </a:r>
                      <a:endParaRPr/>
                    </a:p>
                  </a:txBody>
                  <a:tcPr marL="91450" marR="91450" marT="45725" marB="45725"/>
                </a:tc>
                <a:tc>
                  <a:txBody>
                    <a:bodyPr/>
                    <a:lstStyle/>
                    <a:p>
                      <a:pPr marL="0" marR="0" lvl="0" indent="0" algn="l" rtl="0">
                        <a:spcBef>
                          <a:spcPts val="0"/>
                        </a:spcBef>
                        <a:spcAft>
                          <a:spcPts val="0"/>
                        </a:spcAft>
                        <a:buNone/>
                      </a:pPr>
                      <a:r>
                        <a:rPr lang="en-IN" sz="1800"/>
                        <a:t>8</a:t>
                      </a:r>
                      <a:endParaRPr/>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18"/>
          <p:cNvSpPr txBox="1">
            <a:spLocks noGrp="1"/>
          </p:cNvSpPr>
          <p:nvPr>
            <p:ph idx="1"/>
          </p:nvPr>
        </p:nvSpPr>
        <p:spPr>
          <a:xfrm>
            <a:off x="130617" y="1081908"/>
            <a:ext cx="11584305" cy="2347092"/>
          </a:xfrm>
          <a:prstGeom prst="rect">
            <a:avLst/>
          </a:prstGeom>
          <a:noFill/>
          <a:ln>
            <a:noFill/>
          </a:ln>
        </p:spPr>
        <p:txBody>
          <a:bodyPr spcFirstLastPara="1" wrap="square" lIns="91425" tIns="45700" rIns="91425" bIns="45700" anchor="ctr" anchorCtr="0">
            <a:noAutofit/>
          </a:bodyPr>
          <a:lstStyle/>
          <a:p>
            <a:pPr marL="306000" lvl="0" indent="-306000" algn="just" rtl="0">
              <a:spcBef>
                <a:spcPts val="0"/>
              </a:spcBef>
              <a:spcAft>
                <a:spcPts val="0"/>
              </a:spcAft>
              <a:buSzPts val="2208"/>
              <a:buChar char="◼"/>
            </a:pPr>
            <a:r>
              <a:rPr lang="en-IN" sz="2400" b="0" i="0">
                <a:solidFill>
                  <a:srgbClr val="333333"/>
                </a:solidFill>
                <a:latin typeface="Times New Roman"/>
                <a:ea typeface="Times New Roman"/>
                <a:cs typeface="Times New Roman"/>
                <a:sym typeface="Times New Roman"/>
              </a:rPr>
              <a:t>Consider there are three jobs P1, P2 and P3. P1 arrives at time unit 0; it will be scheduled first for the time until the next process arrives. P2 arrives at 1 unit of time. Its burst time is 4 units which is least among the jobs in the queue. Hence it will be scheduled next.</a:t>
            </a:r>
            <a:endParaRPr/>
          </a:p>
          <a:p>
            <a:pPr marL="306000" lvl="0" indent="-306000" algn="just" rtl="0">
              <a:spcBef>
                <a:spcPts val="1080"/>
              </a:spcBef>
              <a:spcAft>
                <a:spcPts val="0"/>
              </a:spcAft>
              <a:buSzPts val="2208"/>
              <a:buChar char="◼"/>
            </a:pPr>
            <a:r>
              <a:rPr lang="en-IN" sz="2400" b="0" i="0">
                <a:solidFill>
                  <a:srgbClr val="333333"/>
                </a:solidFill>
                <a:latin typeface="Times New Roman"/>
                <a:ea typeface="Times New Roman"/>
                <a:cs typeface="Times New Roman"/>
                <a:sym typeface="Times New Roman"/>
              </a:rPr>
              <a:t>At time 2, P3 will arrive with burst time 9. Since remaining burst time of P2 is 3 units which are least among the available jobs. Hence the processor will continue its execution till its completion. Because all the jobs have been arrived so no preemption will be done now and all the jobs will be executed till the completion according to SJF.</a:t>
            </a:r>
            <a:endParaRPr/>
          </a:p>
          <a:p>
            <a:pPr marL="306000" lvl="0" indent="-165792" algn="l" rtl="0">
              <a:spcBef>
                <a:spcPts val="1080"/>
              </a:spcBef>
              <a:spcAft>
                <a:spcPts val="0"/>
              </a:spcAft>
              <a:buSzPts val="2208"/>
              <a:buNone/>
            </a:pPr>
            <a:endParaRPr sz="2400">
              <a:latin typeface="Times New Roman"/>
              <a:ea typeface="Times New Roman"/>
              <a:cs typeface="Times New Roman"/>
              <a:sym typeface="Times New Roman"/>
            </a:endParaRPr>
          </a:p>
        </p:txBody>
      </p:sp>
      <p:graphicFrame>
        <p:nvGraphicFramePr>
          <p:cNvPr id="292" name="Google Shape;292;p18"/>
          <p:cNvGraphicFramePr/>
          <p:nvPr/>
        </p:nvGraphicFramePr>
        <p:xfrm>
          <a:off x="5144088" y="3444372"/>
          <a:ext cx="7047900" cy="2331720"/>
        </p:xfrm>
        <a:graphic>
          <a:graphicData uri="http://schemas.openxmlformats.org/drawingml/2006/table">
            <a:tbl>
              <a:tblPr>
                <a:noFill/>
                <a:tableStyleId>{D8B633F2-F581-4CB2-AF92-CDEF3BEF3E57}</a:tableStyleId>
              </a:tblPr>
              <a:tblGrid>
                <a:gridCol w="1174650">
                  <a:extLst>
                    <a:ext uri="{9D8B030D-6E8A-4147-A177-3AD203B41FA5}">
                      <a16:colId xmlns:a16="http://schemas.microsoft.com/office/drawing/2014/main" val="20000"/>
                    </a:ext>
                  </a:extLst>
                </a:gridCol>
                <a:gridCol w="1174650">
                  <a:extLst>
                    <a:ext uri="{9D8B030D-6E8A-4147-A177-3AD203B41FA5}">
                      <a16:colId xmlns:a16="http://schemas.microsoft.com/office/drawing/2014/main" val="20001"/>
                    </a:ext>
                  </a:extLst>
                </a:gridCol>
                <a:gridCol w="1174650">
                  <a:extLst>
                    <a:ext uri="{9D8B030D-6E8A-4147-A177-3AD203B41FA5}">
                      <a16:colId xmlns:a16="http://schemas.microsoft.com/office/drawing/2014/main" val="20002"/>
                    </a:ext>
                  </a:extLst>
                </a:gridCol>
                <a:gridCol w="1174650">
                  <a:extLst>
                    <a:ext uri="{9D8B030D-6E8A-4147-A177-3AD203B41FA5}">
                      <a16:colId xmlns:a16="http://schemas.microsoft.com/office/drawing/2014/main" val="20003"/>
                    </a:ext>
                  </a:extLst>
                </a:gridCol>
                <a:gridCol w="1174650">
                  <a:extLst>
                    <a:ext uri="{9D8B030D-6E8A-4147-A177-3AD203B41FA5}">
                      <a16:colId xmlns:a16="http://schemas.microsoft.com/office/drawing/2014/main" val="20004"/>
                    </a:ext>
                  </a:extLst>
                </a:gridCol>
                <a:gridCol w="1174650">
                  <a:extLst>
                    <a:ext uri="{9D8B030D-6E8A-4147-A177-3AD203B41FA5}">
                      <a16:colId xmlns:a16="http://schemas.microsoft.com/office/drawing/2014/main" val="20005"/>
                    </a:ext>
                  </a:extLst>
                </a:gridCol>
              </a:tblGrid>
              <a:tr h="0">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Process ID</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Arrival Time</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Burst Time</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Completion Time</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Turn Around Time</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800">
                          <a:solidFill>
                            <a:srgbClr val="000000"/>
                          </a:solidFill>
                          <a:latin typeface="times new roman"/>
                          <a:ea typeface="times new roman"/>
                          <a:cs typeface="times new roman"/>
                          <a:sym typeface="times new roman"/>
                        </a:rPr>
                        <a:t>Waiting Time</a:t>
                      </a:r>
                      <a:endParaRPr/>
                    </a:p>
                  </a:txBody>
                  <a:tcPr marL="114300" marR="114300" marT="114300" marB="114300">
                    <a:lnL w="9525" cap="flat" cmpd="sng">
                      <a:solidFill>
                        <a:srgbClr val="C072E1"/>
                      </a:solidFill>
                      <a:prstDash val="solid"/>
                      <a:round/>
                      <a:headEnd type="none" w="sm" len="sm"/>
                      <a:tailEnd type="none" w="sm" len="sm"/>
                    </a:lnL>
                    <a:lnR w="9525" cap="flat" cmpd="sng">
                      <a:solidFill>
                        <a:srgbClr val="C072E1"/>
                      </a:solidFill>
                      <a:prstDash val="solid"/>
                      <a:round/>
                      <a:headEnd type="none" w="sm" len="sm"/>
                      <a:tailEnd type="none" w="sm" len="sm"/>
                    </a:lnR>
                    <a:lnT w="9525" cap="flat" cmpd="sng">
                      <a:solidFill>
                        <a:srgbClr val="C072E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9</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5</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4</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228600">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3</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9</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22</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20</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tc>
                  <a:txBody>
                    <a:bodyPr/>
                    <a:lstStyle/>
                    <a:p>
                      <a:pPr marL="0" marR="0" lvl="0" indent="0" algn="just" rtl="0">
                        <a:spcBef>
                          <a:spcPts val="0"/>
                        </a:spcBef>
                        <a:spcAft>
                          <a:spcPts val="0"/>
                        </a:spcAft>
                        <a:buNone/>
                      </a:pPr>
                      <a:r>
                        <a:rPr lang="en-IN" sz="1800">
                          <a:solidFill>
                            <a:srgbClr val="333333"/>
                          </a:solidFill>
                          <a:latin typeface="Inter"/>
                          <a:ea typeface="Inter"/>
                          <a:cs typeface="Inter"/>
                          <a:sym typeface="Inter"/>
                        </a:rPr>
                        <a:t>11</a:t>
                      </a:r>
                      <a:endParaRPr/>
                    </a:p>
                  </a:txBody>
                  <a:tcPr marL="76200" marR="76200" marT="76200" marB="76200">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bl>
          </a:graphicData>
        </a:graphic>
      </p:graphicFrame>
      <p:pic>
        <p:nvPicPr>
          <p:cNvPr id="293" name="Google Shape;293;p18" descr="A picture containing text&#10;&#10;Description automatically generated"/>
          <p:cNvPicPr preferRelativeResize="0"/>
          <p:nvPr/>
        </p:nvPicPr>
        <p:blipFill rotWithShape="1">
          <a:blip r:embed="rId3">
            <a:alphaModFix/>
          </a:blip>
          <a:srcRect/>
          <a:stretch/>
        </p:blipFill>
        <p:spPr>
          <a:xfrm>
            <a:off x="0" y="3687162"/>
            <a:ext cx="4969565" cy="1030612"/>
          </a:xfrm>
          <a:prstGeom prst="rect">
            <a:avLst/>
          </a:prstGeom>
          <a:noFill/>
          <a:ln>
            <a:noFill/>
          </a:ln>
        </p:spPr>
      </p:pic>
      <p:sp>
        <p:nvSpPr>
          <p:cNvPr id="294" name="Google Shape;294;p18"/>
          <p:cNvSpPr txBox="1"/>
          <p:nvPr/>
        </p:nvSpPr>
        <p:spPr>
          <a:xfrm>
            <a:off x="321365" y="5129456"/>
            <a:ext cx="6102626"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b="0" i="0">
                <a:solidFill>
                  <a:srgbClr val="333333"/>
                </a:solidFill>
                <a:latin typeface="Inter"/>
                <a:ea typeface="Inter"/>
                <a:cs typeface="Inter"/>
                <a:sym typeface="Inter"/>
              </a:rPr>
              <a:t>Avt TAT = 37/3=12.33 msec</a:t>
            </a:r>
            <a:endParaRPr/>
          </a:p>
          <a:p>
            <a:pPr marL="0" marR="0" lvl="0" indent="0" algn="l" rtl="0">
              <a:spcBef>
                <a:spcPts val="0"/>
              </a:spcBef>
              <a:spcAft>
                <a:spcPts val="0"/>
              </a:spcAft>
              <a:buNone/>
            </a:pPr>
            <a:r>
              <a:rPr lang="en-IN" sz="1800" b="0" i="0">
                <a:solidFill>
                  <a:srgbClr val="333333"/>
                </a:solidFill>
                <a:latin typeface="Inter"/>
                <a:ea typeface="Inter"/>
                <a:cs typeface="Inter"/>
                <a:sym typeface="Inter"/>
              </a:rPr>
              <a:t> Avg Waiting Time = (4+0+11)/3 = 5 msec.</a:t>
            </a:r>
            <a:endParaRPr/>
          </a:p>
          <a:p>
            <a:pPr marL="0" marR="0" lvl="0" indent="0" algn="l" rtl="0">
              <a:spcBef>
                <a:spcPts val="0"/>
              </a:spcBef>
              <a:spcAft>
                <a:spcPts val="0"/>
              </a:spcAft>
              <a:buNone/>
            </a:pPr>
            <a:endParaRPr sz="1800">
              <a:solidFill>
                <a:schemeClr val="dk1"/>
              </a:solidFill>
              <a:latin typeface="Gill Sans"/>
              <a:ea typeface="Gill Sans"/>
              <a:cs typeface="Gill Sans"/>
              <a:sym typeface="Gill Sans"/>
            </a:endParaRPr>
          </a:p>
        </p:txBody>
      </p:sp>
      <p:sp>
        <p:nvSpPr>
          <p:cNvPr id="295" name="Google Shape;295;p18"/>
          <p:cNvSpPr txBox="1"/>
          <p:nvPr/>
        </p:nvSpPr>
        <p:spPr>
          <a:xfrm>
            <a:off x="3660913" y="-42183"/>
            <a:ext cx="610262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2800">
                <a:solidFill>
                  <a:srgbClr val="FF0000"/>
                </a:solidFill>
                <a:latin typeface="Gill Sans"/>
                <a:ea typeface="Gill Sans"/>
                <a:cs typeface="Gill Sans"/>
                <a:sym typeface="Gill Sans"/>
              </a:rPr>
              <a:t>Preemptive SJF (SRTF)   Example 1</a:t>
            </a:r>
            <a:endParaRPr sz="2800">
              <a:solidFill>
                <a:schemeClr val="dk1"/>
              </a:solidFill>
              <a:latin typeface="Gill Sans"/>
              <a:ea typeface="Gill Sans"/>
              <a:cs typeface="Gill Sans"/>
              <a:sym typeface="Gill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19"/>
          <p:cNvSpPr txBox="1">
            <a:spLocks noGrp="1"/>
          </p:cNvSpPr>
          <p:nvPr>
            <p:ph type="title"/>
          </p:nvPr>
        </p:nvSpPr>
        <p:spPr>
          <a:xfrm>
            <a:off x="581192" y="702156"/>
            <a:ext cx="11029616" cy="531421"/>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rgbClr val="3F3F3F"/>
              </a:buClr>
              <a:buSzPts val="2800"/>
              <a:buFont typeface="Gill Sans"/>
              <a:buNone/>
            </a:pPr>
            <a:r>
              <a:rPr lang="en-IN"/>
              <a:t>NUMBER OF CONTEXT SWITCHES:</a:t>
            </a:r>
            <a:endParaRPr/>
          </a:p>
        </p:txBody>
      </p:sp>
      <p:sp>
        <p:nvSpPr>
          <p:cNvPr id="301" name="Google Shape;301;p19"/>
          <p:cNvSpPr txBox="1">
            <a:spLocks noGrp="1"/>
          </p:cNvSpPr>
          <p:nvPr>
            <p:ph idx="1"/>
          </p:nvPr>
        </p:nvSpPr>
        <p:spPr>
          <a:xfrm>
            <a:off x="581192" y="1362974"/>
            <a:ext cx="11029615" cy="2372264"/>
          </a:xfrm>
          <a:prstGeom prst="rect">
            <a:avLst/>
          </a:prstGeom>
          <a:noFill/>
          <a:ln>
            <a:noFill/>
          </a:ln>
        </p:spPr>
        <p:txBody>
          <a:bodyPr spcFirstLastPara="1" wrap="square" lIns="91425" tIns="45700" rIns="91425" bIns="45700" anchor="ctr" anchorCtr="0">
            <a:normAutofit fontScale="85000" lnSpcReduction="10000"/>
          </a:bodyPr>
          <a:lstStyle/>
          <a:p>
            <a:pPr marL="306000" lvl="0" indent="-306000" algn="l" rtl="0">
              <a:spcBef>
                <a:spcPts val="0"/>
              </a:spcBef>
              <a:spcAft>
                <a:spcPts val="0"/>
              </a:spcAft>
              <a:buSzPts val="1656"/>
              <a:buChar char="◼"/>
            </a:pPr>
            <a:r>
              <a:rPr lang="en-IN" b="1"/>
              <a:t>Initial process</a:t>
            </a:r>
            <a:r>
              <a:rPr lang="en-IN"/>
              <a:t>: The first process does not count as a context switch. For example, if the CPU starts with P1, that does not count as a context switch.</a:t>
            </a:r>
            <a:endParaRPr/>
          </a:p>
          <a:p>
            <a:pPr marL="306000" lvl="0" indent="-306000" algn="l" rtl="0">
              <a:spcBef>
                <a:spcPts val="960"/>
              </a:spcBef>
              <a:spcAft>
                <a:spcPts val="0"/>
              </a:spcAft>
              <a:buSzPts val="1656"/>
              <a:buChar char="◼"/>
            </a:pPr>
            <a:r>
              <a:rPr lang="en-IN" b="1"/>
              <a:t>Idle Time</a:t>
            </a:r>
            <a:r>
              <a:rPr lang="en-IN"/>
              <a:t>: If the CPU is idle and then resumes a different process, this is also counted as a context switch.</a:t>
            </a:r>
            <a:endParaRPr/>
          </a:p>
          <a:p>
            <a:pPr marL="306000" lvl="0" indent="-306000" algn="l" rtl="0">
              <a:spcBef>
                <a:spcPts val="960"/>
              </a:spcBef>
              <a:spcAft>
                <a:spcPts val="0"/>
              </a:spcAft>
              <a:buSzPts val="1656"/>
              <a:buChar char="◼"/>
            </a:pPr>
            <a:r>
              <a:rPr lang="en-IN" b="1"/>
              <a:t>Pre-emptive Scheduling</a:t>
            </a:r>
            <a:r>
              <a:rPr lang="en-IN"/>
              <a:t>: In pre-emptive scheduling, a context switch occurs whenever a process is interrupted, and the CPU is given to another process.</a:t>
            </a:r>
            <a:endParaRPr/>
          </a:p>
        </p:txBody>
      </p:sp>
      <p:pic>
        <p:nvPicPr>
          <p:cNvPr id="302" name="Google Shape;302;p19" descr="A picture containing text&#10;&#10;Description automatically generated"/>
          <p:cNvPicPr preferRelativeResize="0"/>
          <p:nvPr/>
        </p:nvPicPr>
        <p:blipFill rotWithShape="1">
          <a:blip r:embed="rId3">
            <a:alphaModFix/>
          </a:blip>
          <a:srcRect/>
          <a:stretch/>
        </p:blipFill>
        <p:spPr>
          <a:xfrm>
            <a:off x="3132072" y="4041536"/>
            <a:ext cx="4969565" cy="103061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
          <p:cNvSpPr txBox="1">
            <a:spLocks noGrp="1"/>
          </p:cNvSpPr>
          <p:nvPr>
            <p:ph idx="1"/>
          </p:nvPr>
        </p:nvSpPr>
        <p:spPr>
          <a:xfrm>
            <a:off x="204457" y="1560322"/>
            <a:ext cx="6845700" cy="4446345"/>
          </a:xfrm>
          <a:prstGeom prst="rect">
            <a:avLst/>
          </a:prstGeom>
          <a:noFill/>
          <a:ln>
            <a:noFill/>
          </a:ln>
        </p:spPr>
        <p:txBody>
          <a:bodyPr spcFirstLastPara="1" wrap="square" lIns="91425" tIns="45700" rIns="91425" bIns="45700" anchor="ctr" anchorCtr="0">
            <a:noAutofit/>
          </a:bodyPr>
          <a:lstStyle/>
          <a:p>
            <a:pPr marL="0" lvl="0" indent="0" algn="just" rtl="0">
              <a:lnSpc>
                <a:spcPct val="107000"/>
              </a:lnSpc>
              <a:spcBef>
                <a:spcPts val="0"/>
              </a:spcBef>
              <a:spcAft>
                <a:spcPts val="0"/>
              </a:spcAft>
              <a:buSzPts val="1000"/>
              <a:buNone/>
            </a:pPr>
            <a:r>
              <a:rPr lang="en-IN" sz="2000" b="1">
                <a:solidFill>
                  <a:srgbClr val="000000"/>
                </a:solidFill>
                <a:latin typeface="Times New Roman"/>
                <a:ea typeface="Times New Roman"/>
                <a:cs typeface="Times New Roman"/>
                <a:sym typeface="Times New Roman"/>
              </a:rPr>
              <a:t>Comparing the CPU scheduling algorithms, includes:</a:t>
            </a:r>
            <a:endParaRPr/>
          </a:p>
          <a:p>
            <a:pPr marL="0" lvl="0" indent="0" algn="just" rtl="0">
              <a:lnSpc>
                <a:spcPct val="107000"/>
              </a:lnSpc>
              <a:spcBef>
                <a:spcPts val="1200"/>
              </a:spcBef>
              <a:spcAft>
                <a:spcPts val="0"/>
              </a:spcAft>
              <a:buSzPts val="1000"/>
              <a:buNone/>
            </a:pPr>
            <a:endParaRPr sz="2000">
              <a:solidFill>
                <a:srgbClr val="000000"/>
              </a:solidFill>
              <a:latin typeface="Calibri"/>
              <a:ea typeface="Calibri"/>
              <a:cs typeface="Calibri"/>
              <a:sym typeface="Calibri"/>
            </a:endParaRPr>
          </a:p>
          <a:p>
            <a:pPr marL="306000" lvl="0" indent="-306000" algn="just" rtl="0">
              <a:lnSpc>
                <a:spcPct val="107000"/>
              </a:lnSpc>
              <a:spcBef>
                <a:spcPts val="1200"/>
              </a:spcBef>
              <a:spcAft>
                <a:spcPts val="0"/>
              </a:spcAft>
              <a:buSzPts val="1840"/>
              <a:buChar char="◼"/>
            </a:pPr>
            <a:r>
              <a:rPr lang="en-IN" sz="2000" b="1">
                <a:solidFill>
                  <a:srgbClr val="000000"/>
                </a:solidFill>
                <a:latin typeface="Times New Roman"/>
                <a:ea typeface="Times New Roman"/>
                <a:cs typeface="Times New Roman"/>
                <a:sym typeface="Times New Roman"/>
              </a:rPr>
              <a:t>CPU utilization</a:t>
            </a:r>
            <a:r>
              <a:rPr lang="en-IN" sz="2000">
                <a:solidFill>
                  <a:srgbClr val="000000"/>
                </a:solidFill>
                <a:latin typeface="Times New Roman"/>
                <a:ea typeface="Times New Roman"/>
                <a:cs typeface="Times New Roman"/>
                <a:sym typeface="Times New Roman"/>
              </a:rPr>
              <a:t> - CPU should be kept as busy as possible</a:t>
            </a:r>
            <a:endParaRPr/>
          </a:p>
          <a:p>
            <a:pPr marL="306000" lvl="0" indent="-306000" algn="just" rtl="0">
              <a:lnSpc>
                <a:spcPct val="107000"/>
              </a:lnSpc>
              <a:spcBef>
                <a:spcPts val="1200"/>
              </a:spcBef>
              <a:spcAft>
                <a:spcPts val="0"/>
              </a:spcAft>
              <a:buSzPts val="1840"/>
              <a:buChar char="◼"/>
            </a:pPr>
            <a:r>
              <a:rPr lang="en-IN" sz="2000" b="1">
                <a:solidFill>
                  <a:srgbClr val="000000"/>
                </a:solidFill>
                <a:latin typeface="Times New Roman"/>
                <a:ea typeface="Times New Roman"/>
                <a:cs typeface="Times New Roman"/>
                <a:sym typeface="Times New Roman"/>
              </a:rPr>
              <a:t>Throughput</a:t>
            </a:r>
            <a:r>
              <a:rPr lang="en-IN" sz="2000">
                <a:solidFill>
                  <a:srgbClr val="000000"/>
                </a:solidFill>
                <a:latin typeface="Times New Roman"/>
                <a:ea typeface="Times New Roman"/>
                <a:cs typeface="Times New Roman"/>
                <a:sym typeface="Times New Roman"/>
              </a:rPr>
              <a:t> - Number of processes completed per unit time is called </a:t>
            </a:r>
            <a:r>
              <a:rPr lang="en-IN" sz="2000" i="1">
                <a:solidFill>
                  <a:srgbClr val="000000"/>
                </a:solidFill>
                <a:latin typeface="Times New Roman"/>
                <a:ea typeface="Times New Roman"/>
                <a:cs typeface="Times New Roman"/>
                <a:sym typeface="Times New Roman"/>
              </a:rPr>
              <a:t>throughput</a:t>
            </a:r>
            <a:r>
              <a:rPr lang="en-IN" sz="2000">
                <a:solidFill>
                  <a:srgbClr val="000000"/>
                </a:solidFill>
                <a:latin typeface="Times New Roman"/>
                <a:ea typeface="Times New Roman"/>
                <a:cs typeface="Times New Roman"/>
                <a:sym typeface="Times New Roman"/>
              </a:rPr>
              <a:t>. </a:t>
            </a:r>
            <a:endParaRPr sz="2000">
              <a:latin typeface="Calibri"/>
              <a:ea typeface="Calibri"/>
              <a:cs typeface="Calibri"/>
              <a:sym typeface="Calibri"/>
            </a:endParaRPr>
          </a:p>
          <a:p>
            <a:pPr marL="306000" lvl="0" indent="-306000" algn="just" rtl="0">
              <a:lnSpc>
                <a:spcPct val="107000"/>
              </a:lnSpc>
              <a:spcBef>
                <a:spcPts val="1200"/>
              </a:spcBef>
              <a:spcAft>
                <a:spcPts val="0"/>
              </a:spcAft>
              <a:buSzPts val="1840"/>
              <a:buChar char="◼"/>
            </a:pPr>
            <a:r>
              <a:rPr lang="en-IN" sz="2000" b="1">
                <a:solidFill>
                  <a:srgbClr val="000000"/>
                </a:solidFill>
                <a:latin typeface="Times New Roman"/>
                <a:ea typeface="Times New Roman"/>
                <a:cs typeface="Times New Roman"/>
                <a:sym typeface="Times New Roman"/>
              </a:rPr>
              <a:t>Turnaround time</a:t>
            </a:r>
            <a:r>
              <a:rPr lang="en-IN" sz="2000">
                <a:solidFill>
                  <a:srgbClr val="000000"/>
                </a:solidFill>
                <a:latin typeface="Times New Roman"/>
                <a:ea typeface="Times New Roman"/>
                <a:cs typeface="Times New Roman"/>
                <a:sym typeface="Times New Roman"/>
              </a:rPr>
              <a:t> - The interval from the time of submission of a process to the time of completion is the </a:t>
            </a:r>
            <a:r>
              <a:rPr lang="en-IN" sz="2000" i="1">
                <a:solidFill>
                  <a:srgbClr val="000000"/>
                </a:solidFill>
                <a:latin typeface="Times New Roman"/>
                <a:ea typeface="Times New Roman"/>
                <a:cs typeface="Times New Roman"/>
                <a:sym typeface="Times New Roman"/>
              </a:rPr>
              <a:t>turnaround time</a:t>
            </a:r>
            <a:r>
              <a:rPr lang="en-IN" sz="2000">
                <a:solidFill>
                  <a:srgbClr val="000000"/>
                </a:solidFill>
                <a:latin typeface="Times New Roman"/>
                <a:ea typeface="Times New Roman"/>
                <a:cs typeface="Times New Roman"/>
                <a:sym typeface="Times New Roman"/>
              </a:rPr>
              <a:t>. Turnaround time is the sum of the periods spent waiting to get into memory, waiting in the ready queue, executing on the CPU, and doing I/O. </a:t>
            </a:r>
            <a:endParaRPr sz="2000">
              <a:latin typeface="Calibri"/>
              <a:ea typeface="Calibri"/>
              <a:cs typeface="Calibri"/>
              <a:sym typeface="Calibri"/>
            </a:endParaRPr>
          </a:p>
          <a:p>
            <a:pPr marL="306000" lvl="0" indent="-306000" algn="just" rtl="0">
              <a:lnSpc>
                <a:spcPct val="107000"/>
              </a:lnSpc>
              <a:spcBef>
                <a:spcPts val="1200"/>
              </a:spcBef>
              <a:spcAft>
                <a:spcPts val="0"/>
              </a:spcAft>
              <a:buSzPts val="1840"/>
              <a:buChar char="◼"/>
            </a:pPr>
            <a:r>
              <a:rPr lang="en-IN" sz="2000" b="1">
                <a:solidFill>
                  <a:srgbClr val="000000"/>
                </a:solidFill>
                <a:latin typeface="Times New Roman"/>
                <a:ea typeface="Times New Roman"/>
                <a:cs typeface="Times New Roman"/>
                <a:sym typeface="Times New Roman"/>
              </a:rPr>
              <a:t>Waiting time</a:t>
            </a:r>
            <a:r>
              <a:rPr lang="en-IN" sz="2000">
                <a:solidFill>
                  <a:srgbClr val="000000"/>
                </a:solidFill>
                <a:latin typeface="Times New Roman"/>
                <a:ea typeface="Times New Roman"/>
                <a:cs typeface="Times New Roman"/>
                <a:sym typeface="Times New Roman"/>
              </a:rPr>
              <a:t> - Waiting time is the sum of the period spent waiting in the ready queue.</a:t>
            </a:r>
            <a:endParaRPr sz="2000">
              <a:latin typeface="Calibri"/>
              <a:ea typeface="Calibri"/>
              <a:cs typeface="Calibri"/>
              <a:sym typeface="Calibri"/>
            </a:endParaRPr>
          </a:p>
          <a:p>
            <a:pPr marL="306000" lvl="0" indent="-306000" algn="just" rtl="0">
              <a:lnSpc>
                <a:spcPct val="107000"/>
              </a:lnSpc>
              <a:spcBef>
                <a:spcPts val="1200"/>
              </a:spcBef>
              <a:spcAft>
                <a:spcPts val="0"/>
              </a:spcAft>
              <a:buSzPts val="1840"/>
              <a:buChar char="◼"/>
            </a:pPr>
            <a:r>
              <a:rPr lang="en-IN" sz="2000" b="1">
                <a:solidFill>
                  <a:srgbClr val="000000"/>
                </a:solidFill>
                <a:latin typeface="Times New Roman"/>
                <a:ea typeface="Times New Roman"/>
                <a:cs typeface="Times New Roman"/>
                <a:sym typeface="Times New Roman"/>
              </a:rPr>
              <a:t>Response time</a:t>
            </a:r>
            <a:r>
              <a:rPr lang="en-IN" sz="2000">
                <a:solidFill>
                  <a:srgbClr val="000000"/>
                </a:solidFill>
                <a:latin typeface="Times New Roman"/>
                <a:ea typeface="Times New Roman"/>
                <a:cs typeface="Times New Roman"/>
                <a:sym typeface="Times New Roman"/>
              </a:rPr>
              <a:t> - Response time is the time from the submission of a request until the first response is produced.</a:t>
            </a:r>
            <a:endParaRPr sz="2000">
              <a:latin typeface="Calibri"/>
              <a:ea typeface="Calibri"/>
              <a:cs typeface="Calibri"/>
              <a:sym typeface="Calibri"/>
            </a:endParaRPr>
          </a:p>
          <a:p>
            <a:pPr marL="306000" lvl="0" indent="-189160" algn="just" rtl="0">
              <a:spcBef>
                <a:spcPts val="1200"/>
              </a:spcBef>
              <a:spcAft>
                <a:spcPts val="0"/>
              </a:spcAft>
              <a:buSzPts val="1840"/>
              <a:buNone/>
            </a:pPr>
            <a:endParaRPr sz="2000"/>
          </a:p>
        </p:txBody>
      </p:sp>
      <p:sp>
        <p:nvSpPr>
          <p:cNvPr id="124" name="Google Shape;124;p2"/>
          <p:cNvSpPr txBox="1"/>
          <p:nvPr/>
        </p:nvSpPr>
        <p:spPr>
          <a:xfrm>
            <a:off x="742123" y="0"/>
            <a:ext cx="1109206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800" cap="none">
                <a:solidFill>
                  <a:srgbClr val="FF0000"/>
                </a:solidFill>
                <a:latin typeface="Gill Sans"/>
                <a:ea typeface="Gill Sans"/>
                <a:cs typeface="Gill Sans"/>
                <a:sym typeface="Gill Sans"/>
              </a:rPr>
              <a:t>METRICS TO MEASURE PERFORMANCE OF A CPU SCHEDULING ALGO</a:t>
            </a:r>
            <a:endParaRPr sz="2800" cap="none">
              <a:solidFill>
                <a:srgbClr val="FF0000"/>
              </a:solidFill>
              <a:latin typeface="Gill Sans"/>
              <a:ea typeface="Gill Sans"/>
              <a:cs typeface="Gill Sans"/>
              <a:sym typeface="Gill Sans"/>
            </a:endParaRPr>
          </a:p>
        </p:txBody>
      </p:sp>
      <p:pic>
        <p:nvPicPr>
          <p:cNvPr id="125" name="Google Shape;125;p2" descr="Diagram&#10;&#10;Description automatically generated"/>
          <p:cNvPicPr preferRelativeResize="0"/>
          <p:nvPr/>
        </p:nvPicPr>
        <p:blipFill rotWithShape="1">
          <a:blip r:embed="rId3">
            <a:alphaModFix/>
          </a:blip>
          <a:srcRect/>
          <a:stretch/>
        </p:blipFill>
        <p:spPr>
          <a:xfrm>
            <a:off x="7050156" y="1378224"/>
            <a:ext cx="5141843" cy="343231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0"/>
          <p:cNvSpPr txBox="1">
            <a:spLocks noGrp="1"/>
          </p:cNvSpPr>
          <p:nvPr>
            <p:ph type="title"/>
          </p:nvPr>
        </p:nvSpPr>
        <p:spPr>
          <a:xfrm>
            <a:off x="581192" y="2477947"/>
            <a:ext cx="11029616" cy="118872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rgbClr val="3F3F3F"/>
              </a:buClr>
              <a:buSzPts val="2800"/>
              <a:buFont typeface="Gill Sans"/>
              <a:buNone/>
            </a:pPr>
            <a:r>
              <a:rPr lang="en-IN"/>
              <a:t>THANK YOU </a:t>
            </a:r>
            <a:br>
              <a:rPr lang="en-IN"/>
            </a:br>
            <a:r>
              <a:rPr lang="en-IN"/>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3"/>
          <p:cNvSpPr txBox="1">
            <a:spLocks noGrp="1"/>
          </p:cNvSpPr>
          <p:nvPr>
            <p:ph idx="1"/>
          </p:nvPr>
        </p:nvSpPr>
        <p:spPr>
          <a:xfrm>
            <a:off x="395662" y="838986"/>
            <a:ext cx="11029615" cy="5684362"/>
          </a:xfrm>
          <a:prstGeom prst="rect">
            <a:avLst/>
          </a:prstGeom>
          <a:noFill/>
          <a:ln>
            <a:noFill/>
          </a:ln>
        </p:spPr>
        <p:txBody>
          <a:bodyPr spcFirstLastPara="1" wrap="square" lIns="91425" tIns="45700" rIns="91425" bIns="45700" anchor="ctr" anchorCtr="0">
            <a:noAutofit/>
          </a:bodyPr>
          <a:lstStyle/>
          <a:p>
            <a:pPr marL="306000" lvl="0" indent="-306000" algn="l" rtl="0">
              <a:spcBef>
                <a:spcPts val="0"/>
              </a:spcBef>
              <a:spcAft>
                <a:spcPts val="0"/>
              </a:spcAft>
              <a:buSzPts val="2208"/>
              <a:buChar char="◼"/>
            </a:pPr>
            <a:r>
              <a:rPr lang="en-IN" sz="2400" b="1" i="0">
                <a:solidFill>
                  <a:srgbClr val="222222"/>
                </a:solidFill>
                <a:latin typeface="Times New Roman"/>
                <a:ea typeface="Times New Roman"/>
                <a:cs typeface="Times New Roman"/>
                <a:sym typeface="Times New Roman"/>
              </a:rPr>
              <a:t>There are mainly </a:t>
            </a:r>
            <a:r>
              <a:rPr lang="en-IN" sz="2400" b="1">
                <a:solidFill>
                  <a:srgbClr val="222222"/>
                </a:solidFill>
                <a:latin typeface="Times New Roman"/>
                <a:ea typeface="Times New Roman"/>
                <a:cs typeface="Times New Roman"/>
                <a:sym typeface="Times New Roman"/>
              </a:rPr>
              <a:t>seven</a:t>
            </a:r>
            <a:r>
              <a:rPr lang="en-IN" sz="2400" b="1" i="0">
                <a:solidFill>
                  <a:srgbClr val="222222"/>
                </a:solidFill>
                <a:latin typeface="Times New Roman"/>
                <a:ea typeface="Times New Roman"/>
                <a:cs typeface="Times New Roman"/>
                <a:sym typeface="Times New Roman"/>
              </a:rPr>
              <a:t> types of process scheduling algorithms</a:t>
            </a:r>
            <a:endParaRPr/>
          </a:p>
          <a:p>
            <a:pPr marL="306000" lvl="0" indent="-306000" algn="l" rtl="0">
              <a:spcBef>
                <a:spcPts val="1080"/>
              </a:spcBef>
              <a:spcAft>
                <a:spcPts val="0"/>
              </a:spcAft>
              <a:buSzPts val="2208"/>
              <a:buFont typeface="Gill Sans"/>
              <a:buAutoNum type="arabicPeriod"/>
            </a:pPr>
            <a:r>
              <a:rPr lang="en-IN" sz="2400" b="0" i="0">
                <a:solidFill>
                  <a:srgbClr val="222222"/>
                </a:solidFill>
                <a:latin typeface="Times New Roman"/>
                <a:ea typeface="Times New Roman"/>
                <a:cs typeface="Times New Roman"/>
                <a:sym typeface="Times New Roman"/>
              </a:rPr>
              <a:t>First Come First Serve (FCFS) </a:t>
            </a:r>
            <a:r>
              <a:rPr lang="en-IN" sz="2400" b="0" i="0">
                <a:solidFill>
                  <a:srgbClr val="FF0000"/>
                </a:solidFill>
                <a:latin typeface="Times New Roman"/>
                <a:ea typeface="Times New Roman"/>
                <a:cs typeface="Times New Roman"/>
                <a:sym typeface="Times New Roman"/>
              </a:rPr>
              <a:t>NP</a:t>
            </a:r>
            <a:endParaRPr/>
          </a:p>
          <a:p>
            <a:pPr marL="306000" lvl="0" indent="-306000" algn="l" rtl="0">
              <a:spcBef>
                <a:spcPts val="1080"/>
              </a:spcBef>
              <a:spcAft>
                <a:spcPts val="0"/>
              </a:spcAft>
              <a:buSzPts val="2208"/>
              <a:buFont typeface="Gill Sans"/>
              <a:buAutoNum type="arabicPeriod"/>
            </a:pPr>
            <a:r>
              <a:rPr lang="en-IN" sz="2400" b="0" i="0">
                <a:solidFill>
                  <a:srgbClr val="222222"/>
                </a:solidFill>
                <a:latin typeface="Times New Roman"/>
                <a:ea typeface="Times New Roman"/>
                <a:cs typeface="Times New Roman"/>
                <a:sym typeface="Times New Roman"/>
              </a:rPr>
              <a:t>Shortest-Job-First (SJF) Scheduling </a:t>
            </a:r>
            <a:r>
              <a:rPr lang="en-IN" sz="2400" b="0" i="0">
                <a:solidFill>
                  <a:srgbClr val="FF0000"/>
                </a:solidFill>
                <a:latin typeface="Times New Roman"/>
                <a:ea typeface="Times New Roman"/>
                <a:cs typeface="Times New Roman"/>
                <a:sym typeface="Times New Roman"/>
              </a:rPr>
              <a:t>NP</a:t>
            </a:r>
            <a:endParaRPr/>
          </a:p>
          <a:p>
            <a:pPr marL="306000" lvl="0" indent="-306000" algn="l" rtl="0">
              <a:spcBef>
                <a:spcPts val="1080"/>
              </a:spcBef>
              <a:spcAft>
                <a:spcPts val="0"/>
              </a:spcAft>
              <a:buSzPts val="2208"/>
              <a:buFont typeface="Gill Sans"/>
              <a:buAutoNum type="arabicPeriod"/>
            </a:pPr>
            <a:r>
              <a:rPr lang="en-IN" sz="2400" b="0" i="0">
                <a:solidFill>
                  <a:srgbClr val="222222"/>
                </a:solidFill>
                <a:latin typeface="Times New Roman"/>
                <a:ea typeface="Times New Roman"/>
                <a:cs typeface="Times New Roman"/>
                <a:sym typeface="Times New Roman"/>
              </a:rPr>
              <a:t>Shortest Remaining Time (SRTF) </a:t>
            </a:r>
            <a:r>
              <a:rPr lang="en-IN" sz="2400" b="0" i="0">
                <a:solidFill>
                  <a:srgbClr val="FF0000"/>
                </a:solidFill>
                <a:latin typeface="Times New Roman"/>
                <a:ea typeface="Times New Roman"/>
                <a:cs typeface="Times New Roman"/>
                <a:sym typeface="Times New Roman"/>
              </a:rPr>
              <a:t>P</a:t>
            </a:r>
            <a:endParaRPr/>
          </a:p>
          <a:p>
            <a:pPr marL="306000" lvl="0" indent="-306000" algn="l" rtl="0">
              <a:spcBef>
                <a:spcPts val="1080"/>
              </a:spcBef>
              <a:spcAft>
                <a:spcPts val="0"/>
              </a:spcAft>
              <a:buSzPts val="2208"/>
              <a:buFont typeface="Gill Sans"/>
              <a:buAutoNum type="arabicPeriod"/>
            </a:pPr>
            <a:r>
              <a:rPr lang="en-IN" sz="2400" b="0" i="0">
                <a:solidFill>
                  <a:srgbClr val="222222"/>
                </a:solidFill>
                <a:latin typeface="Times New Roman"/>
                <a:ea typeface="Times New Roman"/>
                <a:cs typeface="Times New Roman"/>
                <a:sym typeface="Times New Roman"/>
              </a:rPr>
              <a:t>Priority Scheduling </a:t>
            </a:r>
            <a:r>
              <a:rPr lang="en-IN" sz="2400" b="0" i="0">
                <a:solidFill>
                  <a:srgbClr val="FF0000"/>
                </a:solidFill>
                <a:latin typeface="Times New Roman"/>
                <a:ea typeface="Times New Roman"/>
                <a:cs typeface="Times New Roman"/>
                <a:sym typeface="Times New Roman"/>
              </a:rPr>
              <a:t>P/NP</a:t>
            </a:r>
            <a:endParaRPr/>
          </a:p>
          <a:p>
            <a:pPr marL="306000" lvl="0" indent="-306000" algn="l" rtl="0">
              <a:spcBef>
                <a:spcPts val="1080"/>
              </a:spcBef>
              <a:spcAft>
                <a:spcPts val="0"/>
              </a:spcAft>
              <a:buSzPts val="2208"/>
              <a:buFont typeface="Gill Sans"/>
              <a:buAutoNum type="arabicPeriod"/>
            </a:pPr>
            <a:r>
              <a:rPr lang="en-IN" sz="2400" b="0" i="0">
                <a:solidFill>
                  <a:srgbClr val="222222"/>
                </a:solidFill>
                <a:latin typeface="Times New Roman"/>
                <a:ea typeface="Times New Roman"/>
                <a:cs typeface="Times New Roman"/>
                <a:sym typeface="Times New Roman"/>
              </a:rPr>
              <a:t>Round Robin Scheduling </a:t>
            </a:r>
            <a:r>
              <a:rPr lang="en-IN" sz="2400" b="0" i="0">
                <a:solidFill>
                  <a:srgbClr val="FF0000"/>
                </a:solidFill>
                <a:latin typeface="Times New Roman"/>
                <a:ea typeface="Times New Roman"/>
                <a:cs typeface="Times New Roman"/>
                <a:sym typeface="Times New Roman"/>
              </a:rPr>
              <a:t>P</a:t>
            </a:r>
            <a:endParaRPr/>
          </a:p>
          <a:p>
            <a:pPr marL="306000" lvl="0" indent="-306000" algn="l" rtl="0">
              <a:spcBef>
                <a:spcPts val="1080"/>
              </a:spcBef>
              <a:spcAft>
                <a:spcPts val="0"/>
              </a:spcAft>
              <a:buSzPts val="2208"/>
              <a:buFont typeface="Gill Sans"/>
              <a:buAutoNum type="arabicPeriod"/>
            </a:pPr>
            <a:r>
              <a:rPr lang="en-IN" sz="2400">
                <a:solidFill>
                  <a:srgbClr val="222222"/>
                </a:solidFill>
                <a:latin typeface="Times New Roman"/>
                <a:ea typeface="Times New Roman"/>
                <a:cs typeface="Times New Roman"/>
                <a:sym typeface="Times New Roman"/>
              </a:rPr>
              <a:t>Highest Response Ratio Next (HRRN) </a:t>
            </a:r>
            <a:r>
              <a:rPr lang="en-IN" sz="2400">
                <a:solidFill>
                  <a:srgbClr val="FF0000"/>
                </a:solidFill>
                <a:latin typeface="Times New Roman"/>
                <a:ea typeface="Times New Roman"/>
                <a:cs typeface="Times New Roman"/>
                <a:sym typeface="Times New Roman"/>
              </a:rPr>
              <a:t>NP</a:t>
            </a:r>
            <a:endParaRPr/>
          </a:p>
          <a:p>
            <a:pPr marL="306000" lvl="0" indent="-306000" algn="l" rtl="0">
              <a:spcBef>
                <a:spcPts val="1080"/>
              </a:spcBef>
              <a:spcAft>
                <a:spcPts val="0"/>
              </a:spcAft>
              <a:buSzPts val="2208"/>
              <a:buFont typeface="Gill Sans"/>
              <a:buAutoNum type="arabicPeriod"/>
            </a:pPr>
            <a:r>
              <a:rPr lang="en-IN" sz="2400">
                <a:solidFill>
                  <a:srgbClr val="333333"/>
                </a:solidFill>
                <a:latin typeface="Times New Roman"/>
                <a:ea typeface="Times New Roman"/>
                <a:cs typeface="Times New Roman"/>
                <a:sym typeface="Times New Roman"/>
              </a:rPr>
              <a:t>Lottery scheduling </a:t>
            </a:r>
            <a:r>
              <a:rPr lang="en-IN" sz="2400">
                <a:solidFill>
                  <a:srgbClr val="FF0000"/>
                </a:solidFill>
                <a:latin typeface="Times New Roman"/>
                <a:ea typeface="Times New Roman"/>
                <a:cs typeface="Times New Roman"/>
                <a:sym typeface="Times New Roman"/>
              </a:rPr>
              <a:t>P</a:t>
            </a:r>
            <a:endParaRPr sz="2400" b="0" i="0">
              <a:solidFill>
                <a:srgbClr val="FF0000"/>
              </a:solidFill>
              <a:latin typeface="Times New Roman"/>
              <a:ea typeface="Times New Roman"/>
              <a:cs typeface="Times New Roman"/>
              <a:sym typeface="Times New Roman"/>
            </a:endParaRPr>
          </a:p>
          <a:p>
            <a:pPr marL="306000" lvl="0" indent="-165792" algn="l" rtl="0">
              <a:spcBef>
                <a:spcPts val="1080"/>
              </a:spcBef>
              <a:spcAft>
                <a:spcPts val="0"/>
              </a:spcAft>
              <a:buSzPts val="2208"/>
              <a:buNone/>
            </a:pPr>
            <a:endParaRPr sz="2400">
              <a:latin typeface="Times New Roman"/>
              <a:ea typeface="Times New Roman"/>
              <a:cs typeface="Times New Roman"/>
              <a:sym typeface="Times New Roman"/>
            </a:endParaRPr>
          </a:p>
        </p:txBody>
      </p:sp>
      <p:sp>
        <p:nvSpPr>
          <p:cNvPr id="131" name="Google Shape;131;p3"/>
          <p:cNvSpPr txBox="1"/>
          <p:nvPr/>
        </p:nvSpPr>
        <p:spPr>
          <a:xfrm>
            <a:off x="3154018" y="0"/>
            <a:ext cx="735495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800" cap="none">
                <a:solidFill>
                  <a:srgbClr val="FF0000"/>
                </a:solidFill>
                <a:latin typeface="Gill Sans"/>
                <a:ea typeface="Gill Sans"/>
                <a:cs typeface="Gill Sans"/>
                <a:sym typeface="Gill Sans"/>
              </a:rPr>
              <a:t>TYPES OF CPU SCHEDULING ALGORITHM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4"/>
          <p:cNvSpPr txBox="1">
            <a:spLocks noGrp="1"/>
          </p:cNvSpPr>
          <p:nvPr>
            <p:ph type="title"/>
          </p:nvPr>
        </p:nvSpPr>
        <p:spPr>
          <a:xfrm>
            <a:off x="2964426" y="718120"/>
            <a:ext cx="6710516" cy="447986"/>
          </a:xfrm>
          <a:prstGeom prst="rect">
            <a:avLst/>
          </a:prstGeom>
          <a:noFill/>
          <a:ln>
            <a:noFill/>
          </a:ln>
        </p:spPr>
        <p:txBody>
          <a:bodyPr spcFirstLastPara="1" wrap="square" lIns="0" tIns="16925" rIns="0" bIns="0" anchor="b" anchorCtr="0">
            <a:spAutoFit/>
          </a:bodyPr>
          <a:lstStyle/>
          <a:p>
            <a:pPr marL="16933" lvl="0" indent="0" algn="l" rtl="0">
              <a:spcBef>
                <a:spcPts val="0"/>
              </a:spcBef>
              <a:spcAft>
                <a:spcPts val="0"/>
              </a:spcAft>
              <a:buClr>
                <a:srgbClr val="3F3F3F"/>
              </a:buClr>
              <a:buSzPts val="2800"/>
              <a:buFont typeface="Gill Sans"/>
              <a:buNone/>
            </a:pPr>
            <a:r>
              <a:rPr lang="en-IN"/>
              <a:t>CONTENTS COVERED</a:t>
            </a:r>
            <a:endParaRPr/>
          </a:p>
        </p:txBody>
      </p:sp>
      <p:sp>
        <p:nvSpPr>
          <p:cNvPr id="137" name="Google Shape;137;p4"/>
          <p:cNvSpPr txBox="1"/>
          <p:nvPr/>
        </p:nvSpPr>
        <p:spPr>
          <a:xfrm>
            <a:off x="384314" y="1696664"/>
            <a:ext cx="10581766" cy="1954488"/>
          </a:xfrm>
          <a:prstGeom prst="rect">
            <a:avLst/>
          </a:prstGeom>
          <a:noFill/>
          <a:ln>
            <a:noFill/>
          </a:ln>
        </p:spPr>
        <p:txBody>
          <a:bodyPr spcFirstLastPara="1" wrap="square" lIns="0" tIns="16925" rIns="0" bIns="0" anchor="t" anchorCtr="0">
            <a:spAutoFit/>
          </a:bodyPr>
          <a:lstStyle/>
          <a:p>
            <a:pPr marL="393700" marR="3986530" lvl="0" indent="-342900" algn="l" rtl="0">
              <a:lnSpc>
                <a:spcPct val="123000"/>
              </a:lnSpc>
              <a:spcBef>
                <a:spcPts val="0"/>
              </a:spcBef>
              <a:spcAft>
                <a:spcPts val="0"/>
              </a:spcAft>
              <a:buClr>
                <a:srgbClr val="454545"/>
              </a:buClr>
              <a:buSzPts val="2400"/>
              <a:buFont typeface="Noto Sans Symbols"/>
              <a:buChar char="❑"/>
            </a:pPr>
            <a:r>
              <a:rPr lang="en-IN" sz="2400">
                <a:solidFill>
                  <a:srgbClr val="454545"/>
                </a:solidFill>
                <a:latin typeface="Times New Roman"/>
                <a:ea typeface="Times New Roman"/>
                <a:cs typeface="Times New Roman"/>
                <a:sym typeface="Times New Roman"/>
              </a:rPr>
              <a:t>CPU Scheduling Algorithms </a:t>
            </a:r>
            <a:endParaRPr/>
          </a:p>
          <a:p>
            <a:pPr marL="393700" marR="3986530" lvl="0" indent="-342900" algn="l" rtl="0">
              <a:lnSpc>
                <a:spcPct val="123000"/>
              </a:lnSpc>
              <a:spcBef>
                <a:spcPts val="800"/>
              </a:spcBef>
              <a:spcAft>
                <a:spcPts val="0"/>
              </a:spcAft>
              <a:buClr>
                <a:srgbClr val="454545"/>
              </a:buClr>
              <a:buSzPts val="2400"/>
              <a:buFont typeface="Noto Sans Symbols"/>
              <a:buChar char="❑"/>
            </a:pPr>
            <a:r>
              <a:rPr lang="en-IN" sz="2400">
                <a:solidFill>
                  <a:srgbClr val="454545"/>
                </a:solidFill>
                <a:latin typeface="Times New Roman"/>
                <a:ea typeface="Times New Roman"/>
                <a:cs typeface="Times New Roman"/>
                <a:sym typeface="Times New Roman"/>
              </a:rPr>
              <a:t>First Come First Served (FCFS) </a:t>
            </a:r>
            <a:endParaRPr sz="2400">
              <a:solidFill>
                <a:srgbClr val="454545"/>
              </a:solidFill>
              <a:latin typeface="Times New Roman"/>
              <a:ea typeface="Times New Roman"/>
              <a:cs typeface="Times New Roman"/>
              <a:sym typeface="Times New Roman"/>
            </a:endParaRPr>
          </a:p>
          <a:p>
            <a:pPr marL="393700" marR="3986530" lvl="0" indent="-342900" algn="l" rtl="0">
              <a:lnSpc>
                <a:spcPct val="123000"/>
              </a:lnSpc>
              <a:spcBef>
                <a:spcPts val="800"/>
              </a:spcBef>
              <a:spcAft>
                <a:spcPts val="0"/>
              </a:spcAft>
              <a:buClr>
                <a:srgbClr val="454545"/>
              </a:buClr>
              <a:buSzPts val="2400"/>
              <a:buFont typeface="Noto Sans Symbols"/>
              <a:buChar char="❑"/>
            </a:pPr>
            <a:r>
              <a:rPr lang="en-IN" sz="2400">
                <a:solidFill>
                  <a:srgbClr val="454545"/>
                </a:solidFill>
                <a:latin typeface="Times New Roman"/>
                <a:ea typeface="Times New Roman"/>
                <a:cs typeface="Times New Roman"/>
                <a:sym typeface="Times New Roman"/>
              </a:rPr>
              <a:t>Shortest-Job-First (SJF) </a:t>
            </a:r>
            <a:endParaRPr sz="24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rgbClr val="454545"/>
              </a:buClr>
              <a:buSzPts val="2400"/>
              <a:buFont typeface="Noto Sans Symbols"/>
              <a:buChar char="❑"/>
            </a:pPr>
            <a:r>
              <a:rPr lang="en-IN" sz="2400">
                <a:solidFill>
                  <a:srgbClr val="454545"/>
                </a:solidFill>
                <a:latin typeface="Times New Roman"/>
                <a:ea typeface="Times New Roman"/>
                <a:cs typeface="Times New Roman"/>
                <a:sym typeface="Times New Roman"/>
              </a:rPr>
              <a:t>Shortest Remaining Time First (SRTF) </a:t>
            </a:r>
            <a:endParaRPr sz="2400">
              <a:solidFill>
                <a:schemeClr val="dk1"/>
              </a:solidFill>
              <a:latin typeface="Times New Roman"/>
              <a:ea typeface="Times New Roman"/>
              <a:cs typeface="Times New Roman"/>
              <a:sym typeface="Times New Roman"/>
            </a:endParaRPr>
          </a:p>
        </p:txBody>
      </p:sp>
      <p:sp>
        <p:nvSpPr>
          <p:cNvPr id="138" name="Google Shape;138;p4"/>
          <p:cNvSpPr txBox="1"/>
          <p:nvPr/>
        </p:nvSpPr>
        <p:spPr>
          <a:xfrm>
            <a:off x="11873145" y="34712"/>
            <a:ext cx="204047" cy="386430"/>
          </a:xfrm>
          <a:prstGeom prst="rect">
            <a:avLst/>
          </a:prstGeom>
          <a:noFill/>
          <a:ln>
            <a:noFill/>
          </a:ln>
        </p:spPr>
        <p:txBody>
          <a:bodyPr spcFirstLastPara="1" wrap="square" lIns="0" tIns="16925" rIns="0" bIns="0" anchor="t" anchorCtr="0">
            <a:spAutoFit/>
          </a:bodyPr>
          <a:lstStyle/>
          <a:p>
            <a:pPr marL="16933" marR="0" lvl="0" indent="0" algn="l" rtl="0">
              <a:spcBef>
                <a:spcPts val="0"/>
              </a:spcBef>
              <a:spcAft>
                <a:spcPts val="0"/>
              </a:spcAft>
              <a:buNone/>
            </a:pPr>
            <a:r>
              <a:rPr lang="en-IN" sz="2400">
                <a:solidFill>
                  <a:srgbClr val="FFFFFF"/>
                </a:solidFill>
                <a:latin typeface="Times New Roman"/>
                <a:ea typeface="Times New Roman"/>
                <a:cs typeface="Times New Roman"/>
                <a:sym typeface="Times New Roman"/>
              </a:rPr>
              <a:t>S</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5"/>
          <p:cNvSpPr txBox="1">
            <a:spLocks noGrp="1"/>
          </p:cNvSpPr>
          <p:nvPr>
            <p:ph type="title"/>
          </p:nvPr>
        </p:nvSpPr>
        <p:spPr>
          <a:xfrm>
            <a:off x="1628115" y="178905"/>
            <a:ext cx="9026633" cy="729079"/>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FF0000"/>
              </a:buClr>
              <a:buSzPts val="2800"/>
              <a:buFont typeface="Times New Roman"/>
              <a:buNone/>
            </a:pPr>
            <a:r>
              <a:rPr lang="en-IN" b="1" i="0">
                <a:solidFill>
                  <a:srgbClr val="FF0000"/>
                </a:solidFill>
                <a:latin typeface="Times New Roman"/>
                <a:ea typeface="Times New Roman"/>
                <a:cs typeface="Times New Roman"/>
                <a:sym typeface="Times New Roman"/>
              </a:rPr>
              <a:t>FCFS SCHEDULING</a:t>
            </a:r>
            <a:br>
              <a:rPr lang="en-IN" b="1" i="0">
                <a:solidFill>
                  <a:srgbClr val="FF0000"/>
                </a:solidFill>
                <a:latin typeface="Times New Roman"/>
                <a:ea typeface="Times New Roman"/>
                <a:cs typeface="Times New Roman"/>
                <a:sym typeface="Times New Roman"/>
              </a:rPr>
            </a:br>
            <a:endParaRPr b="1">
              <a:solidFill>
                <a:srgbClr val="FF0000"/>
              </a:solidFill>
              <a:latin typeface="Times New Roman"/>
              <a:ea typeface="Times New Roman"/>
              <a:cs typeface="Times New Roman"/>
              <a:sym typeface="Times New Roman"/>
            </a:endParaRPr>
          </a:p>
        </p:txBody>
      </p:sp>
      <p:sp>
        <p:nvSpPr>
          <p:cNvPr id="144" name="Google Shape;144;p5"/>
          <p:cNvSpPr txBox="1">
            <a:spLocks noGrp="1"/>
          </p:cNvSpPr>
          <p:nvPr>
            <p:ph idx="1"/>
          </p:nvPr>
        </p:nvSpPr>
        <p:spPr>
          <a:xfrm>
            <a:off x="290596" y="1285461"/>
            <a:ext cx="11610808" cy="5155095"/>
          </a:xfrm>
          <a:prstGeom prst="rect">
            <a:avLst/>
          </a:prstGeom>
          <a:noFill/>
          <a:ln>
            <a:noFill/>
          </a:ln>
        </p:spPr>
        <p:txBody>
          <a:bodyPr spcFirstLastPara="1" wrap="square" lIns="91425" tIns="45700" rIns="91425" bIns="45700" anchor="ctr" anchorCtr="0">
            <a:noAutofit/>
          </a:bodyPr>
          <a:lstStyle/>
          <a:p>
            <a:pPr marL="306000" lvl="0" indent="-306000" algn="l" rtl="0">
              <a:spcBef>
                <a:spcPts val="0"/>
              </a:spcBef>
              <a:spcAft>
                <a:spcPts val="0"/>
              </a:spcAft>
              <a:buSzPts val="2208"/>
              <a:buChar char="◼"/>
            </a:pPr>
            <a:r>
              <a:rPr lang="en-IN" sz="2400" b="1" i="0">
                <a:solidFill>
                  <a:srgbClr val="333333"/>
                </a:solidFill>
                <a:latin typeface="Times New Roman"/>
                <a:ea typeface="Times New Roman"/>
                <a:cs typeface="Times New Roman"/>
                <a:sym typeface="Times New Roman"/>
              </a:rPr>
              <a:t>First come first serve</a:t>
            </a:r>
            <a:r>
              <a:rPr lang="en-IN" sz="2400" b="0" i="0">
                <a:solidFill>
                  <a:srgbClr val="333333"/>
                </a:solidFill>
                <a:latin typeface="Times New Roman"/>
                <a:ea typeface="Times New Roman"/>
                <a:cs typeface="Times New Roman"/>
                <a:sym typeface="Times New Roman"/>
              </a:rPr>
              <a:t> (FCFS) scheduling algorithm simply schedules the jobs according to their arrival time. The job which comes first in the ready queue will get the CPU first. The lesser the arrival time of the job, the sooner will the job gets the CPU. FCFS scheduling may cause the problem of starvation if the burst time of the first process is the longest of all the jobs.</a:t>
            </a:r>
            <a:endParaRPr/>
          </a:p>
          <a:p>
            <a:pPr marL="0" lvl="0" indent="0" algn="just" rtl="0">
              <a:spcBef>
                <a:spcPts val="1080"/>
              </a:spcBef>
              <a:spcAft>
                <a:spcPts val="0"/>
              </a:spcAft>
              <a:buSzPts val="2208"/>
              <a:buNone/>
            </a:pPr>
            <a:r>
              <a:rPr lang="en-IN" sz="2400" b="1">
                <a:solidFill>
                  <a:srgbClr val="333333"/>
                </a:solidFill>
                <a:latin typeface="Times New Roman"/>
                <a:ea typeface="Times New Roman"/>
                <a:cs typeface="Times New Roman"/>
                <a:sym typeface="Times New Roman"/>
              </a:rPr>
              <a:t>Advantages of FCFS</a:t>
            </a:r>
            <a:endParaRPr/>
          </a:p>
          <a:p>
            <a:pPr marL="306000" lvl="0" indent="-306000" algn="just" rtl="0">
              <a:spcBef>
                <a:spcPts val="1080"/>
              </a:spcBef>
              <a:spcAft>
                <a:spcPts val="0"/>
              </a:spcAft>
              <a:buSzPts val="2208"/>
              <a:buFont typeface="Arial"/>
              <a:buChar char="•"/>
            </a:pPr>
            <a:r>
              <a:rPr lang="en-IN" sz="2400">
                <a:solidFill>
                  <a:srgbClr val="333333"/>
                </a:solidFill>
                <a:latin typeface="Times New Roman"/>
                <a:ea typeface="Times New Roman"/>
                <a:cs typeface="Times New Roman"/>
                <a:sym typeface="Times New Roman"/>
              </a:rPr>
              <a:t>Simple and Easy</a:t>
            </a:r>
            <a:endParaRPr/>
          </a:p>
          <a:p>
            <a:pPr marL="306000" lvl="0" indent="-306000" algn="just" rtl="0">
              <a:spcBef>
                <a:spcPts val="1080"/>
              </a:spcBef>
              <a:spcAft>
                <a:spcPts val="0"/>
              </a:spcAft>
              <a:buSzPts val="2208"/>
              <a:buFont typeface="Arial"/>
              <a:buChar char="•"/>
            </a:pPr>
            <a:r>
              <a:rPr lang="en-IN" sz="2400">
                <a:solidFill>
                  <a:srgbClr val="333333"/>
                </a:solidFill>
                <a:latin typeface="Times New Roman"/>
                <a:ea typeface="Times New Roman"/>
                <a:cs typeface="Times New Roman"/>
                <a:sym typeface="Times New Roman"/>
              </a:rPr>
              <a:t>First come, First serve</a:t>
            </a:r>
            <a:endParaRPr/>
          </a:p>
          <a:p>
            <a:pPr marL="0" lvl="0" indent="0" algn="just" rtl="0">
              <a:spcBef>
                <a:spcPts val="1080"/>
              </a:spcBef>
              <a:spcAft>
                <a:spcPts val="0"/>
              </a:spcAft>
              <a:buSzPts val="2208"/>
              <a:buNone/>
            </a:pPr>
            <a:r>
              <a:rPr lang="en-IN" sz="2400" b="1">
                <a:solidFill>
                  <a:srgbClr val="333333"/>
                </a:solidFill>
                <a:latin typeface="Times New Roman"/>
                <a:ea typeface="Times New Roman"/>
                <a:cs typeface="Times New Roman"/>
                <a:sym typeface="Times New Roman"/>
              </a:rPr>
              <a:t>Disadvantages of FCFS</a:t>
            </a:r>
            <a:endParaRPr/>
          </a:p>
          <a:p>
            <a:pPr marL="306000" lvl="0" indent="-306000" algn="just" rtl="0">
              <a:spcBef>
                <a:spcPts val="1080"/>
              </a:spcBef>
              <a:spcAft>
                <a:spcPts val="0"/>
              </a:spcAft>
              <a:buSzPts val="2208"/>
              <a:buFont typeface="Arial"/>
              <a:buChar char="•"/>
            </a:pPr>
            <a:r>
              <a:rPr lang="en-IN" sz="2400">
                <a:solidFill>
                  <a:srgbClr val="333333"/>
                </a:solidFill>
                <a:latin typeface="Times New Roman"/>
                <a:ea typeface="Times New Roman"/>
                <a:cs typeface="Times New Roman"/>
                <a:sym typeface="Times New Roman"/>
              </a:rPr>
              <a:t>The scheduling method is non-preemptive, the process will run till its completion.</a:t>
            </a:r>
            <a:endParaRPr/>
          </a:p>
          <a:p>
            <a:pPr marL="306000" lvl="0" indent="-306000" algn="just" rtl="0">
              <a:spcBef>
                <a:spcPts val="1080"/>
              </a:spcBef>
              <a:spcAft>
                <a:spcPts val="0"/>
              </a:spcAft>
              <a:buSzPts val="2208"/>
              <a:buFont typeface="Arial"/>
              <a:buChar char="•"/>
            </a:pPr>
            <a:r>
              <a:rPr lang="en-IN" sz="2400">
                <a:solidFill>
                  <a:srgbClr val="333333"/>
                </a:solidFill>
                <a:latin typeface="Times New Roman"/>
                <a:ea typeface="Times New Roman"/>
                <a:cs typeface="Times New Roman"/>
                <a:sym typeface="Times New Roman"/>
              </a:rPr>
              <a:t>Due to the non-preemptive nature of the algorithm, the problem of starvation may occur.</a:t>
            </a:r>
            <a:endParaRPr/>
          </a:p>
          <a:p>
            <a:pPr marL="306000" lvl="0" indent="-306000" algn="just" rtl="0">
              <a:spcBef>
                <a:spcPts val="1080"/>
              </a:spcBef>
              <a:spcAft>
                <a:spcPts val="0"/>
              </a:spcAft>
              <a:buSzPts val="2208"/>
              <a:buFont typeface="Arial"/>
              <a:buChar char="•"/>
            </a:pPr>
            <a:r>
              <a:rPr lang="en-IN" sz="2400">
                <a:solidFill>
                  <a:srgbClr val="333333"/>
                </a:solidFill>
                <a:latin typeface="Times New Roman"/>
                <a:ea typeface="Times New Roman"/>
                <a:cs typeface="Times New Roman"/>
                <a:sym typeface="Times New Roman"/>
              </a:rPr>
              <a:t>Although it is easy to implement, it is poor in performance since the average waiting time is higher as compared to other scheduling algorithms.</a:t>
            </a:r>
            <a:endParaRPr/>
          </a:p>
          <a:p>
            <a:pPr marL="306000" lvl="0" indent="-189160" algn="l" rtl="0">
              <a:spcBef>
                <a:spcPts val="1000"/>
              </a:spcBef>
              <a:spcAft>
                <a:spcPts val="0"/>
              </a:spcAft>
              <a:buSzPts val="1840"/>
              <a:buNone/>
            </a:pPr>
            <a:endParaRPr sz="20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6"/>
          <p:cNvSpPr txBox="1">
            <a:spLocks noGrp="1"/>
          </p:cNvSpPr>
          <p:nvPr>
            <p:ph idx="1"/>
          </p:nvPr>
        </p:nvSpPr>
        <p:spPr>
          <a:xfrm>
            <a:off x="581192" y="609600"/>
            <a:ext cx="11332512" cy="3379304"/>
          </a:xfrm>
          <a:prstGeom prst="rect">
            <a:avLst/>
          </a:prstGeom>
          <a:noFill/>
          <a:ln>
            <a:noFill/>
          </a:ln>
        </p:spPr>
        <p:txBody>
          <a:bodyPr spcFirstLastPara="1" wrap="square" lIns="91425" tIns="45700" rIns="91425" bIns="45700" anchor="ctr" anchorCtr="0">
            <a:normAutofit/>
          </a:bodyPr>
          <a:lstStyle/>
          <a:p>
            <a:pPr marL="306000" lvl="0" indent="-306000" algn="l" rtl="0">
              <a:spcBef>
                <a:spcPts val="0"/>
              </a:spcBef>
              <a:spcAft>
                <a:spcPts val="0"/>
              </a:spcAft>
              <a:buSzPts val="2208"/>
              <a:buChar char="◼"/>
            </a:pPr>
            <a:r>
              <a:rPr lang="en-IN" sz="2400">
                <a:solidFill>
                  <a:srgbClr val="333333"/>
                </a:solidFill>
                <a:latin typeface="Times New Roman"/>
                <a:ea typeface="Times New Roman"/>
                <a:cs typeface="Times New Roman"/>
                <a:sym typeface="Times New Roman"/>
              </a:rPr>
              <a:t>Let's take an example of The FCFS scheduling algorithm. In the following schedule, there are 5 processes with </a:t>
            </a:r>
            <a:r>
              <a:rPr lang="en-IN" sz="2400" b="0" i="0">
                <a:solidFill>
                  <a:srgbClr val="333333"/>
                </a:solidFill>
                <a:latin typeface="Times New Roman"/>
                <a:ea typeface="Times New Roman"/>
                <a:cs typeface="Times New Roman"/>
                <a:sym typeface="Times New Roman"/>
              </a:rPr>
              <a:t>process ID </a:t>
            </a:r>
            <a:r>
              <a:rPr lang="en-IN" sz="2400" b="1" i="0">
                <a:solidFill>
                  <a:srgbClr val="333333"/>
                </a:solidFill>
                <a:latin typeface="Times New Roman"/>
                <a:ea typeface="Times New Roman"/>
                <a:cs typeface="Times New Roman"/>
                <a:sym typeface="Times New Roman"/>
              </a:rPr>
              <a:t>P0, P1, P2, P3, and P4</a:t>
            </a:r>
            <a:r>
              <a:rPr lang="en-IN" sz="2400" b="0" i="0">
                <a:solidFill>
                  <a:srgbClr val="333333"/>
                </a:solidFill>
                <a:latin typeface="Times New Roman"/>
                <a:ea typeface="Times New Roman"/>
                <a:cs typeface="Times New Roman"/>
                <a:sym typeface="Times New Roman"/>
              </a:rPr>
              <a:t>. P0 arrives at time 0, P1 at time 1, P2 at time 2, P3 arrives at time 3 and Process P4 arrives at time </a:t>
            </a:r>
            <a:r>
              <a:rPr lang="en-IN" sz="2400">
                <a:solidFill>
                  <a:srgbClr val="333333"/>
                </a:solidFill>
                <a:latin typeface="Times New Roman"/>
                <a:ea typeface="Times New Roman"/>
                <a:cs typeface="Times New Roman"/>
                <a:sym typeface="Times New Roman"/>
              </a:rPr>
              <a:t>4</a:t>
            </a:r>
            <a:r>
              <a:rPr lang="en-IN" sz="2400" b="0" i="0">
                <a:solidFill>
                  <a:srgbClr val="333333"/>
                </a:solidFill>
                <a:latin typeface="Times New Roman"/>
                <a:ea typeface="Times New Roman"/>
                <a:cs typeface="Times New Roman"/>
                <a:sym typeface="Times New Roman"/>
              </a:rPr>
              <a:t> in the ready queue. The processes and their respective Arrival and Burst time are given in the following table.</a:t>
            </a:r>
            <a:endParaRPr/>
          </a:p>
          <a:p>
            <a:pPr marL="306000" lvl="0" indent="-306000" algn="l" rtl="0">
              <a:spcBef>
                <a:spcPts val="1080"/>
              </a:spcBef>
              <a:spcAft>
                <a:spcPts val="0"/>
              </a:spcAft>
              <a:buSzPts val="2208"/>
              <a:buChar char="◼"/>
            </a:pPr>
            <a:r>
              <a:rPr lang="en-IN" sz="2400" b="0" i="0">
                <a:solidFill>
                  <a:srgbClr val="333333"/>
                </a:solidFill>
                <a:latin typeface="Times New Roman"/>
                <a:ea typeface="Times New Roman"/>
                <a:cs typeface="Times New Roman"/>
                <a:sym typeface="Times New Roman"/>
              </a:rPr>
              <a:t>The Turnaround time (TAT) and the waiting time (WT) are calculated by using the following formula.</a:t>
            </a:r>
            <a:endParaRPr/>
          </a:p>
          <a:p>
            <a:pPr marL="306000" lvl="0" indent="-165792" algn="l" rtl="0">
              <a:spcBef>
                <a:spcPts val="1080"/>
              </a:spcBef>
              <a:spcAft>
                <a:spcPts val="0"/>
              </a:spcAft>
              <a:buSzPts val="2208"/>
              <a:buNone/>
            </a:pPr>
            <a:endParaRPr sz="2400">
              <a:latin typeface="Times New Roman"/>
              <a:ea typeface="Times New Roman"/>
              <a:cs typeface="Times New Roman"/>
              <a:sym typeface="Times New Roman"/>
            </a:endParaRPr>
          </a:p>
        </p:txBody>
      </p:sp>
      <p:sp>
        <p:nvSpPr>
          <p:cNvPr id="150" name="Google Shape;150;p6"/>
          <p:cNvSpPr txBox="1"/>
          <p:nvPr/>
        </p:nvSpPr>
        <p:spPr>
          <a:xfrm>
            <a:off x="2137327" y="-55562"/>
            <a:ext cx="7924800" cy="457200"/>
          </a:xfrm>
          <a:prstGeom prst="rect">
            <a:avLst/>
          </a:prstGeom>
          <a:noFill/>
          <a:ln>
            <a:noFill/>
          </a:ln>
        </p:spPr>
        <p:txBody>
          <a:bodyPr spcFirstLastPara="1" wrap="square" lIns="91425" tIns="45700" rIns="91425" bIns="45700" anchor="b" anchorCtr="0">
            <a:normAutofit fontScale="90000" lnSpcReduction="10000"/>
          </a:bodyPr>
          <a:lstStyle/>
          <a:p>
            <a:pPr marL="0" marR="0" lvl="0" indent="0" algn="ctr" rtl="0">
              <a:spcBef>
                <a:spcPts val="0"/>
              </a:spcBef>
              <a:spcAft>
                <a:spcPts val="0"/>
              </a:spcAft>
              <a:buClr>
                <a:srgbClr val="FF0000"/>
              </a:buClr>
              <a:buSzPct val="100000"/>
              <a:buFont typeface="Gill Sans"/>
              <a:buNone/>
            </a:pPr>
            <a:r>
              <a:rPr lang="en-IN" sz="2800" b="0" cap="none">
                <a:solidFill>
                  <a:srgbClr val="FF0000"/>
                </a:solidFill>
                <a:latin typeface="Gill Sans"/>
                <a:ea typeface="Gill Sans"/>
                <a:cs typeface="Gill Sans"/>
                <a:sym typeface="Gill Sans"/>
              </a:rPr>
              <a:t>(FCFS) SCHEDULING:  EXAMPLE 1</a:t>
            </a:r>
            <a:endParaRPr/>
          </a:p>
        </p:txBody>
      </p:sp>
      <p:pic>
        <p:nvPicPr>
          <p:cNvPr id="151" name="Google Shape;151;p6" descr="Graphical user interface, text, application, Word&#10;&#10;Description automatically generated"/>
          <p:cNvPicPr preferRelativeResize="0"/>
          <p:nvPr/>
        </p:nvPicPr>
        <p:blipFill rotWithShape="1">
          <a:blip r:embed="rId3">
            <a:alphaModFix/>
          </a:blip>
          <a:srcRect/>
          <a:stretch/>
        </p:blipFill>
        <p:spPr>
          <a:xfrm>
            <a:off x="3218518" y="3459668"/>
            <a:ext cx="5754963" cy="1183999"/>
          </a:xfrm>
          <a:prstGeom prst="rect">
            <a:avLst/>
          </a:prstGeom>
          <a:noFill/>
          <a:ln>
            <a:noFill/>
          </a:ln>
        </p:spPr>
      </p:pic>
      <p:sp>
        <p:nvSpPr>
          <p:cNvPr id="152" name="Google Shape;152;p6"/>
          <p:cNvSpPr txBox="1"/>
          <p:nvPr/>
        </p:nvSpPr>
        <p:spPr>
          <a:xfrm>
            <a:off x="424070" y="4719935"/>
            <a:ext cx="11332512"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400">
                <a:solidFill>
                  <a:srgbClr val="333333"/>
                </a:solidFill>
                <a:latin typeface="Times New Roman"/>
                <a:ea typeface="Times New Roman"/>
                <a:cs typeface="Times New Roman"/>
                <a:sym typeface="Times New Roman"/>
              </a:rPr>
              <a:t>The average TAT and WT are determined by summing the respective TAT and WT of all the processes and divided the sum by the total number of processes.</a:t>
            </a:r>
            <a:endParaRPr sz="2400">
              <a:solidFill>
                <a:srgbClr val="333333"/>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graphicFrame>
        <p:nvGraphicFramePr>
          <p:cNvPr id="157" name="Google Shape;157;p7"/>
          <p:cNvGraphicFramePr/>
          <p:nvPr/>
        </p:nvGraphicFramePr>
        <p:xfrm>
          <a:off x="642938" y="789075"/>
          <a:ext cx="10906075" cy="3708875"/>
        </p:xfrm>
        <a:graphic>
          <a:graphicData uri="http://schemas.openxmlformats.org/drawingml/2006/table">
            <a:tbl>
              <a:tblPr>
                <a:noFill/>
                <a:tableStyleId>{D8B633F2-F581-4CB2-AF92-CDEF3BEF3E57}</a:tableStyleId>
              </a:tblPr>
              <a:tblGrid>
                <a:gridCol w="1761800">
                  <a:extLst>
                    <a:ext uri="{9D8B030D-6E8A-4147-A177-3AD203B41FA5}">
                      <a16:colId xmlns:a16="http://schemas.microsoft.com/office/drawing/2014/main" val="20000"/>
                    </a:ext>
                  </a:extLst>
                </a:gridCol>
                <a:gridCol w="1761800">
                  <a:extLst>
                    <a:ext uri="{9D8B030D-6E8A-4147-A177-3AD203B41FA5}">
                      <a16:colId xmlns:a16="http://schemas.microsoft.com/office/drawing/2014/main" val="20001"/>
                    </a:ext>
                  </a:extLst>
                </a:gridCol>
                <a:gridCol w="1761800">
                  <a:extLst>
                    <a:ext uri="{9D8B030D-6E8A-4147-A177-3AD203B41FA5}">
                      <a16:colId xmlns:a16="http://schemas.microsoft.com/office/drawing/2014/main" val="20002"/>
                    </a:ext>
                  </a:extLst>
                </a:gridCol>
                <a:gridCol w="2097075">
                  <a:extLst>
                    <a:ext uri="{9D8B030D-6E8A-4147-A177-3AD203B41FA5}">
                      <a16:colId xmlns:a16="http://schemas.microsoft.com/office/drawing/2014/main" val="20003"/>
                    </a:ext>
                  </a:extLst>
                </a:gridCol>
                <a:gridCol w="1761800">
                  <a:extLst>
                    <a:ext uri="{9D8B030D-6E8A-4147-A177-3AD203B41FA5}">
                      <a16:colId xmlns:a16="http://schemas.microsoft.com/office/drawing/2014/main" val="20004"/>
                    </a:ext>
                  </a:extLst>
                </a:gridCol>
                <a:gridCol w="1761800">
                  <a:extLst>
                    <a:ext uri="{9D8B030D-6E8A-4147-A177-3AD203B41FA5}">
                      <a16:colId xmlns:a16="http://schemas.microsoft.com/office/drawing/2014/main" val="20005"/>
                    </a:ext>
                  </a:extLst>
                </a:gridCol>
              </a:tblGrid>
              <a:tr h="964250">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Process ID</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Arrival Time</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Burst Time (millisecond)</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Completion Time</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Turn Around Time (TAT)</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Waiting Time (WT)</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1"/>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6</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8</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7</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6</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3"/>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18</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4"/>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17</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pic>
        <p:nvPicPr>
          <p:cNvPr id="158" name="Google Shape;158;p7" descr="os FCFS Scheduling"/>
          <p:cNvPicPr preferRelativeResize="0"/>
          <p:nvPr/>
        </p:nvPicPr>
        <p:blipFill rotWithShape="1">
          <a:blip r:embed="rId3">
            <a:alphaModFix/>
          </a:blip>
          <a:srcRect l="17952" b="13646"/>
          <a:stretch/>
        </p:blipFill>
        <p:spPr>
          <a:xfrm>
            <a:off x="4642339" y="4766154"/>
            <a:ext cx="5092504" cy="1013930"/>
          </a:xfrm>
          <a:prstGeom prst="rect">
            <a:avLst/>
          </a:prstGeom>
          <a:noFill/>
          <a:ln>
            <a:noFill/>
          </a:ln>
        </p:spPr>
      </p:pic>
      <p:sp>
        <p:nvSpPr>
          <p:cNvPr id="159" name="Google Shape;159;p7"/>
          <p:cNvSpPr txBox="1"/>
          <p:nvPr/>
        </p:nvSpPr>
        <p:spPr>
          <a:xfrm>
            <a:off x="1358556" y="5699594"/>
            <a:ext cx="11332512"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1800">
                <a:solidFill>
                  <a:srgbClr val="FF0000"/>
                </a:solidFill>
                <a:latin typeface="Times New Roman"/>
                <a:ea typeface="Times New Roman"/>
                <a:cs typeface="Times New Roman"/>
                <a:sym typeface="Times New Roman"/>
              </a:rPr>
              <a:t>Gantt Chart</a:t>
            </a:r>
            <a:endParaRPr sz="1800">
              <a:solidFill>
                <a:srgbClr val="FF0000"/>
              </a:solidFill>
              <a:latin typeface="Times New Roman"/>
              <a:ea typeface="Times New Roman"/>
              <a:cs typeface="Times New Roman"/>
              <a:sym typeface="Times New Roman"/>
            </a:endParaRPr>
          </a:p>
        </p:txBody>
      </p:sp>
      <p:sp>
        <p:nvSpPr>
          <p:cNvPr id="160" name="Google Shape;160;p7"/>
          <p:cNvSpPr txBox="1"/>
          <p:nvPr/>
        </p:nvSpPr>
        <p:spPr>
          <a:xfrm>
            <a:off x="642938" y="4856754"/>
            <a:ext cx="6347790"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b="1" i="0">
                <a:solidFill>
                  <a:srgbClr val="333333"/>
                </a:solidFill>
                <a:latin typeface="Inter"/>
                <a:ea typeface="Inter"/>
                <a:cs typeface="Inter"/>
                <a:sym typeface="Inter"/>
              </a:rPr>
              <a:t>Avg TAT Time=66/5 = 13.2 msec</a:t>
            </a:r>
            <a:endParaRPr/>
          </a:p>
          <a:p>
            <a:pPr marL="0" marR="0" lvl="0" indent="0" algn="l" rtl="0">
              <a:spcBef>
                <a:spcPts val="0"/>
              </a:spcBef>
              <a:spcAft>
                <a:spcPts val="0"/>
              </a:spcAft>
              <a:buNone/>
            </a:pPr>
            <a:r>
              <a:rPr lang="en-IN" sz="1800" b="1" i="0">
                <a:solidFill>
                  <a:srgbClr val="333333"/>
                </a:solidFill>
                <a:latin typeface="Inter"/>
                <a:ea typeface="Inter"/>
                <a:cs typeface="Inter"/>
                <a:sym typeface="Inter"/>
              </a:rPr>
              <a:t> </a:t>
            </a:r>
            <a:endParaRPr/>
          </a:p>
          <a:p>
            <a:pPr marL="0" marR="0" lvl="0" indent="0" algn="l" rtl="0">
              <a:spcBef>
                <a:spcPts val="0"/>
              </a:spcBef>
              <a:spcAft>
                <a:spcPts val="0"/>
              </a:spcAft>
              <a:buNone/>
            </a:pPr>
            <a:r>
              <a:rPr lang="en-IN" sz="1800" b="1" i="0">
                <a:solidFill>
                  <a:srgbClr val="333333"/>
                </a:solidFill>
                <a:latin typeface="Inter"/>
                <a:ea typeface="Inter"/>
                <a:cs typeface="Inter"/>
                <a:sym typeface="Inter"/>
              </a:rPr>
              <a:t>Avg Waiting Time=33/5 = 6.6 msec</a:t>
            </a:r>
            <a:endParaRPr sz="1800" b="1">
              <a:solidFill>
                <a:schemeClr val="dk1"/>
              </a:solidFill>
              <a:latin typeface="Gill Sans"/>
              <a:ea typeface="Gill Sans"/>
              <a:cs typeface="Gill Sans"/>
              <a:sym typeface="Gill Sans"/>
            </a:endParaRPr>
          </a:p>
        </p:txBody>
      </p:sp>
      <p:sp>
        <p:nvSpPr>
          <p:cNvPr id="161" name="Google Shape;161;p7"/>
          <p:cNvSpPr txBox="1"/>
          <p:nvPr/>
        </p:nvSpPr>
        <p:spPr>
          <a:xfrm>
            <a:off x="2919849" y="-46769"/>
            <a:ext cx="6347790"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1800">
                <a:solidFill>
                  <a:srgbClr val="FF0000"/>
                </a:solidFill>
                <a:latin typeface="Gill Sans"/>
                <a:ea typeface="Gill Sans"/>
                <a:cs typeface="Gill Sans"/>
                <a:sym typeface="Gill Sans"/>
              </a:rPr>
              <a:t>(</a:t>
            </a:r>
            <a:r>
              <a:rPr lang="en-IN" sz="2500" cap="none">
                <a:solidFill>
                  <a:srgbClr val="FF0000"/>
                </a:solidFill>
                <a:latin typeface="Gill Sans"/>
                <a:ea typeface="Gill Sans"/>
                <a:cs typeface="Gill Sans"/>
                <a:sym typeface="Gill Sans"/>
              </a:rPr>
              <a:t>FCFS) SCHEDULING:  EXAMPLE 1</a:t>
            </a:r>
            <a:endParaRPr/>
          </a:p>
        </p:txBody>
      </p:sp>
      <p:sp>
        <p:nvSpPr>
          <p:cNvPr id="162" name="Google Shape;162;p7"/>
          <p:cNvSpPr/>
          <p:nvPr/>
        </p:nvSpPr>
        <p:spPr>
          <a:xfrm>
            <a:off x="5917721" y="789075"/>
            <a:ext cx="5631341" cy="368823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163" name="Google Shape;163;p7"/>
          <p:cNvSpPr/>
          <p:nvPr/>
        </p:nvSpPr>
        <p:spPr>
          <a:xfrm>
            <a:off x="642938" y="4658263"/>
            <a:ext cx="10906124" cy="141066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7"/>
        <p:cNvGrpSpPr/>
        <p:nvPr/>
      </p:nvGrpSpPr>
      <p:grpSpPr>
        <a:xfrm>
          <a:off x="0" y="0"/>
          <a:ext cx="0" cy="0"/>
          <a:chOff x="0" y="0"/>
          <a:chExt cx="0" cy="0"/>
        </a:xfrm>
      </p:grpSpPr>
      <p:sp>
        <p:nvSpPr>
          <p:cNvPr id="168" name="Google Shape;168;p8"/>
          <p:cNvSpPr/>
          <p:nvPr/>
        </p:nvSpPr>
        <p:spPr>
          <a:xfrm>
            <a:off x="0" y="0"/>
            <a:ext cx="12192000" cy="685799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169" name="Google Shape;169;p8"/>
          <p:cNvSpPr/>
          <p:nvPr/>
        </p:nvSpPr>
        <p:spPr>
          <a:xfrm>
            <a:off x="446534" y="457200"/>
            <a:ext cx="3703320" cy="94997"/>
          </a:xfrm>
          <a:prstGeom prst="rect">
            <a:avLst/>
          </a:prstGeom>
          <a:solidFill>
            <a:srgbClr val="46535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ill Sans"/>
              <a:ea typeface="Gill Sans"/>
              <a:cs typeface="Gill Sans"/>
              <a:sym typeface="Gill Sans"/>
            </a:endParaRPr>
          </a:p>
        </p:txBody>
      </p:sp>
      <p:sp>
        <p:nvSpPr>
          <p:cNvPr id="170" name="Google Shape;170;p8"/>
          <p:cNvSpPr/>
          <p:nvPr/>
        </p:nvSpPr>
        <p:spPr>
          <a:xfrm>
            <a:off x="4241830" y="457200"/>
            <a:ext cx="3703320" cy="9144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ill Sans"/>
              <a:ea typeface="Gill Sans"/>
              <a:cs typeface="Gill Sans"/>
              <a:sym typeface="Gill Sans"/>
            </a:endParaRPr>
          </a:p>
        </p:txBody>
      </p:sp>
      <p:sp>
        <p:nvSpPr>
          <p:cNvPr id="171" name="Google Shape;171;p8"/>
          <p:cNvSpPr/>
          <p:nvPr/>
        </p:nvSpPr>
        <p:spPr>
          <a:xfrm>
            <a:off x="8042147" y="453643"/>
            <a:ext cx="3703320" cy="98554"/>
          </a:xfrm>
          <a:prstGeom prst="rect">
            <a:avLst/>
          </a:prstGeom>
          <a:solidFill>
            <a:srgbClr val="969F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ill Sans"/>
              <a:ea typeface="Gill Sans"/>
              <a:cs typeface="Gill Sans"/>
              <a:sym typeface="Gill Sans"/>
            </a:endParaRPr>
          </a:p>
        </p:txBody>
      </p:sp>
      <p:graphicFrame>
        <p:nvGraphicFramePr>
          <p:cNvPr id="172" name="Google Shape;172;p8"/>
          <p:cNvGraphicFramePr/>
          <p:nvPr/>
        </p:nvGraphicFramePr>
        <p:xfrm>
          <a:off x="642938" y="789075"/>
          <a:ext cx="10906075" cy="3855605"/>
        </p:xfrm>
        <a:graphic>
          <a:graphicData uri="http://schemas.openxmlformats.org/drawingml/2006/table">
            <a:tbl>
              <a:tblPr>
                <a:noFill/>
                <a:tableStyleId>{D8B633F2-F581-4CB2-AF92-CDEF3BEF3E57}</a:tableStyleId>
              </a:tblPr>
              <a:tblGrid>
                <a:gridCol w="1761800">
                  <a:extLst>
                    <a:ext uri="{9D8B030D-6E8A-4147-A177-3AD203B41FA5}">
                      <a16:colId xmlns:a16="http://schemas.microsoft.com/office/drawing/2014/main" val="20000"/>
                    </a:ext>
                  </a:extLst>
                </a:gridCol>
                <a:gridCol w="1761800">
                  <a:extLst>
                    <a:ext uri="{9D8B030D-6E8A-4147-A177-3AD203B41FA5}">
                      <a16:colId xmlns:a16="http://schemas.microsoft.com/office/drawing/2014/main" val="20001"/>
                    </a:ext>
                  </a:extLst>
                </a:gridCol>
                <a:gridCol w="1761800">
                  <a:extLst>
                    <a:ext uri="{9D8B030D-6E8A-4147-A177-3AD203B41FA5}">
                      <a16:colId xmlns:a16="http://schemas.microsoft.com/office/drawing/2014/main" val="20002"/>
                    </a:ext>
                  </a:extLst>
                </a:gridCol>
                <a:gridCol w="2097075">
                  <a:extLst>
                    <a:ext uri="{9D8B030D-6E8A-4147-A177-3AD203B41FA5}">
                      <a16:colId xmlns:a16="http://schemas.microsoft.com/office/drawing/2014/main" val="20003"/>
                    </a:ext>
                  </a:extLst>
                </a:gridCol>
                <a:gridCol w="1761800">
                  <a:extLst>
                    <a:ext uri="{9D8B030D-6E8A-4147-A177-3AD203B41FA5}">
                      <a16:colId xmlns:a16="http://schemas.microsoft.com/office/drawing/2014/main" val="20004"/>
                    </a:ext>
                  </a:extLst>
                </a:gridCol>
                <a:gridCol w="1761800">
                  <a:extLst>
                    <a:ext uri="{9D8B030D-6E8A-4147-A177-3AD203B41FA5}">
                      <a16:colId xmlns:a16="http://schemas.microsoft.com/office/drawing/2014/main" val="20005"/>
                    </a:ext>
                  </a:extLst>
                </a:gridCol>
              </a:tblGrid>
              <a:tr h="964250">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Process ID</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Arrival Time</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Burst Time (millisecond)</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Completion Time</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Turn Around Time (TAT)=</a:t>
                      </a:r>
                      <a:endParaRPr/>
                    </a:p>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CT-AT</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tc>
                  <a:txBody>
                    <a:bodyPr/>
                    <a:lstStyle/>
                    <a:p>
                      <a:pPr marL="0" marR="0" lvl="0" indent="0" algn="l" rtl="0">
                        <a:spcBef>
                          <a:spcPts val="0"/>
                        </a:spcBef>
                        <a:spcAft>
                          <a:spcPts val="0"/>
                        </a:spcAft>
                        <a:buNone/>
                      </a:pPr>
                      <a:r>
                        <a:rPr lang="en-IN" sz="1900" b="0" i="0" u="none" strike="noStrike" cap="none">
                          <a:solidFill>
                            <a:srgbClr val="000000"/>
                          </a:solidFill>
                          <a:latin typeface="times new roman"/>
                          <a:ea typeface="times new roman"/>
                          <a:cs typeface="times new roman"/>
                          <a:sym typeface="times new roman"/>
                        </a:rPr>
                        <a:t>Waiting Time (WT)=TAT-BT</a:t>
                      </a:r>
                      <a:endParaRPr sz="1900" b="0" i="0" u="none" strike="noStrike" cap="none">
                        <a:latin typeface="Arial"/>
                        <a:ea typeface="Arial"/>
                        <a:cs typeface="Arial"/>
                        <a:sym typeface="Arial"/>
                      </a:endParaRPr>
                    </a:p>
                  </a:txBody>
                  <a:tcPr marL="121150" marR="121150" marT="121150" marB="121150">
                    <a:lnL w="9525" cap="flat" cmpd="sng">
                      <a:solidFill>
                        <a:srgbClr val="70B0C1"/>
                      </a:solidFill>
                      <a:prstDash val="solid"/>
                      <a:round/>
                      <a:headEnd type="none" w="sm" len="sm"/>
                      <a:tailEnd type="none" w="sm" len="sm"/>
                    </a:lnL>
                    <a:lnR w="9525" cap="flat" cmpd="sng">
                      <a:solidFill>
                        <a:srgbClr val="70B0C1"/>
                      </a:solidFill>
                      <a:prstDash val="solid"/>
                      <a:round/>
                      <a:headEnd type="none" w="sm" len="sm"/>
                      <a:tailEnd type="none" w="sm" len="sm"/>
                    </a:lnR>
                    <a:lnT w="9525" cap="flat" cmpd="sng">
                      <a:solidFill>
                        <a:srgbClr val="70B0C1"/>
                      </a:solidFill>
                      <a:prstDash val="solid"/>
                      <a:round/>
                      <a:headEnd type="none" w="sm" len="sm"/>
                      <a:tailEnd type="none" w="sm" len="sm"/>
                    </a:lnT>
                    <a:lnB w="9525" cap="flat" cmpd="sng">
                      <a:solidFill>
                        <a:srgbClr val="C7CCBE"/>
                      </a:solidFill>
                      <a:prstDash val="solid"/>
                      <a:round/>
                      <a:headEnd type="none" w="sm" len="sm"/>
                      <a:tailEnd type="none" w="sm" len="sm"/>
                    </a:lnB>
                    <a:solidFill>
                      <a:srgbClr val="C7CCBE"/>
                    </a:solidFill>
                  </a:tcPr>
                </a:tc>
                <a:extLst>
                  <a:ext uri="{0D108BD9-81ED-4DB2-BD59-A6C34878D82A}">
                    <a16:rowId xmlns:a16="http://schemas.microsoft.com/office/drawing/2014/main" val="10000"/>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1"/>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6</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8</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7</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2"/>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10</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6</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3"/>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21</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18</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solidFill>
                      <a:srgbClr val="EFF1EB"/>
                    </a:solidFill>
                  </a:tcPr>
                </a:tc>
                <a:extLst>
                  <a:ext uri="{0D108BD9-81ED-4DB2-BD59-A6C34878D82A}">
                    <a16:rowId xmlns:a16="http://schemas.microsoft.com/office/drawing/2014/main" val="10004"/>
                  </a:ext>
                </a:extLst>
              </a:tr>
              <a:tr h="548925">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4</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12</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33</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29</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tc>
                  <a:txBody>
                    <a:bodyPr/>
                    <a:lstStyle/>
                    <a:p>
                      <a:pPr marL="0" marR="0" lvl="0" indent="0" algn="just" rtl="0">
                        <a:spcBef>
                          <a:spcPts val="0"/>
                        </a:spcBef>
                        <a:spcAft>
                          <a:spcPts val="0"/>
                        </a:spcAft>
                        <a:buNone/>
                      </a:pPr>
                      <a:r>
                        <a:rPr lang="en-IN" sz="1900" b="0" i="0" u="none" strike="noStrike" cap="none">
                          <a:solidFill>
                            <a:srgbClr val="333333"/>
                          </a:solidFill>
                          <a:latin typeface="Inter"/>
                          <a:ea typeface="Inter"/>
                          <a:cs typeface="Inter"/>
                          <a:sym typeface="Inter"/>
                        </a:rPr>
                        <a:t>17</a:t>
                      </a:r>
                      <a:endParaRPr sz="1900" b="0" i="0" u="none" strike="noStrike" cap="none">
                        <a:latin typeface="Arial"/>
                        <a:ea typeface="Arial"/>
                        <a:cs typeface="Arial"/>
                        <a:sym typeface="Arial"/>
                      </a:endParaRPr>
                    </a:p>
                  </a:txBody>
                  <a:tcPr marL="80775" marR="80775" marT="80775" marB="80775">
                    <a:lnL w="9525" cap="flat" cmpd="sng">
                      <a:solidFill>
                        <a:srgbClr val="C7CCBE"/>
                      </a:solidFill>
                      <a:prstDash val="solid"/>
                      <a:round/>
                      <a:headEnd type="none" w="sm" len="sm"/>
                      <a:tailEnd type="none" w="sm" len="sm"/>
                    </a:lnL>
                    <a:lnR w="9525" cap="flat" cmpd="sng">
                      <a:solidFill>
                        <a:srgbClr val="C7CCBE"/>
                      </a:solidFill>
                      <a:prstDash val="solid"/>
                      <a:round/>
                      <a:headEnd type="none" w="sm" len="sm"/>
                      <a:tailEnd type="none" w="sm" len="sm"/>
                    </a:lnR>
                    <a:lnT w="9525" cap="flat" cmpd="sng">
                      <a:solidFill>
                        <a:srgbClr val="C7CCBE"/>
                      </a:solidFill>
                      <a:prstDash val="solid"/>
                      <a:round/>
                      <a:headEnd type="none" w="sm" len="sm"/>
                      <a:tailEnd type="none" w="sm" len="sm"/>
                    </a:lnT>
                    <a:lnB w="9525" cap="flat" cmpd="sng">
                      <a:solidFill>
                        <a:srgbClr val="C7CCBE"/>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pic>
        <p:nvPicPr>
          <p:cNvPr id="173" name="Google Shape;173;p8" descr="os FCFS Scheduling"/>
          <p:cNvPicPr preferRelativeResize="0"/>
          <p:nvPr/>
        </p:nvPicPr>
        <p:blipFill rotWithShape="1">
          <a:blip r:embed="rId3">
            <a:alphaModFix/>
          </a:blip>
          <a:srcRect l="17952" b="13646"/>
          <a:stretch/>
        </p:blipFill>
        <p:spPr>
          <a:xfrm>
            <a:off x="4642339" y="4766154"/>
            <a:ext cx="5092504" cy="1013930"/>
          </a:xfrm>
          <a:prstGeom prst="rect">
            <a:avLst/>
          </a:prstGeom>
          <a:noFill/>
          <a:ln>
            <a:noFill/>
          </a:ln>
        </p:spPr>
      </p:pic>
      <p:sp>
        <p:nvSpPr>
          <p:cNvPr id="174" name="Google Shape;174;p8"/>
          <p:cNvSpPr txBox="1"/>
          <p:nvPr/>
        </p:nvSpPr>
        <p:spPr>
          <a:xfrm>
            <a:off x="1358556" y="5699594"/>
            <a:ext cx="11332512"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1800">
                <a:solidFill>
                  <a:srgbClr val="FF0000"/>
                </a:solidFill>
                <a:latin typeface="Times New Roman"/>
                <a:ea typeface="Times New Roman"/>
                <a:cs typeface="Times New Roman"/>
                <a:sym typeface="Times New Roman"/>
              </a:rPr>
              <a:t>Gantt Chart</a:t>
            </a:r>
            <a:endParaRPr sz="1800">
              <a:solidFill>
                <a:srgbClr val="FF0000"/>
              </a:solidFill>
              <a:latin typeface="Times New Roman"/>
              <a:ea typeface="Times New Roman"/>
              <a:cs typeface="Times New Roman"/>
              <a:sym typeface="Times New Roman"/>
            </a:endParaRPr>
          </a:p>
        </p:txBody>
      </p:sp>
      <p:sp>
        <p:nvSpPr>
          <p:cNvPr id="175" name="Google Shape;175;p8"/>
          <p:cNvSpPr txBox="1"/>
          <p:nvPr/>
        </p:nvSpPr>
        <p:spPr>
          <a:xfrm>
            <a:off x="642938" y="4856754"/>
            <a:ext cx="6347790"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1800" b="1" i="0">
                <a:solidFill>
                  <a:srgbClr val="333333"/>
                </a:solidFill>
                <a:latin typeface="Inter"/>
                <a:ea typeface="Inter"/>
                <a:cs typeface="Inter"/>
                <a:sym typeface="Inter"/>
              </a:rPr>
              <a:t>Avg TAT Time=66/5 = 13.2 msec</a:t>
            </a:r>
            <a:endParaRPr/>
          </a:p>
          <a:p>
            <a:pPr marL="0" marR="0" lvl="0" indent="0" algn="l" rtl="0">
              <a:spcBef>
                <a:spcPts val="0"/>
              </a:spcBef>
              <a:spcAft>
                <a:spcPts val="0"/>
              </a:spcAft>
              <a:buNone/>
            </a:pPr>
            <a:r>
              <a:rPr lang="en-IN" sz="1800" b="1" i="0">
                <a:solidFill>
                  <a:srgbClr val="333333"/>
                </a:solidFill>
                <a:latin typeface="Inter"/>
                <a:ea typeface="Inter"/>
                <a:cs typeface="Inter"/>
                <a:sym typeface="Inter"/>
              </a:rPr>
              <a:t> </a:t>
            </a:r>
            <a:endParaRPr/>
          </a:p>
          <a:p>
            <a:pPr marL="0" marR="0" lvl="0" indent="0" algn="l" rtl="0">
              <a:spcBef>
                <a:spcPts val="0"/>
              </a:spcBef>
              <a:spcAft>
                <a:spcPts val="0"/>
              </a:spcAft>
              <a:buNone/>
            </a:pPr>
            <a:r>
              <a:rPr lang="en-IN" sz="1800" b="1" i="0">
                <a:solidFill>
                  <a:srgbClr val="333333"/>
                </a:solidFill>
                <a:latin typeface="Inter"/>
                <a:ea typeface="Inter"/>
                <a:cs typeface="Inter"/>
                <a:sym typeface="Inter"/>
              </a:rPr>
              <a:t>Avg Waiting Time=33/5 = 6.6 msec</a:t>
            </a:r>
            <a:endParaRPr sz="1800" b="1">
              <a:solidFill>
                <a:schemeClr val="dk1"/>
              </a:solidFill>
              <a:latin typeface="Gill Sans"/>
              <a:ea typeface="Gill Sans"/>
              <a:cs typeface="Gill Sans"/>
              <a:sym typeface="Gill Sans"/>
            </a:endParaRPr>
          </a:p>
        </p:txBody>
      </p:sp>
      <p:sp>
        <p:nvSpPr>
          <p:cNvPr id="176" name="Google Shape;176;p8"/>
          <p:cNvSpPr txBox="1"/>
          <p:nvPr/>
        </p:nvSpPr>
        <p:spPr>
          <a:xfrm>
            <a:off x="2919849" y="-46769"/>
            <a:ext cx="6347790"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IN" sz="1800">
                <a:solidFill>
                  <a:srgbClr val="FF0000"/>
                </a:solidFill>
                <a:latin typeface="Gill Sans"/>
                <a:ea typeface="Gill Sans"/>
                <a:cs typeface="Gill Sans"/>
                <a:sym typeface="Gill Sans"/>
              </a:rPr>
              <a:t>(</a:t>
            </a:r>
            <a:r>
              <a:rPr lang="en-IN" sz="2500" cap="none">
                <a:solidFill>
                  <a:srgbClr val="FF0000"/>
                </a:solidFill>
                <a:latin typeface="Gill Sans"/>
                <a:ea typeface="Gill Sans"/>
                <a:cs typeface="Gill Sans"/>
                <a:sym typeface="Gill Sans"/>
              </a:rPr>
              <a:t>FCFS) SCHEDULING:  EXAMPLE 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9"/>
          <p:cNvSpPr txBox="1">
            <a:spLocks noGrp="1"/>
          </p:cNvSpPr>
          <p:nvPr>
            <p:ph type="title"/>
          </p:nvPr>
        </p:nvSpPr>
        <p:spPr>
          <a:xfrm>
            <a:off x="2137327" y="-55562"/>
            <a:ext cx="7924800" cy="4572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rgbClr val="FF0000"/>
              </a:buClr>
              <a:buSzPct val="100000"/>
              <a:buFont typeface="Gill Sans"/>
              <a:buNone/>
            </a:pPr>
            <a:r>
              <a:rPr lang="en-IN">
                <a:solidFill>
                  <a:srgbClr val="FF0000"/>
                </a:solidFill>
              </a:rPr>
              <a:t>(</a:t>
            </a:r>
            <a:r>
              <a:rPr lang="en-IN" sz="2800" cap="none">
                <a:solidFill>
                  <a:srgbClr val="FF0000"/>
                </a:solidFill>
                <a:latin typeface="Gill Sans"/>
                <a:ea typeface="Gill Sans"/>
                <a:cs typeface="Gill Sans"/>
                <a:sym typeface="Gill Sans"/>
              </a:rPr>
              <a:t>FCFS) SCHEDULING:  EXAMPLE 2</a:t>
            </a:r>
            <a:endParaRPr/>
          </a:p>
        </p:txBody>
      </p:sp>
      <p:sp>
        <p:nvSpPr>
          <p:cNvPr id="182" name="Google Shape;182;p9"/>
          <p:cNvSpPr txBox="1">
            <a:spLocks noGrp="1"/>
          </p:cNvSpPr>
          <p:nvPr>
            <p:ph idx="1"/>
          </p:nvPr>
        </p:nvSpPr>
        <p:spPr>
          <a:xfrm>
            <a:off x="728869" y="1077911"/>
            <a:ext cx="7886700" cy="569912"/>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SzPts val="2944"/>
              <a:buNone/>
            </a:pPr>
            <a:r>
              <a:rPr lang="en-IN" sz="3200">
                <a:latin typeface="Times New Roman"/>
                <a:ea typeface="Times New Roman"/>
                <a:cs typeface="Times New Roman"/>
                <a:sym typeface="Times New Roman"/>
              </a:rPr>
              <a:t>Example: 2	</a:t>
            </a:r>
            <a:endParaRPr sz="3200" i="1" baseline="-25000">
              <a:latin typeface="Times New Roman"/>
              <a:ea typeface="Times New Roman"/>
              <a:cs typeface="Times New Roman"/>
              <a:sym typeface="Times New Roman"/>
            </a:endParaRPr>
          </a:p>
          <a:p>
            <a:pPr marL="306000" lvl="0" indent="-306000" algn="l" rtl="0">
              <a:spcBef>
                <a:spcPts val="1240"/>
              </a:spcBef>
              <a:spcAft>
                <a:spcPts val="0"/>
              </a:spcAft>
              <a:buSzPts val="2944"/>
              <a:buNone/>
            </a:pPr>
            <a:br>
              <a:rPr lang="en-IN" sz="3200" i="1" baseline="-25000">
                <a:latin typeface="Times New Roman"/>
                <a:ea typeface="Times New Roman"/>
                <a:cs typeface="Times New Roman"/>
                <a:sym typeface="Times New Roman"/>
              </a:rPr>
            </a:br>
            <a:endParaRPr sz="3200">
              <a:latin typeface="Times New Roman"/>
              <a:ea typeface="Times New Roman"/>
              <a:cs typeface="Times New Roman"/>
              <a:sym typeface="Times New Roman"/>
            </a:endParaRPr>
          </a:p>
        </p:txBody>
      </p:sp>
      <p:graphicFrame>
        <p:nvGraphicFramePr>
          <p:cNvPr id="183" name="Google Shape;183;p9"/>
          <p:cNvGraphicFramePr/>
          <p:nvPr/>
        </p:nvGraphicFramePr>
        <p:xfrm>
          <a:off x="3268664" y="1871663"/>
          <a:ext cx="6498225" cy="2935060"/>
        </p:xfrm>
        <a:graphic>
          <a:graphicData uri="http://schemas.openxmlformats.org/drawingml/2006/table">
            <a:tbl>
              <a:tblPr firstRow="1" bandRow="1">
                <a:noFill/>
                <a:tableStyleId>{290A5F90-2383-4955-81AD-E7505D3C2822}</a:tableStyleId>
              </a:tblPr>
              <a:tblGrid>
                <a:gridCol w="2166075">
                  <a:extLst>
                    <a:ext uri="{9D8B030D-6E8A-4147-A177-3AD203B41FA5}">
                      <a16:colId xmlns:a16="http://schemas.microsoft.com/office/drawing/2014/main" val="20000"/>
                    </a:ext>
                  </a:extLst>
                </a:gridCol>
                <a:gridCol w="2166075">
                  <a:extLst>
                    <a:ext uri="{9D8B030D-6E8A-4147-A177-3AD203B41FA5}">
                      <a16:colId xmlns:a16="http://schemas.microsoft.com/office/drawing/2014/main" val="20001"/>
                    </a:ext>
                  </a:extLst>
                </a:gridCol>
                <a:gridCol w="2166075">
                  <a:extLst>
                    <a:ext uri="{9D8B030D-6E8A-4147-A177-3AD203B41FA5}">
                      <a16:colId xmlns:a16="http://schemas.microsoft.com/office/drawing/2014/main" val="20002"/>
                    </a:ext>
                  </a:extLst>
                </a:gridCol>
              </a:tblGrid>
              <a:tr h="543250">
                <a:tc>
                  <a:txBody>
                    <a:bodyPr/>
                    <a:lstStyle/>
                    <a:p>
                      <a:pPr marL="0" marR="0" lvl="0" indent="0" algn="l" rtl="0">
                        <a:spcBef>
                          <a:spcPts val="0"/>
                        </a:spcBef>
                        <a:spcAft>
                          <a:spcPts val="0"/>
                        </a:spcAft>
                        <a:buNone/>
                      </a:pPr>
                      <a:r>
                        <a:rPr lang="en-IN" sz="2200" u="none" strike="noStrike" cap="none"/>
                        <a:t>Process</a:t>
                      </a:r>
                      <a:endParaRPr/>
                    </a:p>
                  </a:txBody>
                  <a:tcPr marL="91425" marR="91425" marT="45750" marB="45750"/>
                </a:tc>
                <a:tc>
                  <a:txBody>
                    <a:bodyPr/>
                    <a:lstStyle/>
                    <a:p>
                      <a:pPr marL="0" marR="0" lvl="0" indent="0" algn="l" rtl="0">
                        <a:spcBef>
                          <a:spcPts val="0"/>
                        </a:spcBef>
                        <a:spcAft>
                          <a:spcPts val="0"/>
                        </a:spcAft>
                        <a:buNone/>
                      </a:pPr>
                      <a:r>
                        <a:rPr lang="en-IN" sz="2200"/>
                        <a:t>Arrival Time</a:t>
                      </a:r>
                      <a:endParaRPr/>
                    </a:p>
                  </a:txBody>
                  <a:tcPr marL="91425" marR="91425" marT="45750" marB="45750"/>
                </a:tc>
                <a:tc>
                  <a:txBody>
                    <a:bodyPr/>
                    <a:lstStyle/>
                    <a:p>
                      <a:pPr marL="0" marR="0" lvl="0" indent="0" algn="l" rtl="0">
                        <a:spcBef>
                          <a:spcPts val="0"/>
                        </a:spcBef>
                        <a:spcAft>
                          <a:spcPts val="0"/>
                        </a:spcAft>
                        <a:buNone/>
                      </a:pPr>
                      <a:r>
                        <a:rPr lang="en-IN" sz="2200"/>
                        <a:t>Burst Time (msec)</a:t>
                      </a:r>
                      <a:endParaRPr/>
                    </a:p>
                  </a:txBody>
                  <a:tcPr marL="91425" marR="91425" marT="45750" marB="45750"/>
                </a:tc>
                <a:extLst>
                  <a:ext uri="{0D108BD9-81ED-4DB2-BD59-A6C34878D82A}">
                    <a16:rowId xmlns:a16="http://schemas.microsoft.com/office/drawing/2014/main" val="10000"/>
                  </a:ext>
                </a:extLst>
              </a:tr>
              <a:tr h="543250">
                <a:tc>
                  <a:txBody>
                    <a:bodyPr/>
                    <a:lstStyle/>
                    <a:p>
                      <a:pPr marL="0" marR="0" lvl="0" indent="0" algn="l" rtl="0">
                        <a:spcBef>
                          <a:spcPts val="0"/>
                        </a:spcBef>
                        <a:spcAft>
                          <a:spcPts val="0"/>
                        </a:spcAft>
                        <a:buNone/>
                      </a:pPr>
                      <a:r>
                        <a:rPr lang="en-IN" sz="2200"/>
                        <a:t>P1</a:t>
                      </a:r>
                      <a:endParaRPr/>
                    </a:p>
                  </a:txBody>
                  <a:tcPr marL="91425" marR="91425" marT="45750" marB="45750"/>
                </a:tc>
                <a:tc>
                  <a:txBody>
                    <a:bodyPr/>
                    <a:lstStyle/>
                    <a:p>
                      <a:pPr marL="0" marR="0" lvl="0" indent="0" algn="l" rtl="0">
                        <a:spcBef>
                          <a:spcPts val="0"/>
                        </a:spcBef>
                        <a:spcAft>
                          <a:spcPts val="0"/>
                        </a:spcAft>
                        <a:buNone/>
                      </a:pPr>
                      <a:r>
                        <a:rPr lang="en-IN" sz="2200"/>
                        <a:t>0</a:t>
                      </a:r>
                      <a:endParaRPr/>
                    </a:p>
                  </a:txBody>
                  <a:tcPr marL="91425" marR="91425" marT="45750" marB="45750"/>
                </a:tc>
                <a:tc>
                  <a:txBody>
                    <a:bodyPr/>
                    <a:lstStyle/>
                    <a:p>
                      <a:pPr marL="0" marR="0" lvl="0" indent="0" algn="l" rtl="0">
                        <a:spcBef>
                          <a:spcPts val="0"/>
                        </a:spcBef>
                        <a:spcAft>
                          <a:spcPts val="0"/>
                        </a:spcAft>
                        <a:buNone/>
                      </a:pPr>
                      <a:r>
                        <a:rPr lang="en-IN" sz="2200"/>
                        <a:t>2</a:t>
                      </a:r>
                      <a:endParaRPr/>
                    </a:p>
                  </a:txBody>
                  <a:tcPr marL="91425" marR="91425" marT="45750" marB="45750"/>
                </a:tc>
                <a:extLst>
                  <a:ext uri="{0D108BD9-81ED-4DB2-BD59-A6C34878D82A}">
                    <a16:rowId xmlns:a16="http://schemas.microsoft.com/office/drawing/2014/main" val="10001"/>
                  </a:ext>
                </a:extLst>
              </a:tr>
              <a:tr h="543250">
                <a:tc>
                  <a:txBody>
                    <a:bodyPr/>
                    <a:lstStyle/>
                    <a:p>
                      <a:pPr marL="0" marR="0" lvl="0" indent="0" algn="l" rtl="0">
                        <a:spcBef>
                          <a:spcPts val="0"/>
                        </a:spcBef>
                        <a:spcAft>
                          <a:spcPts val="0"/>
                        </a:spcAft>
                        <a:buNone/>
                      </a:pPr>
                      <a:r>
                        <a:rPr lang="en-IN" sz="2200"/>
                        <a:t>P2</a:t>
                      </a:r>
                      <a:endParaRPr/>
                    </a:p>
                  </a:txBody>
                  <a:tcPr marL="91425" marR="91425" marT="45750" marB="45750"/>
                </a:tc>
                <a:tc>
                  <a:txBody>
                    <a:bodyPr/>
                    <a:lstStyle/>
                    <a:p>
                      <a:pPr marL="0" marR="0" lvl="0" indent="0" algn="l" rtl="0">
                        <a:spcBef>
                          <a:spcPts val="0"/>
                        </a:spcBef>
                        <a:spcAft>
                          <a:spcPts val="0"/>
                        </a:spcAft>
                        <a:buNone/>
                      </a:pPr>
                      <a:r>
                        <a:rPr lang="en-IN" sz="2200"/>
                        <a:t>2</a:t>
                      </a:r>
                      <a:endParaRPr/>
                    </a:p>
                  </a:txBody>
                  <a:tcPr marL="91425" marR="91425" marT="45750" marB="45750"/>
                </a:tc>
                <a:tc>
                  <a:txBody>
                    <a:bodyPr/>
                    <a:lstStyle/>
                    <a:p>
                      <a:pPr marL="0" marR="0" lvl="0" indent="0" algn="l" rtl="0">
                        <a:spcBef>
                          <a:spcPts val="0"/>
                        </a:spcBef>
                        <a:spcAft>
                          <a:spcPts val="0"/>
                        </a:spcAft>
                        <a:buNone/>
                      </a:pPr>
                      <a:r>
                        <a:rPr lang="en-IN" sz="2200"/>
                        <a:t>4</a:t>
                      </a:r>
                      <a:endParaRPr/>
                    </a:p>
                  </a:txBody>
                  <a:tcPr marL="91425" marR="91425" marT="45750" marB="45750"/>
                </a:tc>
                <a:extLst>
                  <a:ext uri="{0D108BD9-81ED-4DB2-BD59-A6C34878D82A}">
                    <a16:rowId xmlns:a16="http://schemas.microsoft.com/office/drawing/2014/main" val="10002"/>
                  </a:ext>
                </a:extLst>
              </a:tr>
              <a:tr h="543250">
                <a:tc>
                  <a:txBody>
                    <a:bodyPr/>
                    <a:lstStyle/>
                    <a:p>
                      <a:pPr marL="0" marR="0" lvl="0" indent="0" algn="l" rtl="0">
                        <a:spcBef>
                          <a:spcPts val="0"/>
                        </a:spcBef>
                        <a:spcAft>
                          <a:spcPts val="0"/>
                        </a:spcAft>
                        <a:buNone/>
                      </a:pPr>
                      <a:r>
                        <a:rPr lang="en-IN" sz="2200"/>
                        <a:t>P3</a:t>
                      </a:r>
                      <a:endParaRPr/>
                    </a:p>
                  </a:txBody>
                  <a:tcPr marL="91425" marR="91425" marT="45750" marB="45750"/>
                </a:tc>
                <a:tc>
                  <a:txBody>
                    <a:bodyPr/>
                    <a:lstStyle/>
                    <a:p>
                      <a:pPr marL="0" marR="0" lvl="0" indent="0" algn="l" rtl="0">
                        <a:spcBef>
                          <a:spcPts val="0"/>
                        </a:spcBef>
                        <a:spcAft>
                          <a:spcPts val="0"/>
                        </a:spcAft>
                        <a:buNone/>
                      </a:pPr>
                      <a:r>
                        <a:rPr lang="en-IN" sz="2200"/>
                        <a:t>1</a:t>
                      </a:r>
                      <a:endParaRPr/>
                    </a:p>
                  </a:txBody>
                  <a:tcPr marL="91425" marR="91425" marT="45750" marB="45750"/>
                </a:tc>
                <a:tc>
                  <a:txBody>
                    <a:bodyPr/>
                    <a:lstStyle/>
                    <a:p>
                      <a:pPr marL="0" marR="0" lvl="0" indent="0" algn="l" rtl="0">
                        <a:spcBef>
                          <a:spcPts val="0"/>
                        </a:spcBef>
                        <a:spcAft>
                          <a:spcPts val="0"/>
                        </a:spcAft>
                        <a:buNone/>
                      </a:pPr>
                      <a:r>
                        <a:rPr lang="en-IN" sz="2200"/>
                        <a:t>2</a:t>
                      </a:r>
                      <a:endParaRPr/>
                    </a:p>
                  </a:txBody>
                  <a:tcPr marL="91425" marR="91425" marT="45750" marB="45750"/>
                </a:tc>
                <a:extLst>
                  <a:ext uri="{0D108BD9-81ED-4DB2-BD59-A6C34878D82A}">
                    <a16:rowId xmlns:a16="http://schemas.microsoft.com/office/drawing/2014/main" val="10003"/>
                  </a:ext>
                </a:extLst>
              </a:tr>
              <a:tr h="543250">
                <a:tc>
                  <a:txBody>
                    <a:bodyPr/>
                    <a:lstStyle/>
                    <a:p>
                      <a:pPr marL="0" marR="0" lvl="0" indent="0" algn="l" rtl="0">
                        <a:spcBef>
                          <a:spcPts val="0"/>
                        </a:spcBef>
                        <a:spcAft>
                          <a:spcPts val="0"/>
                        </a:spcAft>
                        <a:buNone/>
                      </a:pPr>
                      <a:r>
                        <a:rPr lang="en-IN" sz="2200"/>
                        <a:t>P4</a:t>
                      </a:r>
                      <a:endParaRPr/>
                    </a:p>
                  </a:txBody>
                  <a:tcPr marL="91425" marR="91425" marT="45750" marB="45750"/>
                </a:tc>
                <a:tc>
                  <a:txBody>
                    <a:bodyPr/>
                    <a:lstStyle/>
                    <a:p>
                      <a:pPr marL="0" marR="0" lvl="0" indent="0" algn="l" rtl="0">
                        <a:spcBef>
                          <a:spcPts val="0"/>
                        </a:spcBef>
                        <a:spcAft>
                          <a:spcPts val="0"/>
                        </a:spcAft>
                        <a:buNone/>
                      </a:pPr>
                      <a:r>
                        <a:rPr lang="en-IN" sz="2200"/>
                        <a:t>3</a:t>
                      </a:r>
                      <a:endParaRPr/>
                    </a:p>
                  </a:txBody>
                  <a:tcPr marL="91425" marR="91425" marT="45750" marB="45750"/>
                </a:tc>
                <a:tc>
                  <a:txBody>
                    <a:bodyPr/>
                    <a:lstStyle/>
                    <a:p>
                      <a:pPr marL="0" marR="0" lvl="0" indent="0" algn="l" rtl="0">
                        <a:spcBef>
                          <a:spcPts val="0"/>
                        </a:spcBef>
                        <a:spcAft>
                          <a:spcPts val="0"/>
                        </a:spcAft>
                        <a:buNone/>
                      </a:pPr>
                      <a:r>
                        <a:rPr lang="en-IN" sz="2200"/>
                        <a:t>1</a:t>
                      </a:r>
                      <a:endParaRPr/>
                    </a:p>
                  </a:txBody>
                  <a:tcPr marL="91425" marR="91425" marT="45750" marB="45750"/>
                </a:tc>
                <a:extLst>
                  <a:ext uri="{0D108BD9-81ED-4DB2-BD59-A6C34878D82A}">
                    <a16:rowId xmlns:a16="http://schemas.microsoft.com/office/drawing/2014/main" val="10004"/>
                  </a:ext>
                </a:extLst>
              </a:tr>
            </a:tbl>
          </a:graphicData>
        </a:graphic>
      </p:graphicFrame>
      <p:sp>
        <p:nvSpPr>
          <p:cNvPr id="184" name="Google Shape;184;p9"/>
          <p:cNvSpPr txBox="1"/>
          <p:nvPr/>
        </p:nvSpPr>
        <p:spPr>
          <a:xfrm>
            <a:off x="2133600" y="4811713"/>
            <a:ext cx="8515350" cy="2400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IN" sz="2200">
                <a:solidFill>
                  <a:schemeClr val="dk1"/>
                </a:solidFill>
                <a:latin typeface="Gill Sans"/>
                <a:ea typeface="Gill Sans"/>
                <a:cs typeface="Gill Sans"/>
                <a:sym typeface="Gill Sans"/>
              </a:rPr>
              <a:t>Calculate following:</a:t>
            </a:r>
            <a:endParaRPr/>
          </a:p>
          <a:p>
            <a:pPr marL="457200" marR="0" lvl="0" indent="-457200" algn="l" rtl="0">
              <a:spcBef>
                <a:spcPts val="0"/>
              </a:spcBef>
              <a:spcAft>
                <a:spcPts val="0"/>
              </a:spcAft>
              <a:buClr>
                <a:schemeClr val="dk1"/>
              </a:buClr>
              <a:buSzPts val="2200"/>
              <a:buFont typeface="Gill Sans"/>
              <a:buAutoNum type="arabicPeriod"/>
            </a:pPr>
            <a:r>
              <a:rPr lang="en-IN" sz="2200">
                <a:solidFill>
                  <a:schemeClr val="dk1"/>
                </a:solidFill>
                <a:latin typeface="Gill Sans"/>
                <a:ea typeface="Gill Sans"/>
                <a:cs typeface="Gill Sans"/>
                <a:sym typeface="Gill Sans"/>
              </a:rPr>
              <a:t>Calculate waiting time for all process </a:t>
            </a:r>
            <a:endParaRPr/>
          </a:p>
          <a:p>
            <a:pPr marL="457200" marR="0" lvl="0" indent="-457200" algn="l" rtl="0">
              <a:spcBef>
                <a:spcPts val="0"/>
              </a:spcBef>
              <a:spcAft>
                <a:spcPts val="0"/>
              </a:spcAft>
              <a:buClr>
                <a:schemeClr val="dk1"/>
              </a:buClr>
              <a:buSzPts val="2200"/>
              <a:buFont typeface="Gill Sans"/>
              <a:buAutoNum type="arabicPeriod"/>
            </a:pPr>
            <a:r>
              <a:rPr lang="en-IN" sz="2200">
                <a:solidFill>
                  <a:schemeClr val="dk1"/>
                </a:solidFill>
                <a:latin typeface="Gill Sans"/>
                <a:ea typeface="Gill Sans"/>
                <a:cs typeface="Gill Sans"/>
                <a:sym typeface="Gill Sans"/>
              </a:rPr>
              <a:t>Average waiting time</a:t>
            </a:r>
            <a:endParaRPr/>
          </a:p>
          <a:p>
            <a:pPr marL="457200" marR="0" lvl="0" indent="-457200" algn="l" rtl="0">
              <a:spcBef>
                <a:spcPts val="0"/>
              </a:spcBef>
              <a:spcAft>
                <a:spcPts val="0"/>
              </a:spcAft>
              <a:buClr>
                <a:schemeClr val="dk1"/>
              </a:buClr>
              <a:buSzPts val="2200"/>
              <a:buFont typeface="Gill Sans"/>
              <a:buAutoNum type="arabicPeriod"/>
            </a:pPr>
            <a:r>
              <a:rPr lang="en-IN" sz="2200">
                <a:solidFill>
                  <a:schemeClr val="dk1"/>
                </a:solidFill>
                <a:latin typeface="Gill Sans"/>
                <a:ea typeface="Gill Sans"/>
                <a:cs typeface="Gill Sans"/>
                <a:sym typeface="Gill Sans"/>
              </a:rPr>
              <a:t>Calculate turnaround time for all process </a:t>
            </a:r>
            <a:endParaRPr/>
          </a:p>
          <a:p>
            <a:pPr marL="457200" marR="0" lvl="0" indent="-457200" algn="l" rtl="0">
              <a:spcBef>
                <a:spcPts val="0"/>
              </a:spcBef>
              <a:spcAft>
                <a:spcPts val="0"/>
              </a:spcAft>
              <a:buClr>
                <a:schemeClr val="dk1"/>
              </a:buClr>
              <a:buSzPts val="2200"/>
              <a:buFont typeface="Gill Sans"/>
              <a:buAutoNum type="arabicPeriod"/>
            </a:pPr>
            <a:r>
              <a:rPr lang="en-IN" sz="2200">
                <a:solidFill>
                  <a:schemeClr val="dk1"/>
                </a:solidFill>
                <a:latin typeface="Gill Sans"/>
                <a:ea typeface="Gill Sans"/>
                <a:cs typeface="Gill Sans"/>
                <a:sym typeface="Gill Sans"/>
              </a:rPr>
              <a:t>Average turnaround time</a:t>
            </a:r>
            <a:endParaRPr/>
          </a:p>
          <a:p>
            <a:pPr marL="457200" marR="0" lvl="0" indent="-317500" algn="l" rtl="0">
              <a:spcBef>
                <a:spcPts val="0"/>
              </a:spcBef>
              <a:spcAft>
                <a:spcPts val="0"/>
              </a:spcAft>
              <a:buClr>
                <a:schemeClr val="dk1"/>
              </a:buClr>
              <a:buSzPts val="2200"/>
              <a:buFont typeface="Gill Sans"/>
              <a:buNone/>
            </a:pPr>
            <a:endParaRPr sz="2200">
              <a:solidFill>
                <a:schemeClr val="dk1"/>
              </a:solidFill>
              <a:latin typeface="Gill Sans"/>
              <a:ea typeface="Gill Sans"/>
              <a:cs typeface="Gill Sans"/>
              <a:sym typeface="Gill Sans"/>
            </a:endParaRPr>
          </a:p>
          <a:p>
            <a:pPr marL="0" marR="0" lvl="0" indent="0" algn="l" rtl="0">
              <a:spcBef>
                <a:spcPts val="0"/>
              </a:spcBef>
              <a:spcAft>
                <a:spcPts val="0"/>
              </a:spcAft>
              <a:buNone/>
            </a:pPr>
            <a:endParaRPr sz="1800">
              <a:solidFill>
                <a:schemeClr val="dk1"/>
              </a:solidFill>
              <a:latin typeface="Gill Sans"/>
              <a:ea typeface="Gill Sans"/>
              <a:cs typeface="Gill Sans"/>
              <a:sym typeface="Gill Sans"/>
            </a:endParaRPr>
          </a:p>
        </p:txBody>
      </p:sp>
    </p:spTree>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1720</Words>
  <Application>Microsoft Office PowerPoint</Application>
  <PresentationFormat>Widescreen</PresentationFormat>
  <Paragraphs>345</Paragraphs>
  <Slides>20</Slides>
  <Notes>20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20</vt:i4>
      </vt:variant>
    </vt:vector>
  </HeadingPairs>
  <TitlesOfParts>
    <vt:vector size="31" baseType="lpstr">
      <vt:lpstr>Arial</vt:lpstr>
      <vt:lpstr>Aptos Display</vt:lpstr>
      <vt:lpstr>times new roman</vt:lpstr>
      <vt:lpstr>times new roman</vt:lpstr>
      <vt:lpstr>Inter</vt:lpstr>
      <vt:lpstr>Aptos</vt:lpstr>
      <vt:lpstr>Gill Sans</vt:lpstr>
      <vt:lpstr>Noto Sans Symbols</vt:lpstr>
      <vt:lpstr>Calibri</vt:lpstr>
      <vt:lpstr>DividendVTI</vt:lpstr>
      <vt:lpstr>Office Theme</vt:lpstr>
      <vt:lpstr>OPERATING SYSTEM</vt:lpstr>
      <vt:lpstr>PowerPoint Presentation</vt:lpstr>
      <vt:lpstr>PowerPoint Presentation</vt:lpstr>
      <vt:lpstr>CONTENTS COVERED</vt:lpstr>
      <vt:lpstr>FCFS SCHEDULING </vt:lpstr>
      <vt:lpstr>PowerPoint Presentation</vt:lpstr>
      <vt:lpstr>PowerPoint Presentation</vt:lpstr>
      <vt:lpstr>PowerPoint Presentation</vt:lpstr>
      <vt:lpstr>(FCFS) SCHEDULING:  EXAMPLE 2</vt:lpstr>
      <vt:lpstr>(FCFS) SCHEDULING:  EXAMPLE 2</vt:lpstr>
      <vt:lpstr>PowerPoint Presentation</vt:lpstr>
      <vt:lpstr>PowerPoint Presentation</vt:lpstr>
      <vt:lpstr>PowerPoint Presentation</vt:lpstr>
      <vt:lpstr>SHORTEST-JOB-FIRST (SJF) SCHEDULING</vt:lpstr>
      <vt:lpstr>EXAMPLE OF NON-PREEMPTIVE SJF</vt:lpstr>
      <vt:lpstr>PowerPoint Presentation</vt:lpstr>
      <vt:lpstr>PowerPoint Presentation</vt:lpstr>
      <vt:lpstr>PowerPoint Presentation</vt:lpstr>
      <vt:lpstr>NUMBER OF CONTEXT SWITCHES: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Sridhar Swaminathan</dc:creator>
  <cp:lastModifiedBy>Dr. Nirbhay Kumar Tagore</cp:lastModifiedBy>
  <cp:revision>4</cp:revision>
  <dcterms:created xsi:type="dcterms:W3CDTF">2020-08-12T08:38:42Z</dcterms:created>
  <dcterms:modified xsi:type="dcterms:W3CDTF">2025-08-11T04:26:38Z</dcterms:modified>
</cp:coreProperties>
</file>