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20"/>
  </p:notesMasterIdLst>
  <p:sldIdLst>
    <p:sldId id="256" r:id="rId2"/>
    <p:sldId id="268" r:id="rId3"/>
    <p:sldId id="266" r:id="rId4"/>
    <p:sldId id="267" r:id="rId5"/>
    <p:sldId id="303" r:id="rId6"/>
    <p:sldId id="300" r:id="rId7"/>
    <p:sldId id="297" r:id="rId8"/>
    <p:sldId id="304" r:id="rId9"/>
    <p:sldId id="301" r:id="rId10"/>
    <p:sldId id="298" r:id="rId11"/>
    <p:sldId id="296" r:id="rId12"/>
    <p:sldId id="302" r:id="rId13"/>
    <p:sldId id="293" r:id="rId14"/>
    <p:sldId id="292" r:id="rId15"/>
    <p:sldId id="294" r:id="rId16"/>
    <p:sldId id="291" r:id="rId17"/>
    <p:sldId id="295" r:id="rId18"/>
    <p:sldId id="28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45" autoAdjust="0"/>
    <p:restoredTop sz="92393" autoAdjust="0"/>
  </p:normalViewPr>
  <p:slideViewPr>
    <p:cSldViewPr snapToGrid="0">
      <p:cViewPr varScale="1">
        <p:scale>
          <a:sx n="102" d="100"/>
          <a:sy n="102" d="100"/>
        </p:scale>
        <p:origin x="89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rbhay Kumar Tagore" userId="218f8998-287f-492a-bcf9-1d2d5fd0a0c8" providerId="ADAL" clId="{D1D6E204-B23C-445A-96D7-C302F5D99297}"/>
    <pc:docChg chg="modSld">
      <pc:chgData name="Nirbhay Kumar Tagore" userId="218f8998-287f-492a-bcf9-1d2d5fd0a0c8" providerId="ADAL" clId="{D1D6E204-B23C-445A-96D7-C302F5D99297}" dt="2022-08-25T02:52:29.701" v="60" actId="14100"/>
      <pc:docMkLst>
        <pc:docMk/>
      </pc:docMkLst>
      <pc:sldChg chg="modSp mod">
        <pc:chgData name="Nirbhay Kumar Tagore" userId="218f8998-287f-492a-bcf9-1d2d5fd0a0c8" providerId="ADAL" clId="{D1D6E204-B23C-445A-96D7-C302F5D99297}" dt="2022-08-25T02:51:37.231" v="59" actId="20577"/>
        <pc:sldMkLst>
          <pc:docMk/>
          <pc:sldMk cId="1301651502" sldId="294"/>
        </pc:sldMkLst>
        <pc:spChg chg="mod">
          <ac:chgData name="Nirbhay Kumar Tagore" userId="218f8998-287f-492a-bcf9-1d2d5fd0a0c8" providerId="ADAL" clId="{D1D6E204-B23C-445A-96D7-C302F5D99297}" dt="2022-08-25T02:51:37.231" v="59" actId="20577"/>
          <ac:spMkLst>
            <pc:docMk/>
            <pc:sldMk cId="1301651502" sldId="294"/>
            <ac:spMk id="3" creationId="{1701EC01-0B87-4C9D-AFEC-87F4F44B2935}"/>
          </ac:spMkLst>
        </pc:spChg>
      </pc:sldChg>
      <pc:sldChg chg="modSp mod">
        <pc:chgData name="Nirbhay Kumar Tagore" userId="218f8998-287f-492a-bcf9-1d2d5fd0a0c8" providerId="ADAL" clId="{D1D6E204-B23C-445A-96D7-C302F5D99297}" dt="2022-08-25T02:52:29.701" v="60" actId="14100"/>
        <pc:sldMkLst>
          <pc:docMk/>
          <pc:sldMk cId="4138339525" sldId="295"/>
        </pc:sldMkLst>
        <pc:spChg chg="mod">
          <ac:chgData name="Nirbhay Kumar Tagore" userId="218f8998-287f-492a-bcf9-1d2d5fd0a0c8" providerId="ADAL" clId="{D1D6E204-B23C-445A-96D7-C302F5D99297}" dt="2022-08-25T02:52:29.701" v="60" actId="14100"/>
          <ac:spMkLst>
            <pc:docMk/>
            <pc:sldMk cId="4138339525" sldId="295"/>
            <ac:spMk id="3" creationId="{97B0E31E-91F1-4BA1-BDED-5580406665B6}"/>
          </ac:spMkLst>
        </pc:spChg>
      </pc:sldChg>
      <pc:sldChg chg="modSp mod">
        <pc:chgData name="Nirbhay Kumar Tagore" userId="218f8998-287f-492a-bcf9-1d2d5fd0a0c8" providerId="ADAL" clId="{D1D6E204-B23C-445A-96D7-C302F5D99297}" dt="2022-08-25T02:48:50.003" v="1" actId="20577"/>
        <pc:sldMkLst>
          <pc:docMk/>
          <pc:sldMk cId="2727693585" sldId="297"/>
        </pc:sldMkLst>
        <pc:spChg chg="mod">
          <ac:chgData name="Nirbhay Kumar Tagore" userId="218f8998-287f-492a-bcf9-1d2d5fd0a0c8" providerId="ADAL" clId="{D1D6E204-B23C-445A-96D7-C302F5D99297}" dt="2022-08-25T02:48:50.003" v="1" actId="20577"/>
          <ac:spMkLst>
            <pc:docMk/>
            <pc:sldMk cId="2727693585" sldId="297"/>
            <ac:spMk id="3" creationId="{89723073-1EE8-4AC5-9363-FE6459B8E68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F32151-7E13-4A6E-BA14-4F38BBD867B7}" type="datetimeFigureOut">
              <a:rPr lang="en-IN" smtClean="0"/>
              <a:t>09-08-2024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2E36CD-95C2-4ABC-A56C-F02760BEE43F}" type="slidenum">
              <a:rPr lang="en-IN" smtClean="0"/>
              <a:t>‹#›</a:t>
            </a:fld>
            <a:endParaRPr lang="en-IN"/>
          </a:p>
        </p:txBody>
      </p:sp>
    </p:spTree>
    <p:extLst>
      <p:ext uri="{BB962C8B-B14F-4D97-AF65-F5344CB8AC3E}">
        <p14:creationId xmlns:p14="http://schemas.microsoft.com/office/powerpoint/2010/main" val="2689106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452E36CD-95C2-4ABC-A56C-F02760BEE43F}" type="slidenum">
              <a:rPr lang="en-IN" smtClean="0"/>
              <a:t>12</a:t>
            </a:fld>
            <a:endParaRPr lang="en-IN"/>
          </a:p>
        </p:txBody>
      </p:sp>
    </p:spTree>
    <p:extLst>
      <p:ext uri="{BB962C8B-B14F-4D97-AF65-F5344CB8AC3E}">
        <p14:creationId xmlns:p14="http://schemas.microsoft.com/office/powerpoint/2010/main" val="1902779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AF341781-8038-4B5C-9217-3A174C9490E2}" type="datetime1">
              <a:rPr lang="en-US" smtClean="0"/>
              <a:t>8/9/2024</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1311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B90D3E-C8AD-4428-9FB4-D34252808154}" type="datetime1">
              <a:rPr lang="en-US" smtClean="0"/>
              <a:t>8/9/2024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0026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D70CEC5B-4C19-4D50-A216-03B802B6F24F}" type="datetime1">
              <a:rPr lang="en-US" smtClean="0"/>
              <a:t>8/9/2024</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4269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B3C7D350-B4E9-4E38-BD66-712FEFFA20FC}" type="datetime1">
              <a:rPr lang="en-US" smtClean="0"/>
              <a:t>8/9/2024</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781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C3F5E920-E425-4782-A131-DCAC634B0CA0}" type="datetime1">
              <a:rPr lang="en-US" smtClean="0"/>
              <a:t>8/9/2024</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65246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F2BD42-E671-4385-83DD-02AF6437C0AC}" type="datetime1">
              <a:rPr lang="en-US" smtClean="0"/>
              <a:t>8/9/2024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41271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E72C1F-BA53-4608-B196-A088277404C6}" type="datetime1">
              <a:rPr lang="en-US" smtClean="0"/>
              <a:t>8/9/2024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47200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EFE627-862E-44F9-94AA-16F63956CB6F}" type="datetime1">
              <a:rPr lang="en-US" smtClean="0"/>
              <a:t>8/9/2024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77672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CB1A9-A325-4987-A57C-9E8636CF1F3D}" type="datetime1">
              <a:rPr lang="en-US" smtClean="0"/>
              <a:t>8/9/2024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3735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9A7E9644-1E35-4446-9BE7-3E645AA48CFD}" type="datetime1">
              <a:rPr lang="en-US" smtClean="0"/>
              <a:t>8/9/2024</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77161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B4A89B-ECBA-4A7E-96AF-4BC8899C1C52}" type="datetime1">
              <a:rPr lang="en-US" smtClean="0"/>
              <a:t>8/9/2024</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87468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D227F46F-CFA3-41C7-871C-40D8FCE5E8B2}" type="datetime1">
              <a:rPr lang="en-US" smtClean="0"/>
              <a:t>8/9/2024</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14525006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24" r:id="rId5"/>
    <p:sldLayoutId id="2147483718" r:id="rId6"/>
    <p:sldLayoutId id="2147483719" r:id="rId7"/>
    <p:sldLayoutId id="2147483720" r:id="rId8"/>
    <p:sldLayoutId id="2147483723" r:id="rId9"/>
    <p:sldLayoutId id="2147483721" r:id="rId10"/>
    <p:sldLayoutId id="2147483722" r:id="rId11"/>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javatpoint.com/java-tutorial" TargetMode="External"/><Relationship Id="rId2" Type="http://schemas.openxmlformats.org/officeDocument/2006/relationships/hyperlink" Target="https://www.javatpoint.com/operating-system"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5A71294-C247-450A-BB34-6E68648C9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useBgFill="1">
        <p:nvSpPr>
          <p:cNvPr id="29" name="Rectangle 28">
            <a:extLst>
              <a:ext uri="{FF2B5EF4-FFF2-40B4-BE49-F238E27FC236}">
                <a16:creationId xmlns:a16="http://schemas.microsoft.com/office/drawing/2014/main" id="{D36A0BA4-6A63-41D3-B0FA-43799ABC4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A449B545-D827-48CC-9433-1773F9FEB545}"/>
              </a:ext>
            </a:extLst>
          </p:cNvPr>
          <p:cNvSpPr>
            <a:spLocks noGrp="1"/>
          </p:cNvSpPr>
          <p:nvPr>
            <p:ph type="ctrTitle"/>
          </p:nvPr>
        </p:nvSpPr>
        <p:spPr>
          <a:xfrm>
            <a:off x="581192" y="1009398"/>
            <a:ext cx="6823988" cy="3453419"/>
          </a:xfrm>
        </p:spPr>
        <p:txBody>
          <a:bodyPr anchor="b">
            <a:normAutofit/>
          </a:bodyPr>
          <a:lstStyle/>
          <a:p>
            <a:r>
              <a:rPr lang="en-US" sz="6000" dirty="0">
                <a:solidFill>
                  <a:schemeClr val="tx1"/>
                </a:solidFill>
              </a:rPr>
              <a:t>Operating system</a:t>
            </a:r>
          </a:p>
        </p:txBody>
      </p:sp>
      <p:sp>
        <p:nvSpPr>
          <p:cNvPr id="31" name="Rectangle 30">
            <a:extLst>
              <a:ext uri="{FF2B5EF4-FFF2-40B4-BE49-F238E27FC236}">
                <a16:creationId xmlns:a16="http://schemas.microsoft.com/office/drawing/2014/main" id="{673313D8-D259-4D89-9CE5-14884FB40D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19" y="457200"/>
            <a:ext cx="6766560" cy="91439"/>
          </a:xfrm>
          <a:prstGeom prst="rect">
            <a:avLst/>
          </a:prstGeom>
          <a:solidFill>
            <a:schemeClr val="tx1">
              <a:alpha val="6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pic>
        <p:nvPicPr>
          <p:cNvPr id="4" name="Picture 3" descr="A close up of a light&#10;&#10;Description automatically generated">
            <a:extLst>
              <a:ext uri="{FF2B5EF4-FFF2-40B4-BE49-F238E27FC236}">
                <a16:creationId xmlns:a16="http://schemas.microsoft.com/office/drawing/2014/main" id="{C0DAB664-7BCE-4334-BC8D-00135A00D558}"/>
              </a:ext>
            </a:extLst>
          </p:cNvPr>
          <p:cNvPicPr>
            <a:picLocks noChangeAspect="1"/>
          </p:cNvPicPr>
          <p:nvPr/>
        </p:nvPicPr>
        <p:blipFill rotWithShape="1">
          <a:blip r:embed="rId2"/>
          <a:srcRect l="54259" r="9408"/>
          <a:stretch/>
        </p:blipFill>
        <p:spPr>
          <a:xfrm>
            <a:off x="8140428" y="10"/>
            <a:ext cx="4051572" cy="6857990"/>
          </a:xfrm>
          <a:prstGeom prst="rect">
            <a:avLst/>
          </a:prstGeom>
        </p:spPr>
      </p:pic>
    </p:spTree>
    <p:extLst>
      <p:ext uri="{BB962C8B-B14F-4D97-AF65-F5344CB8AC3E}">
        <p14:creationId xmlns:p14="http://schemas.microsoft.com/office/powerpoint/2010/main" val="5155782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54A27D-5E96-4E93-90A0-53AE7EA23D5B}"/>
              </a:ext>
            </a:extLst>
          </p:cNvPr>
          <p:cNvSpPr>
            <a:spLocks noGrp="1"/>
          </p:cNvSpPr>
          <p:nvPr>
            <p:ph idx="1"/>
          </p:nvPr>
        </p:nvSpPr>
        <p:spPr>
          <a:xfrm>
            <a:off x="581192" y="843369"/>
            <a:ext cx="11029615" cy="919171"/>
          </a:xfrm>
        </p:spPr>
        <p:txBody>
          <a:bodyPr>
            <a:normAutofit/>
          </a:bodyPr>
          <a:lstStyle/>
          <a:p>
            <a:r>
              <a:rPr lang="en-US" sz="2000" b="1" i="0" dirty="0">
                <a:solidFill>
                  <a:srgbClr val="222222"/>
                </a:solidFill>
                <a:effectLst/>
                <a:latin typeface="Times New Roman" panose="02020603050405020304" pitchFamily="18" charset="0"/>
                <a:cs typeface="Times New Roman" panose="02020603050405020304" pitchFamily="18" charset="0"/>
              </a:rPr>
              <a:t>Thread is an execution unit that is part of a process. A process can have multiple threads, all executing at the same time.</a:t>
            </a:r>
          </a:p>
          <a:p>
            <a:endParaRPr lang="en-US" sz="2000" b="1" dirty="0">
              <a:solidFill>
                <a:srgbClr val="222222"/>
              </a:solidFill>
              <a:latin typeface="Times New Roman" panose="02020603050405020304" pitchFamily="18" charset="0"/>
              <a:cs typeface="Times New Roman" panose="02020603050405020304" pitchFamily="18" charset="0"/>
            </a:endParaRPr>
          </a:p>
          <a:p>
            <a:endParaRPr lang="en-IN" sz="20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650C1CB8-1B60-4F8E-AA43-7EF3939BD6CC}"/>
              </a:ext>
            </a:extLst>
          </p:cNvPr>
          <p:cNvSpPr txBox="1"/>
          <p:nvPr/>
        </p:nvSpPr>
        <p:spPr>
          <a:xfrm>
            <a:off x="940904" y="0"/>
            <a:ext cx="8746435" cy="523220"/>
          </a:xfrm>
          <a:prstGeom prst="rect">
            <a:avLst/>
          </a:prstGeom>
          <a:noFill/>
        </p:spPr>
        <p:txBody>
          <a:bodyPr wrap="square">
            <a:spAutoFit/>
          </a:bodyPr>
          <a:lstStyle/>
          <a:p>
            <a:pPr algn="ctr"/>
            <a:r>
              <a:rPr lang="en-US" sz="2800" cap="all" spc="-20" dirty="0">
                <a:solidFill>
                  <a:srgbClr val="FF0000"/>
                </a:solidFill>
                <a:latin typeface="+mj-lt"/>
                <a:ea typeface="+mj-ea"/>
                <a:cs typeface="+mj-cs"/>
              </a:rPr>
              <a:t>Process  vs  Threads </a:t>
            </a:r>
            <a:endParaRPr lang="en-IN" sz="2800" cap="all" spc="-20" dirty="0">
              <a:solidFill>
                <a:srgbClr val="FF0000"/>
              </a:solidFill>
              <a:latin typeface="+mj-lt"/>
              <a:ea typeface="+mj-ea"/>
              <a:cs typeface="+mj-cs"/>
            </a:endParaRPr>
          </a:p>
        </p:txBody>
      </p:sp>
      <p:graphicFrame>
        <p:nvGraphicFramePr>
          <p:cNvPr id="6" name="Table 5">
            <a:extLst>
              <a:ext uri="{FF2B5EF4-FFF2-40B4-BE49-F238E27FC236}">
                <a16:creationId xmlns:a16="http://schemas.microsoft.com/office/drawing/2014/main" id="{24B7568F-DCBE-453B-BFE4-8A9F1D3FBCFF}"/>
              </a:ext>
            </a:extLst>
          </p:cNvPr>
          <p:cNvGraphicFramePr>
            <a:graphicFrameLocks noGrp="1"/>
          </p:cNvGraphicFramePr>
          <p:nvPr>
            <p:extLst>
              <p:ext uri="{D42A27DB-BD31-4B8C-83A1-F6EECF244321}">
                <p14:modId xmlns:p14="http://schemas.microsoft.com/office/powerpoint/2010/main" val="149637124"/>
              </p:ext>
            </p:extLst>
          </p:nvPr>
        </p:nvGraphicFramePr>
        <p:xfrm>
          <a:off x="1086678" y="1302954"/>
          <a:ext cx="9183756" cy="5347716"/>
        </p:xfrm>
        <a:graphic>
          <a:graphicData uri="http://schemas.openxmlformats.org/drawingml/2006/table">
            <a:tbl>
              <a:tblPr/>
              <a:tblGrid>
                <a:gridCol w="3061252">
                  <a:extLst>
                    <a:ext uri="{9D8B030D-6E8A-4147-A177-3AD203B41FA5}">
                      <a16:colId xmlns:a16="http://schemas.microsoft.com/office/drawing/2014/main" val="3243657199"/>
                    </a:ext>
                  </a:extLst>
                </a:gridCol>
                <a:gridCol w="3061252">
                  <a:extLst>
                    <a:ext uri="{9D8B030D-6E8A-4147-A177-3AD203B41FA5}">
                      <a16:colId xmlns:a16="http://schemas.microsoft.com/office/drawing/2014/main" val="1018801660"/>
                    </a:ext>
                  </a:extLst>
                </a:gridCol>
                <a:gridCol w="3061252">
                  <a:extLst>
                    <a:ext uri="{9D8B030D-6E8A-4147-A177-3AD203B41FA5}">
                      <a16:colId xmlns:a16="http://schemas.microsoft.com/office/drawing/2014/main" val="1598046738"/>
                    </a:ext>
                  </a:extLst>
                </a:gridCol>
              </a:tblGrid>
              <a:tr h="317376">
                <a:tc>
                  <a:txBody>
                    <a:bodyPr/>
                    <a:lstStyle/>
                    <a:p>
                      <a:pPr algn="l"/>
                      <a:r>
                        <a:rPr lang="en-IN" sz="1800" b="1">
                          <a:effectLst/>
                          <a:latin typeface="Times New Roman" panose="02020603050405020304" pitchFamily="18" charset="0"/>
                          <a:cs typeface="Times New Roman" panose="02020603050405020304" pitchFamily="18" charset="0"/>
                        </a:rPr>
                        <a:t>Parameter</a:t>
                      </a:r>
                    </a:p>
                  </a:txBody>
                  <a:tcPr marL="45660" marR="45660" marT="22830" marB="22830" anchor="ctr">
                    <a:lnL>
                      <a:noFill/>
                    </a:lnL>
                    <a:lnR>
                      <a:noFill/>
                    </a:lnR>
                    <a:lnT>
                      <a:noFill/>
                    </a:lnT>
                    <a:lnB w="9525" cap="flat" cmpd="sng" algn="ctr">
                      <a:solidFill>
                        <a:srgbClr val="EEEEEE"/>
                      </a:solidFill>
                      <a:prstDash val="solid"/>
                      <a:round/>
                      <a:headEnd type="none" w="med" len="med"/>
                      <a:tailEnd type="none" w="med" len="med"/>
                    </a:lnB>
                    <a:solidFill>
                      <a:srgbClr val="F9F9F9"/>
                    </a:solidFill>
                  </a:tcPr>
                </a:tc>
                <a:tc>
                  <a:txBody>
                    <a:bodyPr/>
                    <a:lstStyle/>
                    <a:p>
                      <a:pPr algn="l"/>
                      <a:r>
                        <a:rPr lang="en-IN" sz="1800" b="1">
                          <a:effectLst/>
                          <a:latin typeface="Times New Roman" panose="02020603050405020304" pitchFamily="18" charset="0"/>
                          <a:cs typeface="Times New Roman" panose="02020603050405020304" pitchFamily="18" charset="0"/>
                        </a:rPr>
                        <a:t>Process</a:t>
                      </a:r>
                    </a:p>
                  </a:txBody>
                  <a:tcPr marL="45660" marR="45660" marT="22830" marB="22830" anchor="ctr">
                    <a:lnL>
                      <a:noFill/>
                    </a:lnL>
                    <a:lnR>
                      <a:noFill/>
                    </a:lnR>
                    <a:lnT>
                      <a:noFill/>
                    </a:lnT>
                    <a:lnB w="9525" cap="flat" cmpd="sng" algn="ctr">
                      <a:solidFill>
                        <a:srgbClr val="EEEEEE"/>
                      </a:solidFill>
                      <a:prstDash val="solid"/>
                      <a:round/>
                      <a:headEnd type="none" w="med" len="med"/>
                      <a:tailEnd type="none" w="med" len="med"/>
                    </a:lnB>
                    <a:solidFill>
                      <a:srgbClr val="F9F9F9"/>
                    </a:solidFill>
                  </a:tcPr>
                </a:tc>
                <a:tc>
                  <a:txBody>
                    <a:bodyPr/>
                    <a:lstStyle/>
                    <a:p>
                      <a:pPr algn="l"/>
                      <a:r>
                        <a:rPr lang="en-IN" sz="1800" b="1" dirty="0">
                          <a:effectLst/>
                          <a:latin typeface="Times New Roman" panose="02020603050405020304" pitchFamily="18" charset="0"/>
                          <a:cs typeface="Times New Roman" panose="02020603050405020304" pitchFamily="18" charset="0"/>
                        </a:rPr>
                        <a:t>Thread</a:t>
                      </a:r>
                    </a:p>
                  </a:txBody>
                  <a:tcPr marL="45660" marR="45660" marT="22830" marB="22830" anchor="ctr">
                    <a:lnL>
                      <a:noFill/>
                    </a:lnL>
                    <a:lnR>
                      <a:noFill/>
                    </a:lnR>
                    <a:lnT>
                      <a:noFill/>
                    </a:lnT>
                    <a:lnB w="9525"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2256774739"/>
                  </a:ext>
                </a:extLst>
              </a:tr>
              <a:tr h="593403">
                <a:tc>
                  <a:txBody>
                    <a:bodyPr/>
                    <a:lstStyle/>
                    <a:p>
                      <a:r>
                        <a:rPr lang="en-IN" sz="1800">
                          <a:effectLst/>
                          <a:latin typeface="Times New Roman" panose="02020603050405020304" pitchFamily="18" charset="0"/>
                          <a:cs typeface="Times New Roman" panose="02020603050405020304" pitchFamily="18" charset="0"/>
                        </a:rPr>
                        <a:t>Definition</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US" sz="1800" dirty="0">
                          <a:effectLst/>
                          <a:latin typeface="Times New Roman" panose="02020603050405020304" pitchFamily="18" charset="0"/>
                          <a:cs typeface="Times New Roman" panose="02020603050405020304" pitchFamily="18" charset="0"/>
                        </a:rPr>
                        <a:t>Process means a program is in execution.</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US" sz="1800">
                          <a:effectLst/>
                          <a:latin typeface="Times New Roman" panose="02020603050405020304" pitchFamily="18" charset="0"/>
                          <a:cs typeface="Times New Roman" panose="02020603050405020304" pitchFamily="18" charset="0"/>
                        </a:rPr>
                        <a:t>Thread means a segment of a process.</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906077823"/>
                  </a:ext>
                </a:extLst>
              </a:tr>
              <a:tr h="593403">
                <a:tc>
                  <a:txBody>
                    <a:bodyPr/>
                    <a:lstStyle/>
                    <a:p>
                      <a:r>
                        <a:rPr lang="en-IN" sz="1800" dirty="0">
                          <a:effectLst/>
                          <a:latin typeface="Times New Roman" panose="02020603050405020304" pitchFamily="18" charset="0"/>
                          <a:cs typeface="Times New Roman" panose="02020603050405020304" pitchFamily="18" charset="0"/>
                        </a:rPr>
                        <a:t>Size</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US" sz="1800" dirty="0">
                          <a:effectLst/>
                          <a:latin typeface="Times New Roman" panose="02020603050405020304" pitchFamily="18" charset="0"/>
                          <a:cs typeface="Times New Roman" panose="02020603050405020304" pitchFamily="18" charset="0"/>
                        </a:rPr>
                        <a:t>The process are heavyweight.</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IN" sz="1800" dirty="0">
                          <a:effectLst/>
                          <a:latin typeface="Times New Roman" panose="02020603050405020304" pitchFamily="18" charset="0"/>
                          <a:cs typeface="Times New Roman" panose="02020603050405020304" pitchFamily="18" charset="0"/>
                        </a:rPr>
                        <a:t>Threads are Lightweight.</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4186854282"/>
                  </a:ext>
                </a:extLst>
              </a:tr>
              <a:tr h="593403">
                <a:tc>
                  <a:txBody>
                    <a:bodyPr/>
                    <a:lstStyle/>
                    <a:p>
                      <a:r>
                        <a:rPr lang="en-IN" sz="1800" dirty="0">
                          <a:effectLst/>
                          <a:latin typeface="Times New Roman" panose="02020603050405020304" pitchFamily="18" charset="0"/>
                          <a:cs typeface="Times New Roman" panose="02020603050405020304" pitchFamily="18" charset="0"/>
                        </a:rPr>
                        <a:t>Termination time</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US" sz="1800" dirty="0">
                          <a:effectLst/>
                          <a:latin typeface="Times New Roman" panose="02020603050405020304" pitchFamily="18" charset="0"/>
                          <a:cs typeface="Times New Roman" panose="02020603050405020304" pitchFamily="18" charset="0"/>
                        </a:rPr>
                        <a:t>The process takes more time to terminate.</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US" sz="1800" dirty="0">
                          <a:effectLst/>
                          <a:latin typeface="Times New Roman" panose="02020603050405020304" pitchFamily="18" charset="0"/>
                          <a:cs typeface="Times New Roman" panose="02020603050405020304" pitchFamily="18" charset="0"/>
                        </a:rPr>
                        <a:t>The thread takes less time to terminate.</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2295027669"/>
                  </a:ext>
                </a:extLst>
              </a:tr>
              <a:tr h="593403">
                <a:tc>
                  <a:txBody>
                    <a:bodyPr/>
                    <a:lstStyle/>
                    <a:p>
                      <a:r>
                        <a:rPr lang="en-IN" sz="1800">
                          <a:effectLst/>
                          <a:latin typeface="Times New Roman" panose="02020603050405020304" pitchFamily="18" charset="0"/>
                          <a:cs typeface="Times New Roman" panose="02020603050405020304" pitchFamily="18" charset="0"/>
                        </a:rPr>
                        <a:t>Creation time</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US" sz="1800" dirty="0">
                          <a:effectLst/>
                          <a:latin typeface="Times New Roman" panose="02020603050405020304" pitchFamily="18" charset="0"/>
                          <a:cs typeface="Times New Roman" panose="02020603050405020304" pitchFamily="18" charset="0"/>
                        </a:rPr>
                        <a:t>It takes more time for creation.</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US" sz="1800">
                          <a:effectLst/>
                          <a:latin typeface="Times New Roman" panose="02020603050405020304" pitchFamily="18" charset="0"/>
                          <a:cs typeface="Times New Roman" panose="02020603050405020304" pitchFamily="18" charset="0"/>
                        </a:rPr>
                        <a:t>It takes less time for creation.</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2916592818"/>
                  </a:ext>
                </a:extLst>
              </a:tr>
              <a:tr h="869430">
                <a:tc>
                  <a:txBody>
                    <a:bodyPr/>
                    <a:lstStyle/>
                    <a:p>
                      <a:r>
                        <a:rPr lang="en-IN" sz="1800">
                          <a:effectLst/>
                          <a:latin typeface="Times New Roman" panose="02020603050405020304" pitchFamily="18" charset="0"/>
                          <a:cs typeface="Times New Roman" panose="02020603050405020304" pitchFamily="18" charset="0"/>
                        </a:rPr>
                        <a:t>Communication</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US" sz="1800">
                          <a:effectLst/>
                          <a:latin typeface="Times New Roman" panose="02020603050405020304" pitchFamily="18" charset="0"/>
                          <a:cs typeface="Times New Roman" panose="02020603050405020304" pitchFamily="18" charset="0"/>
                        </a:rPr>
                        <a:t>Communication between processes needs more time compared to thread.</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US" sz="1800">
                          <a:effectLst/>
                          <a:latin typeface="Times New Roman" panose="02020603050405020304" pitchFamily="18" charset="0"/>
                          <a:cs typeface="Times New Roman" panose="02020603050405020304" pitchFamily="18" charset="0"/>
                        </a:rPr>
                        <a:t>Communication between threads requires less time compared to processes.</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3475171397"/>
                  </a:ext>
                </a:extLst>
              </a:tr>
              <a:tr h="593403">
                <a:tc>
                  <a:txBody>
                    <a:bodyPr/>
                    <a:lstStyle/>
                    <a:p>
                      <a:r>
                        <a:rPr lang="en-IN" sz="1800">
                          <a:effectLst/>
                          <a:latin typeface="Times New Roman" panose="02020603050405020304" pitchFamily="18" charset="0"/>
                          <a:cs typeface="Times New Roman" panose="02020603050405020304" pitchFamily="18" charset="0"/>
                        </a:rPr>
                        <a:t>Context switching time</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US" sz="1800" dirty="0">
                          <a:effectLst/>
                          <a:latin typeface="Times New Roman" panose="02020603050405020304" pitchFamily="18" charset="0"/>
                          <a:cs typeface="Times New Roman" panose="02020603050405020304" pitchFamily="18" charset="0"/>
                        </a:rPr>
                        <a:t>It takes more time for context switching.</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tc>
                  <a:txBody>
                    <a:bodyPr/>
                    <a:lstStyle/>
                    <a:p>
                      <a:r>
                        <a:rPr lang="en-US" sz="1800">
                          <a:effectLst/>
                          <a:latin typeface="Times New Roman" panose="02020603050405020304" pitchFamily="18" charset="0"/>
                          <a:cs typeface="Times New Roman" panose="02020603050405020304" pitchFamily="18" charset="0"/>
                        </a:rPr>
                        <a:t>It takes less time for context switching.</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771693571"/>
                  </a:ext>
                </a:extLst>
              </a:tr>
              <a:tr h="593403">
                <a:tc>
                  <a:txBody>
                    <a:bodyPr/>
                    <a:lstStyle/>
                    <a:p>
                      <a:r>
                        <a:rPr lang="en-IN" sz="1800">
                          <a:effectLst/>
                          <a:latin typeface="Times New Roman" panose="02020603050405020304" pitchFamily="18" charset="0"/>
                          <a:cs typeface="Times New Roman" panose="02020603050405020304" pitchFamily="18" charset="0"/>
                        </a:rPr>
                        <a:t>Resource</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IN" sz="1800" dirty="0">
                          <a:effectLst/>
                          <a:latin typeface="Times New Roman" panose="02020603050405020304" pitchFamily="18" charset="0"/>
                          <a:cs typeface="Times New Roman" panose="02020603050405020304" pitchFamily="18" charset="0"/>
                        </a:rPr>
                        <a:t>Process consume more resources.</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tc>
                  <a:txBody>
                    <a:bodyPr/>
                    <a:lstStyle/>
                    <a:p>
                      <a:r>
                        <a:rPr lang="en-IN" sz="1800">
                          <a:effectLst/>
                          <a:latin typeface="Times New Roman" panose="02020603050405020304" pitchFamily="18" charset="0"/>
                          <a:cs typeface="Times New Roman" panose="02020603050405020304" pitchFamily="18" charset="0"/>
                        </a:rPr>
                        <a:t>Thread consume fewer resources.</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3887934022"/>
                  </a:ext>
                </a:extLst>
              </a:tr>
              <a:tr h="593403">
                <a:tc>
                  <a:txBody>
                    <a:bodyPr/>
                    <a:lstStyle/>
                    <a:p>
                      <a:r>
                        <a:rPr lang="en-IN" sz="1800" dirty="0">
                          <a:effectLst/>
                          <a:latin typeface="Times New Roman" panose="02020603050405020304" pitchFamily="18" charset="0"/>
                          <a:cs typeface="Times New Roman" panose="02020603050405020304" pitchFamily="18" charset="0"/>
                        </a:rPr>
                        <a:t>Sharing</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a:noFill/>
                    </a:lnB>
                    <a:solidFill>
                      <a:srgbClr val="FFFFFF"/>
                    </a:solidFill>
                  </a:tcPr>
                </a:tc>
                <a:tc>
                  <a:txBody>
                    <a:bodyPr/>
                    <a:lstStyle/>
                    <a:p>
                      <a:r>
                        <a:rPr lang="en-US" sz="1800" dirty="0">
                          <a:effectLst/>
                          <a:latin typeface="Times New Roman" panose="02020603050405020304" pitchFamily="18" charset="0"/>
                          <a:cs typeface="Times New Roman" panose="02020603050405020304" pitchFamily="18" charset="0"/>
                        </a:rPr>
                        <a:t>It does not share data</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a:noFill/>
                    </a:lnB>
                    <a:solidFill>
                      <a:srgbClr val="FFFFFF"/>
                    </a:solidFill>
                  </a:tcPr>
                </a:tc>
                <a:tc>
                  <a:txBody>
                    <a:bodyPr/>
                    <a:lstStyle/>
                    <a:p>
                      <a:r>
                        <a:rPr lang="en-US" sz="1800" dirty="0">
                          <a:effectLst/>
                          <a:latin typeface="Times New Roman" panose="02020603050405020304" pitchFamily="18" charset="0"/>
                          <a:cs typeface="Times New Roman" panose="02020603050405020304" pitchFamily="18" charset="0"/>
                        </a:rPr>
                        <a:t>Threads share data with each other.</a:t>
                      </a:r>
                    </a:p>
                  </a:txBody>
                  <a:tcPr marL="45660" marR="45660" marT="22830" marB="22830" anchor="ctr">
                    <a:lnL>
                      <a:noFill/>
                    </a:lnL>
                    <a:lnR>
                      <a:noFill/>
                    </a:lnR>
                    <a:lnT w="9525" cap="flat" cmpd="sng" algn="ctr">
                      <a:solidFill>
                        <a:srgbClr val="EEEEEE"/>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734909638"/>
                  </a:ext>
                </a:extLst>
              </a:tr>
            </a:tbl>
          </a:graphicData>
        </a:graphic>
      </p:graphicFrame>
    </p:spTree>
    <p:extLst>
      <p:ext uri="{BB962C8B-B14F-4D97-AF65-F5344CB8AC3E}">
        <p14:creationId xmlns:p14="http://schemas.microsoft.com/office/powerpoint/2010/main" val="465963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DC840A-55DB-47A6-8649-ED345709F51C}"/>
              </a:ext>
            </a:extLst>
          </p:cNvPr>
          <p:cNvSpPr>
            <a:spLocks noGrp="1"/>
          </p:cNvSpPr>
          <p:nvPr>
            <p:ph idx="1"/>
          </p:nvPr>
        </p:nvSpPr>
        <p:spPr>
          <a:xfrm>
            <a:off x="210130" y="622852"/>
            <a:ext cx="11796340" cy="4625009"/>
          </a:xfrm>
        </p:spPr>
        <p:txBody>
          <a:bodyPr>
            <a:normAutofit/>
          </a:bodyPr>
          <a:lstStyle/>
          <a:p>
            <a:pPr algn="just"/>
            <a:r>
              <a:rPr lang="en-US" sz="2000" b="0" i="0" dirty="0">
                <a:solidFill>
                  <a:srgbClr val="333333"/>
                </a:solidFill>
                <a:effectLst/>
                <a:latin typeface="Times New Roman" panose="02020603050405020304" pitchFamily="18" charset="0"/>
                <a:cs typeface="Times New Roman" panose="02020603050405020304" pitchFamily="18" charset="0"/>
              </a:rPr>
              <a:t>Multithreading allows the application to divide its task into individual threads. In multi-threads, the same process or task can be done by the number of threads, or we can say that there is more than one thread to perform the task in multithreading. With the use of multithreading, multitasking can be achieved.</a:t>
            </a:r>
          </a:p>
          <a:p>
            <a:pPr algn="just"/>
            <a:r>
              <a:rPr lang="en-US" sz="2000" b="0" i="0" dirty="0">
                <a:solidFill>
                  <a:srgbClr val="333333"/>
                </a:solidFill>
                <a:effectLst/>
                <a:latin typeface="Times New Roman" panose="02020603050405020304" pitchFamily="18" charset="0"/>
                <a:cs typeface="Times New Roman" panose="02020603050405020304" pitchFamily="18" charset="0"/>
              </a:rPr>
              <a:t>The main drawback of single threading systems is that only one task can be performed at a time, so to overcome the drawback of this single threading, there is multithreading that allows multiple tasks to be performed.</a:t>
            </a:r>
          </a:p>
          <a:p>
            <a:pPr marL="0" indent="0" algn="just">
              <a:buNone/>
            </a:pPr>
            <a:endParaRPr lang="en-US" sz="2000" dirty="0">
              <a:solidFill>
                <a:srgbClr val="333333"/>
              </a:solidFill>
              <a:latin typeface="Times New Roman" panose="02020603050405020304" pitchFamily="18" charset="0"/>
              <a:cs typeface="Times New Roman" panose="02020603050405020304" pitchFamily="18" charset="0"/>
            </a:endParaRPr>
          </a:p>
          <a:p>
            <a:pPr algn="just"/>
            <a:endParaRPr lang="en-US" sz="2000" dirty="0">
              <a:solidFill>
                <a:srgbClr val="333333"/>
              </a:solidFill>
              <a:latin typeface="Times New Roman" panose="02020603050405020304" pitchFamily="18" charset="0"/>
              <a:cs typeface="Times New Roman" panose="02020603050405020304" pitchFamily="18" charset="0"/>
            </a:endParaRPr>
          </a:p>
          <a:p>
            <a:pPr algn="just"/>
            <a:endParaRPr lang="en-US" sz="2000" dirty="0">
              <a:solidFill>
                <a:srgbClr val="333333"/>
              </a:solidFill>
              <a:latin typeface="Times New Roman" panose="02020603050405020304" pitchFamily="18" charset="0"/>
              <a:cs typeface="Times New Roman" panose="02020603050405020304" pitchFamily="18" charset="0"/>
            </a:endParaRPr>
          </a:p>
          <a:p>
            <a:pPr algn="just"/>
            <a:endParaRPr lang="en-US" sz="2000" dirty="0">
              <a:solidFill>
                <a:srgbClr val="333333"/>
              </a:solidFill>
              <a:latin typeface="Times New Roman" panose="02020603050405020304" pitchFamily="18" charset="0"/>
              <a:cs typeface="Times New Roman" panose="02020603050405020304" pitchFamily="18" charset="0"/>
            </a:endParaRPr>
          </a:p>
          <a:p>
            <a:pPr marL="0" indent="0" algn="just">
              <a:buNone/>
            </a:pPr>
            <a:endParaRPr lang="en-US" sz="2000" dirty="0">
              <a:solidFill>
                <a:srgbClr val="333333"/>
              </a:solidFill>
              <a:latin typeface="Times New Roman" panose="02020603050405020304" pitchFamily="18" charset="0"/>
              <a:cs typeface="Times New Roman" panose="02020603050405020304" pitchFamily="18" charset="0"/>
            </a:endParaRPr>
          </a:p>
        </p:txBody>
      </p:sp>
      <p:sp>
        <p:nvSpPr>
          <p:cNvPr id="4" name="object 2">
            <a:extLst>
              <a:ext uri="{FF2B5EF4-FFF2-40B4-BE49-F238E27FC236}">
                <a16:creationId xmlns:a16="http://schemas.microsoft.com/office/drawing/2014/main" id="{607ACD0E-9A33-4741-BED8-A907B3790D65}"/>
              </a:ext>
            </a:extLst>
          </p:cNvPr>
          <p:cNvSpPr txBox="1">
            <a:spLocks/>
          </p:cNvSpPr>
          <p:nvPr/>
        </p:nvSpPr>
        <p:spPr>
          <a:xfrm>
            <a:off x="1444487" y="31433"/>
            <a:ext cx="8852452" cy="443711"/>
          </a:xfrm>
          <a:prstGeom prst="rect">
            <a:avLst/>
          </a:prstGeom>
        </p:spPr>
        <p:txBody>
          <a:bodyPr vert="horz" wrap="square" lIns="0" tIns="12700" rIns="0" bIns="0" rtlCol="0" anchor="b">
            <a:spAutoFit/>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2700" algn="ctr">
              <a:spcBef>
                <a:spcPts val="100"/>
              </a:spcBef>
            </a:pPr>
            <a:r>
              <a:rPr lang="en-US" spc="-20" dirty="0">
                <a:solidFill>
                  <a:srgbClr val="FF0000"/>
                </a:solidFill>
              </a:rPr>
              <a:t>Multithreading in </a:t>
            </a:r>
            <a:r>
              <a:rPr lang="en-US" spc="-20" dirty="0" err="1">
                <a:solidFill>
                  <a:srgbClr val="FF0000"/>
                </a:solidFill>
              </a:rPr>
              <a:t>os</a:t>
            </a:r>
            <a:endParaRPr lang="en-US" spc="-20" dirty="0">
              <a:solidFill>
                <a:srgbClr val="FF0000"/>
              </a:solidFill>
            </a:endParaRPr>
          </a:p>
        </p:txBody>
      </p:sp>
      <p:sp>
        <p:nvSpPr>
          <p:cNvPr id="8" name="TextBox 7">
            <a:extLst>
              <a:ext uri="{FF2B5EF4-FFF2-40B4-BE49-F238E27FC236}">
                <a16:creationId xmlns:a16="http://schemas.microsoft.com/office/drawing/2014/main" id="{72BF718A-9A05-4B1A-9636-7660C0F4B557}"/>
              </a:ext>
            </a:extLst>
          </p:cNvPr>
          <p:cNvSpPr txBox="1"/>
          <p:nvPr/>
        </p:nvSpPr>
        <p:spPr>
          <a:xfrm>
            <a:off x="331304" y="3429000"/>
            <a:ext cx="4717773" cy="1938992"/>
          </a:xfrm>
          <a:prstGeom prst="rect">
            <a:avLst/>
          </a:prstGeom>
          <a:noFill/>
        </p:spPr>
        <p:txBody>
          <a:bodyPr wrap="square">
            <a:spAutoFit/>
          </a:bodyPr>
          <a:lstStyle/>
          <a:p>
            <a:pPr marL="0" indent="0" algn="just">
              <a:buNone/>
            </a:pPr>
            <a:r>
              <a:rPr lang="en-US" sz="2400" b="1" i="0" dirty="0">
                <a:solidFill>
                  <a:srgbClr val="333333"/>
                </a:solidFill>
                <a:effectLst/>
                <a:latin typeface="Times New Roman" panose="02020603050405020304" pitchFamily="18" charset="0"/>
                <a:cs typeface="Times New Roman" panose="02020603050405020304" pitchFamily="18" charset="0"/>
              </a:rPr>
              <a:t>Example: </a:t>
            </a:r>
            <a:r>
              <a:rPr lang="en-US" sz="2400" dirty="0">
                <a:solidFill>
                  <a:srgbClr val="333333"/>
                </a:solidFill>
                <a:latin typeface="Times New Roman" panose="02020603050405020304" pitchFamily="18" charset="0"/>
                <a:cs typeface="Times New Roman" panose="02020603050405020304" pitchFamily="18" charset="0"/>
              </a:rPr>
              <a:t>In this example</a:t>
            </a:r>
            <a:r>
              <a:rPr lang="en-US" sz="2400" b="0" i="0" dirty="0">
                <a:solidFill>
                  <a:srgbClr val="333333"/>
                </a:solidFill>
                <a:effectLst/>
                <a:latin typeface="Times New Roman" panose="02020603050405020304" pitchFamily="18" charset="0"/>
                <a:cs typeface="Times New Roman" panose="02020603050405020304" pitchFamily="18" charset="0"/>
              </a:rPr>
              <a:t> client1, client2, and client3 are accessing the web server without any waiting. In multithreading, several tasks can run at the same time.</a:t>
            </a:r>
          </a:p>
        </p:txBody>
      </p:sp>
      <p:pic>
        <p:nvPicPr>
          <p:cNvPr id="9" name="Picture 8" descr="Diagram&#10;&#10;Description automatically generated">
            <a:extLst>
              <a:ext uri="{FF2B5EF4-FFF2-40B4-BE49-F238E27FC236}">
                <a16:creationId xmlns:a16="http://schemas.microsoft.com/office/drawing/2014/main" id="{8F203B2C-6D99-46A6-A647-02595CE9CA75}"/>
              </a:ext>
            </a:extLst>
          </p:cNvPr>
          <p:cNvPicPr>
            <a:picLocks noChangeAspect="1"/>
          </p:cNvPicPr>
          <p:nvPr/>
        </p:nvPicPr>
        <p:blipFill>
          <a:blip r:embed="rId2"/>
          <a:stretch>
            <a:fillRect/>
          </a:stretch>
        </p:blipFill>
        <p:spPr>
          <a:xfrm>
            <a:off x="5274365" y="2643475"/>
            <a:ext cx="6506817" cy="4077075"/>
          </a:xfrm>
          <a:prstGeom prst="rect">
            <a:avLst/>
          </a:prstGeom>
        </p:spPr>
      </p:pic>
    </p:spTree>
    <p:extLst>
      <p:ext uri="{BB962C8B-B14F-4D97-AF65-F5344CB8AC3E}">
        <p14:creationId xmlns:p14="http://schemas.microsoft.com/office/powerpoint/2010/main" val="1953133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DC840A-55DB-47A6-8649-ED345709F51C}"/>
              </a:ext>
            </a:extLst>
          </p:cNvPr>
          <p:cNvSpPr>
            <a:spLocks noGrp="1"/>
          </p:cNvSpPr>
          <p:nvPr>
            <p:ph idx="1"/>
          </p:nvPr>
        </p:nvSpPr>
        <p:spPr>
          <a:xfrm>
            <a:off x="237588" y="322981"/>
            <a:ext cx="11716824" cy="4149865"/>
          </a:xfrm>
        </p:spPr>
        <p:txBody>
          <a:bodyPr>
            <a:noAutofit/>
          </a:bodyPr>
          <a:lstStyle/>
          <a:p>
            <a:pPr marL="0" indent="0" algn="just">
              <a:buNone/>
            </a:pPr>
            <a:r>
              <a:rPr lang="en-US" sz="2000" b="1" i="0" dirty="0">
                <a:solidFill>
                  <a:srgbClr val="000000"/>
                </a:solidFill>
                <a:effectLst/>
                <a:latin typeface="Times New Roman" panose="02020603050405020304" pitchFamily="18" charset="0"/>
                <a:cs typeface="Times New Roman" panose="02020603050405020304" pitchFamily="18" charset="0"/>
              </a:rPr>
              <a:t>1. Many to one multithreading model:  </a:t>
            </a:r>
            <a:r>
              <a:rPr lang="en-US" sz="2000" b="0" i="0" dirty="0">
                <a:solidFill>
                  <a:srgbClr val="333333"/>
                </a:solidFill>
                <a:effectLst/>
                <a:latin typeface="Times New Roman" panose="02020603050405020304" pitchFamily="18" charset="0"/>
                <a:cs typeface="Times New Roman" panose="02020603050405020304" pitchFamily="18" charset="0"/>
              </a:rPr>
              <a:t>The many to one model maps many user levels threads to one kernel thread. This type of relationship facilitates an effective context-switching environment, easily implemented even on the simple kernel with no thread support.</a:t>
            </a:r>
          </a:p>
          <a:p>
            <a:pPr marL="0" indent="0" algn="just">
              <a:buNone/>
            </a:pPr>
            <a:r>
              <a:rPr lang="en-US" sz="2000" b="1" i="0" dirty="0">
                <a:solidFill>
                  <a:srgbClr val="000000"/>
                </a:solidFill>
                <a:effectLst/>
                <a:latin typeface="inter-regular"/>
              </a:rPr>
              <a:t>2</a:t>
            </a:r>
            <a:r>
              <a:rPr lang="en-US" sz="2000" b="1" dirty="0">
                <a:solidFill>
                  <a:srgbClr val="000000"/>
                </a:solidFill>
                <a:latin typeface="Times New Roman" panose="02020603050405020304" pitchFamily="18" charset="0"/>
                <a:cs typeface="Times New Roman" panose="02020603050405020304" pitchFamily="18" charset="0"/>
              </a:rPr>
              <a:t>. One to one multithreading model: </a:t>
            </a:r>
            <a:r>
              <a:rPr lang="en-US" sz="2000" b="0" i="0" dirty="0">
                <a:solidFill>
                  <a:srgbClr val="333333"/>
                </a:solidFill>
                <a:effectLst/>
                <a:latin typeface="inter-regular"/>
              </a:rPr>
              <a:t>The one-to-one model maps a single user-level thread to a single kernel-level thread. This type of relationship facilitates the running of multiple threads in parallel.</a:t>
            </a:r>
          </a:p>
          <a:p>
            <a:pPr marL="0" indent="0" algn="just">
              <a:buNone/>
            </a:pPr>
            <a:r>
              <a:rPr lang="en-US" sz="2000" b="1" i="0" dirty="0">
                <a:solidFill>
                  <a:srgbClr val="610B4B"/>
                </a:solidFill>
                <a:effectLst/>
                <a:latin typeface="erdana"/>
              </a:rPr>
              <a:t>3</a:t>
            </a:r>
            <a:r>
              <a:rPr lang="en-US" sz="2000" b="1" dirty="0">
                <a:solidFill>
                  <a:srgbClr val="000000"/>
                </a:solidFill>
                <a:latin typeface="Times New Roman" panose="02020603050405020304" pitchFamily="18" charset="0"/>
                <a:cs typeface="Times New Roman" panose="02020603050405020304" pitchFamily="18" charset="0"/>
              </a:rPr>
              <a:t>. Many to Many Model multithreading model</a:t>
            </a:r>
            <a:r>
              <a:rPr lang="en-US" sz="2000" b="0" i="0" dirty="0">
                <a:solidFill>
                  <a:srgbClr val="610B4B"/>
                </a:solidFill>
                <a:effectLst/>
                <a:latin typeface="erdana"/>
              </a:rPr>
              <a:t>: </a:t>
            </a:r>
            <a:r>
              <a:rPr lang="en-US" sz="2000" b="0" i="0" dirty="0">
                <a:solidFill>
                  <a:srgbClr val="333333"/>
                </a:solidFill>
                <a:effectLst/>
                <a:latin typeface="inter-regular"/>
              </a:rPr>
              <a:t>In this type of model, there are several user-level threads and several kernel-level threads. The number of kernel threads created depends upon a particular application. The developer can create as many threads at both levels but may not be the same. </a:t>
            </a:r>
          </a:p>
          <a:p>
            <a:pPr marL="0" indent="0" algn="just">
              <a:buNone/>
            </a:pPr>
            <a:endParaRPr lang="en-US" sz="2000" b="0" i="0" dirty="0">
              <a:solidFill>
                <a:srgbClr val="000000"/>
              </a:solidFill>
              <a:effectLst/>
              <a:latin typeface="inter-regular"/>
            </a:endParaRPr>
          </a:p>
          <a:p>
            <a:pPr marL="0" indent="0" algn="just">
              <a:buNone/>
            </a:pPr>
            <a:endParaRPr lang="en-IN" sz="2000" dirty="0">
              <a:latin typeface="Times New Roman" panose="02020603050405020304" pitchFamily="18" charset="0"/>
              <a:cs typeface="Times New Roman" panose="02020603050405020304" pitchFamily="18" charset="0"/>
            </a:endParaRPr>
          </a:p>
        </p:txBody>
      </p:sp>
      <p:sp>
        <p:nvSpPr>
          <p:cNvPr id="4" name="object 2">
            <a:extLst>
              <a:ext uri="{FF2B5EF4-FFF2-40B4-BE49-F238E27FC236}">
                <a16:creationId xmlns:a16="http://schemas.microsoft.com/office/drawing/2014/main" id="{607ACD0E-9A33-4741-BED8-A907B3790D65}"/>
              </a:ext>
            </a:extLst>
          </p:cNvPr>
          <p:cNvSpPr txBox="1">
            <a:spLocks/>
          </p:cNvSpPr>
          <p:nvPr/>
        </p:nvSpPr>
        <p:spPr>
          <a:xfrm>
            <a:off x="1444487" y="31433"/>
            <a:ext cx="8852452" cy="443711"/>
          </a:xfrm>
          <a:prstGeom prst="rect">
            <a:avLst/>
          </a:prstGeom>
        </p:spPr>
        <p:txBody>
          <a:bodyPr vert="horz" wrap="square" lIns="0" tIns="12700" rIns="0" bIns="0" rtlCol="0" anchor="b">
            <a:spAutoFit/>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2700" algn="ctr">
              <a:spcBef>
                <a:spcPts val="100"/>
              </a:spcBef>
            </a:pPr>
            <a:r>
              <a:rPr lang="en-US" spc="-20">
                <a:solidFill>
                  <a:srgbClr val="FF0000"/>
                </a:solidFill>
              </a:rPr>
              <a:t>3 Types of Multithreading models</a:t>
            </a:r>
            <a:endParaRPr lang="en-US" spc="-20" dirty="0">
              <a:solidFill>
                <a:srgbClr val="FF0000"/>
              </a:solidFill>
            </a:endParaRPr>
          </a:p>
        </p:txBody>
      </p:sp>
      <p:pic>
        <p:nvPicPr>
          <p:cNvPr id="7" name="Picture 6" descr="Diagram, schematic&#10;&#10;Description automatically generated">
            <a:extLst>
              <a:ext uri="{FF2B5EF4-FFF2-40B4-BE49-F238E27FC236}">
                <a16:creationId xmlns:a16="http://schemas.microsoft.com/office/drawing/2014/main" id="{751F6968-3B27-4F93-86E4-38DC63353D65}"/>
              </a:ext>
            </a:extLst>
          </p:cNvPr>
          <p:cNvPicPr>
            <a:picLocks noChangeAspect="1"/>
          </p:cNvPicPr>
          <p:nvPr/>
        </p:nvPicPr>
        <p:blipFill>
          <a:blip r:embed="rId3"/>
          <a:stretch>
            <a:fillRect/>
          </a:stretch>
        </p:blipFill>
        <p:spPr>
          <a:xfrm>
            <a:off x="781050" y="3407506"/>
            <a:ext cx="3314700" cy="3419061"/>
          </a:xfrm>
          <a:prstGeom prst="rect">
            <a:avLst/>
          </a:prstGeom>
          <a:ln w="9525">
            <a:solidFill>
              <a:schemeClr val="tx1"/>
            </a:solidFill>
          </a:ln>
        </p:spPr>
      </p:pic>
      <p:pic>
        <p:nvPicPr>
          <p:cNvPr id="9" name="Picture 8" descr="Diagram&#10;&#10;Description automatically generated">
            <a:extLst>
              <a:ext uri="{FF2B5EF4-FFF2-40B4-BE49-F238E27FC236}">
                <a16:creationId xmlns:a16="http://schemas.microsoft.com/office/drawing/2014/main" id="{B8FE7A6C-DA85-4704-BF0E-E9809B6A3880}"/>
              </a:ext>
            </a:extLst>
          </p:cNvPr>
          <p:cNvPicPr>
            <a:picLocks noChangeAspect="1"/>
          </p:cNvPicPr>
          <p:nvPr/>
        </p:nvPicPr>
        <p:blipFill>
          <a:blip r:embed="rId4"/>
          <a:stretch>
            <a:fillRect/>
          </a:stretch>
        </p:blipFill>
        <p:spPr>
          <a:xfrm>
            <a:off x="5045351" y="3363705"/>
            <a:ext cx="2419350" cy="3506661"/>
          </a:xfrm>
          <a:prstGeom prst="rect">
            <a:avLst/>
          </a:prstGeom>
          <a:ln w="9525">
            <a:solidFill>
              <a:schemeClr val="tx1"/>
            </a:solidFill>
          </a:ln>
        </p:spPr>
      </p:pic>
      <p:pic>
        <p:nvPicPr>
          <p:cNvPr id="11" name="Picture 10" descr="Diagram, schematic&#10;&#10;Description automatically generated">
            <a:extLst>
              <a:ext uri="{FF2B5EF4-FFF2-40B4-BE49-F238E27FC236}">
                <a16:creationId xmlns:a16="http://schemas.microsoft.com/office/drawing/2014/main" id="{603BE81C-EE4D-4ADE-BFEC-28A320F5A6EE}"/>
              </a:ext>
            </a:extLst>
          </p:cNvPr>
          <p:cNvPicPr>
            <a:picLocks noChangeAspect="1"/>
          </p:cNvPicPr>
          <p:nvPr/>
        </p:nvPicPr>
        <p:blipFill>
          <a:blip r:embed="rId5"/>
          <a:stretch>
            <a:fillRect/>
          </a:stretch>
        </p:blipFill>
        <p:spPr>
          <a:xfrm>
            <a:off x="8558626" y="3349192"/>
            <a:ext cx="3476625" cy="3477376"/>
          </a:xfrm>
          <a:prstGeom prst="rect">
            <a:avLst/>
          </a:prstGeom>
          <a:ln w="6350">
            <a:solidFill>
              <a:schemeClr val="tx1"/>
            </a:solidFill>
          </a:ln>
        </p:spPr>
      </p:pic>
    </p:spTree>
    <p:extLst>
      <p:ext uri="{BB962C8B-B14F-4D97-AF65-F5344CB8AC3E}">
        <p14:creationId xmlns:p14="http://schemas.microsoft.com/office/powerpoint/2010/main" val="1593134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E71BEB-B054-44F2-A4CC-6AA6AF5F4E42}"/>
              </a:ext>
            </a:extLst>
          </p:cNvPr>
          <p:cNvSpPr>
            <a:spLocks noGrp="1"/>
          </p:cNvSpPr>
          <p:nvPr>
            <p:ph idx="1"/>
          </p:nvPr>
        </p:nvSpPr>
        <p:spPr>
          <a:xfrm>
            <a:off x="475174" y="1640011"/>
            <a:ext cx="11491539" cy="4416232"/>
          </a:xfrm>
        </p:spPr>
        <p:txBody>
          <a:bodyPr>
            <a:noAutofit/>
          </a:bodyPr>
          <a:lstStyle/>
          <a:p>
            <a:pPr algn="just"/>
            <a:r>
              <a:rPr lang="en-US" sz="2000" b="1" i="0" dirty="0">
                <a:solidFill>
                  <a:srgbClr val="333333"/>
                </a:solidFill>
                <a:effectLst/>
                <a:latin typeface="Times New Roman" panose="02020603050405020304" pitchFamily="18" charset="0"/>
                <a:cs typeface="Times New Roman" panose="02020603050405020304" pitchFamily="18" charset="0"/>
              </a:rPr>
              <a:t>In Multiprogramming systems</a:t>
            </a:r>
            <a:r>
              <a:rPr lang="en-US" sz="2000" b="0" i="0" dirty="0">
                <a:solidFill>
                  <a:srgbClr val="333333"/>
                </a:solidFill>
                <a:effectLst/>
                <a:latin typeface="Times New Roman" panose="02020603050405020304" pitchFamily="18" charset="0"/>
                <a:cs typeface="Times New Roman" panose="02020603050405020304" pitchFamily="18" charset="0"/>
              </a:rPr>
              <a:t>, the Operating system schedules the processes on the CPU to have the maximum utilization of it and this procedure is called </a:t>
            </a:r>
            <a:r>
              <a:rPr lang="en-US" sz="2000" b="1" i="0" dirty="0">
                <a:solidFill>
                  <a:srgbClr val="333333"/>
                </a:solidFill>
                <a:effectLst/>
                <a:latin typeface="Times New Roman" panose="02020603050405020304" pitchFamily="18" charset="0"/>
                <a:cs typeface="Times New Roman" panose="02020603050405020304" pitchFamily="18" charset="0"/>
              </a:rPr>
              <a:t>CPU scheduling</a:t>
            </a:r>
            <a:r>
              <a:rPr lang="en-US" sz="2000" b="0" i="0" dirty="0">
                <a:solidFill>
                  <a:srgbClr val="333333"/>
                </a:solidFill>
                <a:effectLst/>
                <a:latin typeface="Times New Roman" panose="02020603050405020304" pitchFamily="18" charset="0"/>
                <a:cs typeface="Times New Roman" panose="02020603050405020304" pitchFamily="18" charset="0"/>
              </a:rPr>
              <a:t>. </a:t>
            </a:r>
          </a:p>
          <a:p>
            <a:pPr marL="0" indent="0" algn="just">
              <a:buNone/>
            </a:pPr>
            <a:r>
              <a:rPr lang="en-US" sz="2000" b="1" dirty="0">
                <a:latin typeface="Times New Roman" panose="02020603050405020304" pitchFamily="18" charset="0"/>
                <a:ea typeface="Calibri" panose="020F0502020204030204" pitchFamily="34" charset="0"/>
              </a:rPr>
              <a:t>     </a:t>
            </a:r>
            <a:r>
              <a:rPr lang="en-US" sz="2000" b="1" dirty="0">
                <a:effectLst/>
                <a:latin typeface="Times New Roman" panose="02020603050405020304" pitchFamily="18" charset="0"/>
                <a:ea typeface="Calibri" panose="020F0502020204030204" pitchFamily="34" charset="0"/>
              </a:rPr>
              <a:t>Scheduling:</a:t>
            </a:r>
            <a:r>
              <a:rPr lang="en-US" sz="2000" dirty="0">
                <a:effectLst/>
                <a:latin typeface="Times New Roman" panose="02020603050405020304" pitchFamily="18" charset="0"/>
                <a:ea typeface="Calibri" panose="020F0502020204030204" pitchFamily="34" charset="0"/>
              </a:rPr>
              <a:t> Scheduling is selecting the process to be executed next on the CPU. </a:t>
            </a:r>
            <a:r>
              <a:rPr lang="en-US" sz="2000" b="0" i="0" dirty="0">
                <a:solidFill>
                  <a:srgbClr val="333333"/>
                </a:solidFill>
                <a:effectLst/>
                <a:latin typeface="Times New Roman" panose="02020603050405020304" pitchFamily="18" charset="0"/>
                <a:cs typeface="Times New Roman" panose="02020603050405020304" pitchFamily="18" charset="0"/>
              </a:rPr>
              <a:t>The Operating System       	uses various scheduling algorithm to schedule the processes. </a:t>
            </a:r>
          </a:p>
          <a:p>
            <a:pPr algn="just"/>
            <a:r>
              <a:rPr lang="en-US" sz="2000" b="0" i="0" dirty="0">
                <a:solidFill>
                  <a:srgbClr val="333333"/>
                </a:solidFill>
                <a:effectLst/>
                <a:latin typeface="Times New Roman" panose="02020603050405020304" pitchFamily="18" charset="0"/>
                <a:cs typeface="Times New Roman" panose="02020603050405020304" pitchFamily="18" charset="0"/>
              </a:rPr>
              <a:t>This is a task of the short term scheduler to schedule the CPU from the number of processes present in the Job Pool. Whenever the running process requests some IO operation then the short term scheduler saves the current context of the process (also called PCB) and changes its state from running to waiting. During the time, process is in waiting state; the Short term scheduler picks another process from the ready queue and assigns the CPU to this process. This procedure is called </a:t>
            </a:r>
            <a:r>
              <a:rPr lang="en-US" sz="2000" b="1" i="0" dirty="0">
                <a:solidFill>
                  <a:srgbClr val="333333"/>
                </a:solidFill>
                <a:effectLst/>
                <a:latin typeface="Times New Roman" panose="02020603050405020304" pitchFamily="18" charset="0"/>
                <a:cs typeface="Times New Roman" panose="02020603050405020304" pitchFamily="18" charset="0"/>
              </a:rPr>
              <a:t>context switching</a:t>
            </a:r>
            <a:r>
              <a:rPr lang="en-US" sz="2000" b="0" i="0" dirty="0">
                <a:solidFill>
                  <a:srgbClr val="333333"/>
                </a:solidFill>
                <a:effectLst/>
                <a:latin typeface="Times New Roman" panose="02020603050405020304" pitchFamily="18" charset="0"/>
                <a:cs typeface="Times New Roman" panose="02020603050405020304" pitchFamily="18" charset="0"/>
              </a:rPr>
              <a:t>.</a:t>
            </a:r>
          </a:p>
          <a:p>
            <a:pPr algn="just"/>
            <a:endParaRPr lang="en-US"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en-US" sz="2200" b="1" i="0" dirty="0">
                <a:solidFill>
                  <a:srgbClr val="610B38"/>
                </a:solidFill>
                <a:effectLst/>
                <a:latin typeface="Times New Roman" panose="02020603050405020304" pitchFamily="18" charset="0"/>
                <a:cs typeface="Times New Roman" panose="02020603050405020304" pitchFamily="18" charset="0"/>
              </a:rPr>
              <a:t>Why do we need Scheduling?</a:t>
            </a:r>
          </a:p>
          <a:p>
            <a:pPr algn="just"/>
            <a:r>
              <a:rPr lang="en-US" sz="2000" b="0" i="0" dirty="0">
                <a:solidFill>
                  <a:srgbClr val="333333"/>
                </a:solidFill>
                <a:effectLst/>
                <a:latin typeface="Times New Roman" panose="02020603050405020304" pitchFamily="18" charset="0"/>
                <a:cs typeface="Times New Roman" panose="02020603050405020304" pitchFamily="18" charset="0"/>
              </a:rPr>
              <a:t>In Multiprogramming, if the long term scheduler picks more I/O bound processes then most of the time, the CPU remains idol. The task of Operating system is to optimize the utilization of resources.</a:t>
            </a:r>
          </a:p>
          <a:p>
            <a:pPr algn="just"/>
            <a:r>
              <a:rPr lang="en-US" sz="2000" b="0" i="0" dirty="0">
                <a:solidFill>
                  <a:srgbClr val="333333"/>
                </a:solidFill>
                <a:effectLst/>
                <a:latin typeface="Times New Roman" panose="02020603050405020304" pitchFamily="18" charset="0"/>
                <a:cs typeface="Times New Roman" panose="02020603050405020304" pitchFamily="18" charset="0"/>
              </a:rPr>
              <a:t>If most of the running processes change their state from running to waiting then there may always be a possibility of deadlock in the system. Hence to reduce this overhead, the OS needs to schedule the jobs to get the optimal utilization of CPU and to avoid the possibility to deadlock.</a:t>
            </a:r>
          </a:p>
          <a:p>
            <a:pPr algn="just"/>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F1591544-541C-4E74-B4BB-6EF21E2BF927}"/>
              </a:ext>
            </a:extLst>
          </p:cNvPr>
          <p:cNvSpPr txBox="1">
            <a:spLocks/>
          </p:cNvSpPr>
          <p:nvPr/>
        </p:nvSpPr>
        <p:spPr>
          <a:xfrm>
            <a:off x="832984" y="-306070"/>
            <a:ext cx="11029616" cy="118872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pc="-20" dirty="0">
                <a:solidFill>
                  <a:srgbClr val="FF0000"/>
                </a:solidFill>
              </a:rPr>
              <a:t>CPU Scheduling</a:t>
            </a:r>
            <a:br>
              <a:rPr lang="en-IN" sz="2400" dirty="0">
                <a:latin typeface="Calibri" panose="020F0502020204030204" pitchFamily="34" charset="0"/>
                <a:ea typeface="Calibri" panose="020F0502020204030204" pitchFamily="34" charset="0"/>
                <a:cs typeface="Times New Roman" panose="02020603050405020304" pitchFamily="18" charset="0"/>
              </a:rPr>
            </a:br>
            <a:endParaRPr lang="en-IN" dirty="0"/>
          </a:p>
        </p:txBody>
      </p:sp>
    </p:spTree>
    <p:extLst>
      <p:ext uri="{BB962C8B-B14F-4D97-AF65-F5344CB8AC3E}">
        <p14:creationId xmlns:p14="http://schemas.microsoft.com/office/powerpoint/2010/main" val="248814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3941F-3ABF-4CD9-92AA-BECB9D0042F0}"/>
              </a:ext>
            </a:extLst>
          </p:cNvPr>
          <p:cNvSpPr>
            <a:spLocks noGrp="1"/>
          </p:cNvSpPr>
          <p:nvPr>
            <p:ph type="title"/>
          </p:nvPr>
        </p:nvSpPr>
        <p:spPr>
          <a:xfrm>
            <a:off x="832984" y="-306070"/>
            <a:ext cx="11029616" cy="1188720"/>
          </a:xfrm>
        </p:spPr>
        <p:txBody>
          <a:bodyPr/>
          <a:lstStyle/>
          <a:p>
            <a:pPr algn="ctr"/>
            <a:r>
              <a:rPr lang="en-US" spc="-20" dirty="0">
                <a:solidFill>
                  <a:srgbClr val="FF0000"/>
                </a:solidFill>
              </a:rPr>
              <a:t>When CPU Scheduling is Done?</a:t>
            </a:r>
            <a:br>
              <a:rPr lang="en-IN" sz="24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5D045099-13B4-4667-B25C-3DE923C61491}"/>
              </a:ext>
            </a:extLst>
          </p:cNvPr>
          <p:cNvSpPr>
            <a:spLocks noGrp="1"/>
          </p:cNvSpPr>
          <p:nvPr>
            <p:ph idx="1"/>
          </p:nvPr>
        </p:nvSpPr>
        <p:spPr>
          <a:xfrm>
            <a:off x="329400" y="882650"/>
            <a:ext cx="11677069" cy="4630254"/>
          </a:xfrm>
        </p:spPr>
        <p:txBody>
          <a:bodyPr>
            <a:no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US" sz="2400" spc="-5" dirty="0">
                <a:solidFill>
                  <a:schemeClr val="tx1"/>
                </a:solidFill>
                <a:latin typeface="Calibri"/>
                <a:cs typeface="Calibri"/>
              </a:rPr>
              <a:t>CPU scheduling decisions may take place under the following four circumstances:</a:t>
            </a:r>
            <a:endParaRPr lang="en-IN" sz="2400" spc="-5" dirty="0">
              <a:solidFill>
                <a:schemeClr val="tx1"/>
              </a:solidFill>
              <a:latin typeface="Calibri"/>
              <a:cs typeface="Calibri"/>
            </a:endParaRPr>
          </a:p>
          <a:p>
            <a:pPr marL="742950" lvl="1" indent="-285750" algn="just">
              <a:lnSpc>
                <a:spcPct val="107000"/>
              </a:lnSpc>
              <a:spcAft>
                <a:spcPts val="800"/>
              </a:spcAft>
              <a:buFont typeface="+mj-lt"/>
              <a:buAutoNum type="arabicPeriod"/>
              <a:tabLst>
                <a:tab pos="914400" algn="l"/>
              </a:tabLst>
            </a:pPr>
            <a:r>
              <a:rPr lang="en-US" sz="2400" spc="-5" dirty="0">
                <a:solidFill>
                  <a:schemeClr val="tx1"/>
                </a:solidFill>
                <a:latin typeface="Calibri"/>
                <a:cs typeface="Calibri"/>
              </a:rPr>
              <a:t>When a process switches from the running state to the waiting state. For example, I/O request, or invocation of the wait for the termination of one of the child processes.</a:t>
            </a:r>
            <a:endParaRPr lang="en-IN" sz="2400" spc="-5" dirty="0">
              <a:solidFill>
                <a:schemeClr val="tx1"/>
              </a:solidFill>
              <a:latin typeface="Calibri"/>
              <a:cs typeface="Calibri"/>
            </a:endParaRPr>
          </a:p>
          <a:p>
            <a:pPr marL="742950" lvl="1" indent="-285750" algn="just">
              <a:lnSpc>
                <a:spcPct val="107000"/>
              </a:lnSpc>
              <a:spcAft>
                <a:spcPts val="800"/>
              </a:spcAft>
              <a:buFont typeface="+mj-lt"/>
              <a:buAutoNum type="arabicPeriod"/>
              <a:tabLst>
                <a:tab pos="914400" algn="l"/>
              </a:tabLst>
            </a:pPr>
            <a:r>
              <a:rPr lang="en-US" sz="2400" spc="-5" dirty="0">
                <a:solidFill>
                  <a:schemeClr val="tx1"/>
                </a:solidFill>
                <a:latin typeface="Calibri"/>
                <a:cs typeface="Calibri"/>
              </a:rPr>
              <a:t>When a process switches from the running state to the ready state. For example, when an interrupt occurs.</a:t>
            </a:r>
            <a:endParaRPr lang="en-IN" sz="2400" spc="-5" dirty="0">
              <a:solidFill>
                <a:schemeClr val="tx1"/>
              </a:solidFill>
              <a:latin typeface="Calibri"/>
              <a:cs typeface="Calibri"/>
            </a:endParaRPr>
          </a:p>
          <a:p>
            <a:pPr marL="742950" lvl="1" indent="-285750" algn="just">
              <a:lnSpc>
                <a:spcPct val="107000"/>
              </a:lnSpc>
              <a:spcAft>
                <a:spcPts val="800"/>
              </a:spcAft>
              <a:buFont typeface="+mj-lt"/>
              <a:buAutoNum type="arabicPeriod"/>
              <a:tabLst>
                <a:tab pos="914400" algn="l"/>
              </a:tabLst>
            </a:pPr>
            <a:r>
              <a:rPr lang="en-US" sz="2400" spc="-5" dirty="0">
                <a:solidFill>
                  <a:schemeClr val="tx1"/>
                </a:solidFill>
                <a:latin typeface="Calibri"/>
                <a:cs typeface="Calibri"/>
              </a:rPr>
              <a:t>When a process switches from the waiting state to the ready state. For example, completion of I/O.</a:t>
            </a:r>
            <a:endParaRPr lang="en-IN" sz="2400" spc="-5" dirty="0">
              <a:solidFill>
                <a:schemeClr val="tx1"/>
              </a:solidFill>
              <a:latin typeface="Calibri"/>
              <a:cs typeface="Calibri"/>
            </a:endParaRPr>
          </a:p>
          <a:p>
            <a:pPr marL="742950" lvl="1" indent="-285750" algn="just">
              <a:lnSpc>
                <a:spcPct val="107000"/>
              </a:lnSpc>
              <a:spcAft>
                <a:spcPts val="800"/>
              </a:spcAft>
              <a:buFont typeface="+mj-lt"/>
              <a:buAutoNum type="arabicPeriod"/>
              <a:tabLst>
                <a:tab pos="914400" algn="l"/>
              </a:tabLst>
            </a:pPr>
            <a:r>
              <a:rPr lang="en-US" sz="2400" spc="-5" dirty="0">
                <a:solidFill>
                  <a:schemeClr val="tx1"/>
                </a:solidFill>
                <a:latin typeface="Calibri"/>
                <a:cs typeface="Calibri"/>
              </a:rPr>
              <a:t>When a process terminates.</a:t>
            </a:r>
            <a:endParaRPr lang="en-IN" sz="2400" spc="-5" dirty="0">
              <a:solidFill>
                <a:schemeClr val="tx1"/>
              </a:solidFill>
              <a:latin typeface="Calibri"/>
              <a:cs typeface="Calibri"/>
            </a:endParaRPr>
          </a:p>
          <a:p>
            <a:pPr algn="just"/>
            <a:endParaRPr lang="en-IN" sz="2400" dirty="0"/>
          </a:p>
        </p:txBody>
      </p:sp>
    </p:spTree>
    <p:extLst>
      <p:ext uri="{BB962C8B-B14F-4D97-AF65-F5344CB8AC3E}">
        <p14:creationId xmlns:p14="http://schemas.microsoft.com/office/powerpoint/2010/main" val="3770659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01EC01-0B87-4C9D-AFEC-87F4F44B2935}"/>
              </a:ext>
            </a:extLst>
          </p:cNvPr>
          <p:cNvSpPr>
            <a:spLocks noGrp="1"/>
          </p:cNvSpPr>
          <p:nvPr>
            <p:ph idx="1"/>
          </p:nvPr>
        </p:nvSpPr>
        <p:spPr>
          <a:xfrm>
            <a:off x="581192" y="1046921"/>
            <a:ext cx="11029615" cy="5433391"/>
          </a:xfrm>
        </p:spPr>
        <p:txBody>
          <a:bodyPr>
            <a:noAutofit/>
          </a:bodyPr>
          <a:lstStyle/>
          <a:p>
            <a:pPr marL="0" indent="0" algn="just">
              <a:buNone/>
            </a:pPr>
            <a:r>
              <a:rPr lang="en-US" sz="2200" b="1" i="0" dirty="0">
                <a:solidFill>
                  <a:srgbClr val="222222"/>
                </a:solidFill>
                <a:effectLst/>
                <a:latin typeface="Times New Roman" panose="02020603050405020304" pitchFamily="18" charset="0"/>
                <a:cs typeface="Times New Roman" panose="02020603050405020304" pitchFamily="18" charset="0"/>
              </a:rPr>
              <a:t>There are two kinds of CPU Scheduling techniques:</a:t>
            </a:r>
          </a:p>
          <a:p>
            <a:pPr algn="just"/>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Non-preemptive Scheduling:</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Here when a process is allocated CPU, it keeps the processor with it till it releases the processor voluntarily either by reaching to terminating state or waiting for the state.</a:t>
            </a:r>
            <a:br>
              <a:rPr lang="en-IN" sz="2200" dirty="0">
                <a:effectLst/>
                <a:latin typeface="Times New Roman" panose="02020603050405020304" pitchFamily="18" charset="0"/>
                <a:ea typeface="Calibri" panose="020F0502020204030204" pitchFamily="34" charset="0"/>
                <a:cs typeface="Times New Roman" panose="02020603050405020304" pitchFamily="18" charset="0"/>
              </a:rPr>
            </a:b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2. </a:t>
            </a: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Preemptive Scheduling:</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 preemptive scheduling, the CPU can be taken back from the process at any time during the execution of the process</a:t>
            </a:r>
            <a:br>
              <a:rPr lang="en-IN" sz="2200" dirty="0">
                <a:effectLst/>
                <a:latin typeface="Times New Roman" panose="02020603050405020304" pitchFamily="18" charset="0"/>
                <a:ea typeface="Calibri" panose="020F0502020204030204" pitchFamily="34" charset="0"/>
                <a:cs typeface="Times New Roman" panose="02020603050405020304" pitchFamily="18" charset="0"/>
              </a:rPr>
            </a:br>
            <a:r>
              <a:rPr lang="en-US" sz="2200" b="1" i="0" dirty="0">
                <a:solidFill>
                  <a:srgbClr val="222222"/>
                </a:solidFill>
                <a:effectLst/>
                <a:latin typeface="Times New Roman" panose="02020603050405020304" pitchFamily="18" charset="0"/>
                <a:cs typeface="Times New Roman" panose="02020603050405020304" pitchFamily="18" charset="0"/>
              </a:rPr>
              <a:t>When scheduling is Preemptive or Non-Preemptive?</a:t>
            </a:r>
          </a:p>
          <a:p>
            <a:pPr marL="0" indent="0" algn="just">
              <a:buNone/>
            </a:pPr>
            <a:endParaRPr lang="en-US" sz="2200" b="0" i="0" dirty="0">
              <a:solidFill>
                <a:srgbClr val="222222"/>
              </a:solidFill>
              <a:effectLst/>
              <a:latin typeface="Times New Roman" panose="02020603050405020304" pitchFamily="18" charset="0"/>
              <a:cs typeface="Times New Roman" panose="02020603050405020304" pitchFamily="18" charset="0"/>
            </a:endParaRPr>
          </a:p>
          <a:p>
            <a:pPr marL="0" indent="0" algn="just">
              <a:buNone/>
            </a:pPr>
            <a:r>
              <a:rPr lang="en-US" sz="2200" b="0" i="0" dirty="0">
                <a:solidFill>
                  <a:srgbClr val="222222"/>
                </a:solidFill>
                <a:effectLst/>
                <a:latin typeface="Times New Roman" panose="02020603050405020304" pitchFamily="18" charset="0"/>
                <a:cs typeface="Times New Roman" panose="02020603050405020304" pitchFamily="18" charset="0"/>
              </a:rPr>
              <a:t>To determine if scheduling is preemptive or non-preemptive, consider these four parameters:</a:t>
            </a:r>
          </a:p>
          <a:p>
            <a:pPr algn="just">
              <a:buFont typeface="+mj-lt"/>
              <a:buAutoNum type="arabicPeriod"/>
            </a:pPr>
            <a:r>
              <a:rPr lang="en-US" sz="2200" b="0" i="0" dirty="0">
                <a:solidFill>
                  <a:srgbClr val="222222"/>
                </a:solidFill>
                <a:effectLst/>
                <a:latin typeface="Times New Roman" panose="02020603050405020304" pitchFamily="18" charset="0"/>
                <a:cs typeface="Times New Roman" panose="02020603050405020304" pitchFamily="18" charset="0"/>
              </a:rPr>
              <a:t>A process switches from the running to the waiting state.</a:t>
            </a:r>
          </a:p>
          <a:p>
            <a:pPr algn="just">
              <a:buFont typeface="+mj-lt"/>
              <a:buAutoNum type="arabicPeriod"/>
            </a:pPr>
            <a:r>
              <a:rPr lang="en-US" sz="2200" b="0" i="0" dirty="0">
                <a:solidFill>
                  <a:srgbClr val="222222"/>
                </a:solidFill>
                <a:effectLst/>
                <a:latin typeface="Times New Roman" panose="02020603050405020304" pitchFamily="18" charset="0"/>
                <a:cs typeface="Times New Roman" panose="02020603050405020304" pitchFamily="18" charset="0"/>
              </a:rPr>
              <a:t>Specific process switches from the running state to the ready state.</a:t>
            </a:r>
          </a:p>
          <a:p>
            <a:pPr algn="just">
              <a:buFont typeface="+mj-lt"/>
              <a:buAutoNum type="arabicPeriod"/>
            </a:pPr>
            <a:r>
              <a:rPr lang="en-US" sz="2200" b="0" i="0" dirty="0">
                <a:solidFill>
                  <a:srgbClr val="222222"/>
                </a:solidFill>
                <a:effectLst/>
                <a:latin typeface="Times New Roman" panose="02020603050405020304" pitchFamily="18" charset="0"/>
                <a:cs typeface="Times New Roman" panose="02020603050405020304" pitchFamily="18" charset="0"/>
              </a:rPr>
              <a:t>Specific process switches from the waiting state to the ready state.</a:t>
            </a:r>
          </a:p>
          <a:p>
            <a:pPr algn="just">
              <a:buFont typeface="+mj-lt"/>
              <a:buAutoNum type="arabicPeriod"/>
            </a:pPr>
            <a:r>
              <a:rPr lang="en-US" sz="2200" b="0" i="0" dirty="0">
                <a:solidFill>
                  <a:srgbClr val="222222"/>
                </a:solidFill>
                <a:effectLst/>
                <a:latin typeface="Times New Roman" panose="02020603050405020304" pitchFamily="18" charset="0"/>
                <a:cs typeface="Times New Roman" panose="02020603050405020304" pitchFamily="18" charset="0"/>
              </a:rPr>
              <a:t>Process finished its execution and terminated.</a:t>
            </a:r>
          </a:p>
          <a:p>
            <a:pPr marL="0" indent="0" algn="just">
              <a:buNone/>
            </a:pPr>
            <a:endParaRPr lang="en-IN" sz="22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5C3249B-DD5E-45EB-AF74-8E88E9B2CCC1}"/>
              </a:ext>
            </a:extLst>
          </p:cNvPr>
          <p:cNvSpPr txBox="1"/>
          <p:nvPr/>
        </p:nvSpPr>
        <p:spPr>
          <a:xfrm>
            <a:off x="3193774" y="0"/>
            <a:ext cx="6096000" cy="523220"/>
          </a:xfrm>
          <a:prstGeom prst="rect">
            <a:avLst/>
          </a:prstGeom>
          <a:noFill/>
        </p:spPr>
        <p:txBody>
          <a:bodyPr wrap="square">
            <a:spAutoFit/>
          </a:bodyPr>
          <a:lstStyle/>
          <a:p>
            <a:pPr algn="l"/>
            <a:r>
              <a:rPr lang="en-IN" sz="2800" cap="all" spc="-20" dirty="0">
                <a:solidFill>
                  <a:srgbClr val="FF0000"/>
                </a:solidFill>
                <a:latin typeface="+mj-lt"/>
                <a:ea typeface="+mj-ea"/>
                <a:cs typeface="+mj-cs"/>
              </a:rPr>
              <a:t>Types of CPU Scheduling</a:t>
            </a:r>
          </a:p>
        </p:txBody>
      </p:sp>
    </p:spTree>
    <p:extLst>
      <p:ext uri="{BB962C8B-B14F-4D97-AF65-F5344CB8AC3E}">
        <p14:creationId xmlns:p14="http://schemas.microsoft.com/office/powerpoint/2010/main" val="1301651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E0D4BC-908F-47E1-97A2-708CB67911FF}"/>
              </a:ext>
            </a:extLst>
          </p:cNvPr>
          <p:cNvSpPr>
            <a:spLocks noGrp="1"/>
          </p:cNvSpPr>
          <p:nvPr>
            <p:ph idx="1"/>
          </p:nvPr>
        </p:nvSpPr>
        <p:spPr>
          <a:xfrm>
            <a:off x="204457" y="1560322"/>
            <a:ext cx="6845700" cy="4446345"/>
          </a:xfrm>
        </p:spPr>
        <p:txBody>
          <a:bodyPr>
            <a:noAutofit/>
          </a:bodyPr>
          <a:lstStyle/>
          <a:p>
            <a:pPr marL="0" lvl="0" indent="0" algn="just">
              <a:lnSpc>
                <a:spcPct val="107000"/>
              </a:lnSpc>
              <a:spcAft>
                <a:spcPts val="800"/>
              </a:spcAft>
              <a:buSzPts val="1000"/>
              <a:buNone/>
              <a:tabLst>
                <a:tab pos="457200" algn="l"/>
              </a:tabLst>
            </a:pPr>
            <a:r>
              <a:rPr lang="en-I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Comparing the CPU scheduling algorithms, includes:</a:t>
            </a:r>
          </a:p>
          <a:p>
            <a:pPr marL="0" lvl="0" indent="0" algn="just">
              <a:lnSpc>
                <a:spcPct val="107000"/>
              </a:lnSpc>
              <a:spcAft>
                <a:spcPts val="800"/>
              </a:spcAft>
              <a:buSzPts val="1000"/>
              <a:buNone/>
              <a:tabLst>
                <a:tab pos="457200" algn="l"/>
              </a:tabLst>
            </a:pPr>
            <a:endParaRPr lang="en-IN"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CPU utilization</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CPU should be kept as busy as possible</a:t>
            </a:r>
          </a:p>
          <a:p>
            <a:pPr algn="just">
              <a:lnSpc>
                <a:spcPct val="107000"/>
              </a:lnSpc>
              <a:spcAft>
                <a:spcPts val="800"/>
              </a:spcAft>
            </a:pPr>
            <a:r>
              <a:rPr lang="en-I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Throughput</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Number of processes completed per unit time is called </a:t>
            </a:r>
            <a:r>
              <a:rPr lang="en-IN"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throughput</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Turnaround time</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The interval from the time of submission of a process to the time of completion is the </a:t>
            </a:r>
            <a:r>
              <a:rPr lang="en-IN"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turnaround time</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Turnaround time is the sum of the periods spent waiting to get into memory, waiting in the ready queue, executing on the CPU, and doing I/O.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Waiting time</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Waiting time is the sum of the period spent waiting in the ready queue.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Response time</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Response time is the time from the submission of a request until the first response is produced.</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N" sz="2000" dirty="0"/>
          </a:p>
        </p:txBody>
      </p:sp>
      <p:sp>
        <p:nvSpPr>
          <p:cNvPr id="5" name="TextBox 4">
            <a:extLst>
              <a:ext uri="{FF2B5EF4-FFF2-40B4-BE49-F238E27FC236}">
                <a16:creationId xmlns:a16="http://schemas.microsoft.com/office/drawing/2014/main" id="{EF4118C8-BE92-4FF1-AC35-53F05B149607}"/>
              </a:ext>
            </a:extLst>
          </p:cNvPr>
          <p:cNvSpPr txBox="1"/>
          <p:nvPr/>
        </p:nvSpPr>
        <p:spPr>
          <a:xfrm>
            <a:off x="742123" y="0"/>
            <a:ext cx="11092068" cy="523220"/>
          </a:xfrm>
          <a:prstGeom prst="rect">
            <a:avLst/>
          </a:prstGeom>
          <a:noFill/>
        </p:spPr>
        <p:txBody>
          <a:bodyPr wrap="square">
            <a:spAutoFit/>
          </a:bodyPr>
          <a:lstStyle/>
          <a:p>
            <a:r>
              <a:rPr lang="en-US" sz="2800" cap="all" spc="-20" dirty="0">
                <a:solidFill>
                  <a:srgbClr val="FF0000"/>
                </a:solidFill>
                <a:latin typeface="+mj-lt"/>
                <a:ea typeface="+mj-ea"/>
                <a:cs typeface="+mj-cs"/>
              </a:rPr>
              <a:t>metrics to measure performance of a CPU scheduling algo</a:t>
            </a:r>
            <a:endParaRPr lang="en-IN" sz="2800" cap="all" spc="-20" dirty="0">
              <a:solidFill>
                <a:srgbClr val="FF0000"/>
              </a:solidFill>
              <a:latin typeface="+mj-lt"/>
              <a:ea typeface="+mj-ea"/>
              <a:cs typeface="+mj-cs"/>
            </a:endParaRPr>
          </a:p>
        </p:txBody>
      </p:sp>
      <p:pic>
        <p:nvPicPr>
          <p:cNvPr id="7" name="Picture 6" descr="Diagram&#10;&#10;Description automatically generated">
            <a:extLst>
              <a:ext uri="{FF2B5EF4-FFF2-40B4-BE49-F238E27FC236}">
                <a16:creationId xmlns:a16="http://schemas.microsoft.com/office/drawing/2014/main" id="{E5DD160D-7C3F-4930-810C-C5555F733084}"/>
              </a:ext>
            </a:extLst>
          </p:cNvPr>
          <p:cNvPicPr>
            <a:picLocks noChangeAspect="1"/>
          </p:cNvPicPr>
          <p:nvPr/>
        </p:nvPicPr>
        <p:blipFill>
          <a:blip r:embed="rId2"/>
          <a:stretch>
            <a:fillRect/>
          </a:stretch>
        </p:blipFill>
        <p:spPr>
          <a:xfrm>
            <a:off x="7050156" y="1378224"/>
            <a:ext cx="5141843" cy="3432316"/>
          </a:xfrm>
          <a:prstGeom prst="rect">
            <a:avLst/>
          </a:prstGeom>
        </p:spPr>
      </p:pic>
    </p:spTree>
    <p:extLst>
      <p:ext uri="{BB962C8B-B14F-4D97-AF65-F5344CB8AC3E}">
        <p14:creationId xmlns:p14="http://schemas.microsoft.com/office/powerpoint/2010/main" val="980087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B0E31E-91F1-4BA1-BDED-5580406665B6}"/>
              </a:ext>
            </a:extLst>
          </p:cNvPr>
          <p:cNvSpPr>
            <a:spLocks noGrp="1"/>
          </p:cNvSpPr>
          <p:nvPr>
            <p:ph idx="1"/>
          </p:nvPr>
        </p:nvSpPr>
        <p:spPr>
          <a:xfrm>
            <a:off x="395662" y="838986"/>
            <a:ext cx="11029615" cy="5684362"/>
          </a:xfrm>
        </p:spPr>
        <p:txBody>
          <a:bodyPr>
            <a:noAutofit/>
          </a:bodyPr>
          <a:lstStyle/>
          <a:p>
            <a:pPr algn="l"/>
            <a:r>
              <a:rPr lang="en-US" sz="2400" b="1" i="0" dirty="0">
                <a:solidFill>
                  <a:srgbClr val="222222"/>
                </a:solidFill>
                <a:effectLst/>
                <a:latin typeface="Times New Roman" panose="02020603050405020304" pitchFamily="18" charset="0"/>
                <a:cs typeface="Times New Roman" panose="02020603050405020304" pitchFamily="18" charset="0"/>
              </a:rPr>
              <a:t>There are mainly </a:t>
            </a:r>
            <a:r>
              <a:rPr lang="en-US" sz="2400" b="1" dirty="0">
                <a:solidFill>
                  <a:srgbClr val="222222"/>
                </a:solidFill>
                <a:latin typeface="Times New Roman" panose="02020603050405020304" pitchFamily="18" charset="0"/>
                <a:cs typeface="Times New Roman" panose="02020603050405020304" pitchFamily="18" charset="0"/>
              </a:rPr>
              <a:t>seven</a:t>
            </a:r>
            <a:r>
              <a:rPr lang="en-US" sz="2400" b="1" i="0" dirty="0">
                <a:solidFill>
                  <a:srgbClr val="222222"/>
                </a:solidFill>
                <a:effectLst/>
                <a:latin typeface="Times New Roman" panose="02020603050405020304" pitchFamily="18" charset="0"/>
                <a:cs typeface="Times New Roman" panose="02020603050405020304" pitchFamily="18" charset="0"/>
              </a:rPr>
              <a:t> types of process scheduling algorithms</a:t>
            </a:r>
          </a:p>
          <a:p>
            <a:pPr algn="l">
              <a:buFont typeface="+mj-lt"/>
              <a:buAutoNum type="arabicPeriod"/>
            </a:pPr>
            <a:r>
              <a:rPr lang="en-US" sz="2400" b="0" i="0" dirty="0">
                <a:solidFill>
                  <a:srgbClr val="222222"/>
                </a:solidFill>
                <a:effectLst/>
                <a:latin typeface="Times New Roman" panose="02020603050405020304" pitchFamily="18" charset="0"/>
                <a:cs typeface="Times New Roman" panose="02020603050405020304" pitchFamily="18" charset="0"/>
              </a:rPr>
              <a:t>First Come First Serve (FCFS)</a:t>
            </a:r>
          </a:p>
          <a:p>
            <a:pPr algn="l">
              <a:buFont typeface="+mj-lt"/>
              <a:buAutoNum type="arabicPeriod"/>
            </a:pPr>
            <a:r>
              <a:rPr lang="en-US" sz="2400" b="0" i="0" dirty="0">
                <a:solidFill>
                  <a:srgbClr val="222222"/>
                </a:solidFill>
                <a:effectLst/>
                <a:latin typeface="Times New Roman" panose="02020603050405020304" pitchFamily="18" charset="0"/>
                <a:cs typeface="Times New Roman" panose="02020603050405020304" pitchFamily="18" charset="0"/>
              </a:rPr>
              <a:t>Shortest-Job-First (SJF) Scheduling</a:t>
            </a:r>
          </a:p>
          <a:p>
            <a:pPr algn="l">
              <a:buFont typeface="+mj-lt"/>
              <a:buAutoNum type="arabicPeriod"/>
            </a:pPr>
            <a:r>
              <a:rPr lang="en-US" sz="2400" b="0" i="0" dirty="0">
                <a:solidFill>
                  <a:srgbClr val="222222"/>
                </a:solidFill>
                <a:effectLst/>
                <a:latin typeface="Times New Roman" panose="02020603050405020304" pitchFamily="18" charset="0"/>
                <a:cs typeface="Times New Roman" panose="02020603050405020304" pitchFamily="18" charset="0"/>
              </a:rPr>
              <a:t>Shortest Remaining Time (SRTF)</a:t>
            </a:r>
          </a:p>
          <a:p>
            <a:pPr algn="l">
              <a:buFont typeface="+mj-lt"/>
              <a:buAutoNum type="arabicPeriod"/>
            </a:pPr>
            <a:r>
              <a:rPr lang="en-US" sz="2400" b="0" i="0" dirty="0">
                <a:solidFill>
                  <a:srgbClr val="222222"/>
                </a:solidFill>
                <a:effectLst/>
                <a:latin typeface="Times New Roman" panose="02020603050405020304" pitchFamily="18" charset="0"/>
                <a:cs typeface="Times New Roman" panose="02020603050405020304" pitchFamily="18" charset="0"/>
              </a:rPr>
              <a:t>Priority Scheduling</a:t>
            </a:r>
          </a:p>
          <a:p>
            <a:pPr algn="l">
              <a:buFont typeface="+mj-lt"/>
              <a:buAutoNum type="arabicPeriod"/>
            </a:pPr>
            <a:r>
              <a:rPr lang="en-US" sz="2400" b="0" i="0" dirty="0">
                <a:solidFill>
                  <a:srgbClr val="222222"/>
                </a:solidFill>
                <a:effectLst/>
                <a:latin typeface="Times New Roman" panose="02020603050405020304" pitchFamily="18" charset="0"/>
                <a:cs typeface="Times New Roman" panose="02020603050405020304" pitchFamily="18" charset="0"/>
              </a:rPr>
              <a:t>Round Robin Scheduling</a:t>
            </a:r>
          </a:p>
          <a:p>
            <a:pPr algn="l">
              <a:buFont typeface="+mj-lt"/>
              <a:buAutoNum type="arabicPeriod"/>
            </a:pPr>
            <a:r>
              <a:rPr lang="en-US" sz="2400" dirty="0">
                <a:solidFill>
                  <a:srgbClr val="222222"/>
                </a:solidFill>
                <a:latin typeface="Times New Roman" panose="02020603050405020304" pitchFamily="18" charset="0"/>
                <a:cs typeface="Times New Roman" panose="02020603050405020304" pitchFamily="18" charset="0"/>
              </a:rPr>
              <a:t>Highest Response Ratio Next (HRRN)</a:t>
            </a:r>
          </a:p>
          <a:p>
            <a:pPr algn="l">
              <a:buFont typeface="+mj-lt"/>
              <a:buAutoNum type="arabicPeriod"/>
            </a:pP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Lottery scheduling</a:t>
            </a:r>
            <a:endParaRPr lang="en-US" sz="2400" b="0" i="0" dirty="0">
              <a:solidFill>
                <a:srgbClr val="222222"/>
              </a:solidFill>
              <a:effectLst/>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71905EF-537E-4046-842B-69F623394EA2}"/>
              </a:ext>
            </a:extLst>
          </p:cNvPr>
          <p:cNvSpPr txBox="1"/>
          <p:nvPr/>
        </p:nvSpPr>
        <p:spPr>
          <a:xfrm>
            <a:off x="3154018" y="0"/>
            <a:ext cx="7354956" cy="523220"/>
          </a:xfrm>
          <a:prstGeom prst="rect">
            <a:avLst/>
          </a:prstGeom>
          <a:noFill/>
        </p:spPr>
        <p:txBody>
          <a:bodyPr wrap="square">
            <a:spAutoFit/>
          </a:bodyPr>
          <a:lstStyle/>
          <a:p>
            <a:pPr algn="l"/>
            <a:r>
              <a:rPr lang="en-US" sz="2800" cap="all" spc="-20" dirty="0">
                <a:solidFill>
                  <a:srgbClr val="FF0000"/>
                </a:solidFill>
                <a:latin typeface="+mj-lt"/>
                <a:ea typeface="+mj-ea"/>
                <a:cs typeface="+mj-cs"/>
              </a:rPr>
              <a:t>Types of CPU scheduling Algorithm</a:t>
            </a:r>
          </a:p>
        </p:txBody>
      </p:sp>
    </p:spTree>
    <p:extLst>
      <p:ext uri="{BB962C8B-B14F-4D97-AF65-F5344CB8AC3E}">
        <p14:creationId xmlns:p14="http://schemas.microsoft.com/office/powerpoint/2010/main" val="41383395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7AD2B-EC23-448E-AA58-931E2746FAAB}"/>
              </a:ext>
            </a:extLst>
          </p:cNvPr>
          <p:cNvSpPr>
            <a:spLocks noGrp="1"/>
          </p:cNvSpPr>
          <p:nvPr>
            <p:ph type="title"/>
          </p:nvPr>
        </p:nvSpPr>
        <p:spPr>
          <a:xfrm>
            <a:off x="581192" y="2477947"/>
            <a:ext cx="11029616" cy="1188720"/>
          </a:xfrm>
        </p:spPr>
        <p:txBody>
          <a:bodyPr/>
          <a:lstStyle/>
          <a:p>
            <a:pPr algn="ctr"/>
            <a:r>
              <a:rPr lang="en-IN" dirty="0"/>
              <a:t>Thank You </a:t>
            </a:r>
            <a:br>
              <a:rPr lang="en-IN" dirty="0"/>
            </a:br>
            <a:r>
              <a:rPr lang="en-IN" dirty="0"/>
              <a:t>      </a:t>
            </a:r>
          </a:p>
        </p:txBody>
      </p:sp>
    </p:spTree>
    <p:extLst>
      <p:ext uri="{BB962C8B-B14F-4D97-AF65-F5344CB8AC3E}">
        <p14:creationId xmlns:p14="http://schemas.microsoft.com/office/powerpoint/2010/main" val="1981569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64426" y="718120"/>
            <a:ext cx="6710516" cy="447986"/>
          </a:xfrm>
          <a:prstGeom prst="rect">
            <a:avLst/>
          </a:prstGeom>
        </p:spPr>
        <p:txBody>
          <a:bodyPr vert="horz" wrap="square" lIns="0" tIns="16933" rIns="0" bIns="0" rtlCol="0" anchor="b">
            <a:spAutoFit/>
          </a:bodyPr>
          <a:lstStyle/>
          <a:p>
            <a:pPr marL="16933">
              <a:spcBef>
                <a:spcPts val="133"/>
              </a:spcBef>
            </a:pPr>
            <a:r>
              <a:rPr lang="en-IN" spc="-7" dirty="0"/>
              <a:t>Contents covered</a:t>
            </a:r>
            <a:endParaRPr spc="-7" dirty="0"/>
          </a:p>
        </p:txBody>
      </p:sp>
      <p:sp>
        <p:nvSpPr>
          <p:cNvPr id="3" name="object 3"/>
          <p:cNvSpPr txBox="1"/>
          <p:nvPr/>
        </p:nvSpPr>
        <p:spPr>
          <a:xfrm>
            <a:off x="692626" y="1696664"/>
            <a:ext cx="10273453" cy="2511371"/>
          </a:xfrm>
          <a:prstGeom prst="rect">
            <a:avLst/>
          </a:prstGeom>
        </p:spPr>
        <p:txBody>
          <a:bodyPr vert="horz" wrap="square" lIns="0" tIns="16933" rIns="0" bIns="0" rtlCol="0">
            <a:spAutoFit/>
          </a:bodyPr>
          <a:lstStyle/>
          <a:p>
            <a:pPr marL="393700" marR="3986530" indent="-342900">
              <a:lnSpc>
                <a:spcPct val="123000"/>
              </a:lnSpc>
              <a:spcBef>
                <a:spcPts val="800"/>
              </a:spcBef>
              <a:buFont typeface="Arial" panose="020B0604020202020204" pitchFamily="34" charset="0"/>
              <a:buChar char="•"/>
            </a:pPr>
            <a:r>
              <a:rPr lang="en-US" sz="2400" dirty="0">
                <a:solidFill>
                  <a:srgbClr val="454545"/>
                </a:solidFill>
                <a:effectLst/>
                <a:latin typeface="Times New Roman" panose="02020603050405020304" pitchFamily="18" charset="0"/>
                <a:ea typeface="Times New Roman" panose="02020603050405020304" pitchFamily="18" charset="0"/>
              </a:rPr>
              <a:t>Process states and life cycle </a:t>
            </a:r>
          </a:p>
          <a:p>
            <a:pPr marL="393700" marR="3986530" indent="-342900">
              <a:lnSpc>
                <a:spcPct val="123000"/>
              </a:lnSpc>
              <a:spcBef>
                <a:spcPts val="800"/>
              </a:spcBef>
              <a:spcAft>
                <a:spcPts val="0"/>
              </a:spcAft>
              <a:buFont typeface="Arial" panose="020B0604020202020204" pitchFamily="34" charset="0"/>
              <a:buChar char="•"/>
            </a:pPr>
            <a:r>
              <a:rPr lang="en-US" sz="2400" dirty="0">
                <a:solidFill>
                  <a:srgbClr val="454545"/>
                </a:solidFill>
                <a:effectLst/>
                <a:latin typeface="Times New Roman" panose="02020603050405020304" pitchFamily="18" charset="0"/>
                <a:ea typeface="Times New Roman" panose="02020603050405020304" pitchFamily="18" charset="0"/>
              </a:rPr>
              <a:t>Kernel Vs User level threads </a:t>
            </a:r>
          </a:p>
          <a:p>
            <a:pPr marL="393700" marR="3986530" indent="-342900">
              <a:lnSpc>
                <a:spcPct val="123000"/>
              </a:lnSpc>
              <a:spcBef>
                <a:spcPts val="800"/>
              </a:spcBef>
              <a:spcAft>
                <a:spcPts val="0"/>
              </a:spcAft>
              <a:buFont typeface="Arial" panose="020B0604020202020204" pitchFamily="34" charset="0"/>
              <a:buChar char="•"/>
            </a:pPr>
            <a:r>
              <a:rPr lang="en-US" sz="2400" dirty="0">
                <a:solidFill>
                  <a:srgbClr val="454545"/>
                </a:solidFill>
                <a:effectLst/>
                <a:latin typeface="Times New Roman" panose="02020603050405020304" pitchFamily="18" charset="0"/>
                <a:ea typeface="Times New Roman" panose="02020603050405020304" pitchFamily="18" charset="0"/>
              </a:rPr>
              <a:t>Process vs Threads </a:t>
            </a:r>
          </a:p>
          <a:p>
            <a:pPr marL="393700" marR="3986530" indent="-342900">
              <a:lnSpc>
                <a:spcPct val="123000"/>
              </a:lnSpc>
              <a:spcBef>
                <a:spcPts val="800"/>
              </a:spcBef>
              <a:buFont typeface="Arial" panose="020B0604020202020204" pitchFamily="34" charset="0"/>
              <a:buChar char="•"/>
            </a:pPr>
            <a:r>
              <a:rPr lang="en-US" sz="2400" dirty="0">
                <a:solidFill>
                  <a:srgbClr val="454545"/>
                </a:solidFill>
                <a:effectLst/>
                <a:latin typeface="Times New Roman" panose="02020603050405020304" pitchFamily="18" charset="0"/>
                <a:ea typeface="Times New Roman" panose="02020603050405020304" pitchFamily="18" charset="0"/>
              </a:rPr>
              <a:t>Multithreading </a:t>
            </a:r>
            <a:endParaRPr lang="en-IN" sz="2400" dirty="0">
              <a:effectLst/>
              <a:latin typeface="Times New Roman" panose="02020603050405020304" pitchFamily="18" charset="0"/>
              <a:ea typeface="Times New Roman" panose="02020603050405020304" pitchFamily="18" charset="0"/>
            </a:endParaRPr>
          </a:p>
          <a:p>
            <a:pPr marL="342900" indent="-342900">
              <a:buFont typeface="Arial" panose="020B0604020202020204" pitchFamily="34" charset="0"/>
              <a:buChar char="•"/>
            </a:pPr>
            <a:r>
              <a:rPr lang="en-US" sz="2400" dirty="0">
                <a:solidFill>
                  <a:srgbClr val="454545"/>
                </a:solidFill>
                <a:effectLst/>
                <a:latin typeface="Times New Roman" panose="02020603050405020304" pitchFamily="18" charset="0"/>
                <a:ea typeface="Times New Roman" panose="02020603050405020304" pitchFamily="18" charset="0"/>
              </a:rPr>
              <a:t>CPU scheduling concepts, metrics, methods </a:t>
            </a:r>
            <a:endParaRPr lang="en-IN" sz="2400" spc="-7" dirty="0">
              <a:latin typeface="Times New Roman"/>
              <a:cs typeface="Times New Roman"/>
            </a:endParaRP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93645" y="16371"/>
            <a:ext cx="6338320" cy="443711"/>
          </a:xfrm>
          <a:prstGeom prst="rect">
            <a:avLst/>
          </a:prstGeom>
        </p:spPr>
        <p:txBody>
          <a:bodyPr vert="horz" wrap="square" lIns="0" tIns="12700" rIns="0" bIns="0" rtlCol="0" anchor="b">
            <a:spAutoFit/>
          </a:bodyPr>
          <a:lstStyle/>
          <a:p>
            <a:pPr marL="12700" algn="ctr">
              <a:spcBef>
                <a:spcPts val="100"/>
              </a:spcBef>
            </a:pPr>
            <a:r>
              <a:rPr lang="en-IN" spc="-20" dirty="0">
                <a:solidFill>
                  <a:srgbClr val="FF0000"/>
                </a:solidFill>
              </a:rPr>
              <a:t>1. </a:t>
            </a:r>
            <a:r>
              <a:rPr spc="-20" dirty="0">
                <a:solidFill>
                  <a:srgbClr val="FF0000"/>
                </a:solidFill>
              </a:rPr>
              <a:t>Process</a:t>
            </a:r>
            <a:r>
              <a:rPr spc="-65" dirty="0">
                <a:solidFill>
                  <a:srgbClr val="FF0000"/>
                </a:solidFill>
              </a:rPr>
              <a:t> </a:t>
            </a:r>
            <a:r>
              <a:rPr spc="-35" dirty="0">
                <a:solidFill>
                  <a:srgbClr val="FF0000"/>
                </a:solidFill>
              </a:rPr>
              <a:t>State</a:t>
            </a:r>
            <a:r>
              <a:rPr lang="en-IN" spc="-35" dirty="0">
                <a:solidFill>
                  <a:srgbClr val="FF0000"/>
                </a:solidFill>
              </a:rPr>
              <a:t> LIFE CYCLE MODEL</a:t>
            </a:r>
            <a:endParaRPr spc="-35" dirty="0">
              <a:solidFill>
                <a:srgbClr val="FF0000"/>
              </a:solidFill>
            </a:endParaRPr>
          </a:p>
        </p:txBody>
      </p:sp>
      <p:sp>
        <p:nvSpPr>
          <p:cNvPr id="3" name="object 3"/>
          <p:cNvSpPr txBox="1"/>
          <p:nvPr/>
        </p:nvSpPr>
        <p:spPr>
          <a:xfrm>
            <a:off x="261261" y="747482"/>
            <a:ext cx="7875573" cy="4457631"/>
          </a:xfrm>
          <a:prstGeom prst="rect">
            <a:avLst/>
          </a:prstGeom>
        </p:spPr>
        <p:txBody>
          <a:bodyPr vert="horz" wrap="square" lIns="0" tIns="12700" rIns="0" bIns="0" rtlCol="0">
            <a:spAutoFit/>
          </a:bodyPr>
          <a:lstStyle/>
          <a:p>
            <a:pPr marL="184785" indent="-172720">
              <a:spcBef>
                <a:spcPts val="100"/>
              </a:spcBef>
              <a:buFont typeface="Arial MT"/>
              <a:buChar char="•"/>
              <a:tabLst>
                <a:tab pos="185420" algn="l"/>
              </a:tabLst>
            </a:pPr>
            <a:r>
              <a:rPr sz="2400" dirty="0">
                <a:latin typeface="Calibri"/>
                <a:cs typeface="Calibri"/>
              </a:rPr>
              <a:t>As</a:t>
            </a:r>
            <a:r>
              <a:rPr sz="2400" spc="-20" dirty="0">
                <a:latin typeface="Calibri"/>
                <a:cs typeface="Calibri"/>
              </a:rPr>
              <a:t> </a:t>
            </a:r>
            <a:r>
              <a:rPr sz="2400" dirty="0">
                <a:latin typeface="Calibri"/>
                <a:cs typeface="Calibri"/>
              </a:rPr>
              <a:t>a</a:t>
            </a:r>
            <a:r>
              <a:rPr sz="2400" spc="-10" dirty="0">
                <a:latin typeface="Calibri"/>
                <a:cs typeface="Calibri"/>
              </a:rPr>
              <a:t> </a:t>
            </a:r>
            <a:r>
              <a:rPr sz="2400" spc="-15" dirty="0">
                <a:latin typeface="Calibri"/>
                <a:cs typeface="Calibri"/>
              </a:rPr>
              <a:t>process</a:t>
            </a:r>
            <a:r>
              <a:rPr sz="2400" spc="20" dirty="0">
                <a:latin typeface="Calibri"/>
                <a:cs typeface="Calibri"/>
              </a:rPr>
              <a:t> </a:t>
            </a:r>
            <a:r>
              <a:rPr sz="2400" spc="-15" dirty="0">
                <a:latin typeface="Calibri"/>
                <a:cs typeface="Calibri"/>
              </a:rPr>
              <a:t>executes,</a:t>
            </a:r>
            <a:r>
              <a:rPr sz="2400" spc="15" dirty="0">
                <a:latin typeface="Calibri"/>
                <a:cs typeface="Calibri"/>
              </a:rPr>
              <a:t> </a:t>
            </a:r>
            <a:r>
              <a:rPr sz="2400" dirty="0">
                <a:latin typeface="Calibri"/>
                <a:cs typeface="Calibri"/>
              </a:rPr>
              <a:t>it </a:t>
            </a:r>
            <a:r>
              <a:rPr sz="2400" spc="-5" dirty="0">
                <a:latin typeface="Calibri"/>
                <a:cs typeface="Calibri"/>
              </a:rPr>
              <a:t>changes</a:t>
            </a:r>
            <a:r>
              <a:rPr sz="2400" spc="-20" dirty="0">
                <a:latin typeface="Calibri"/>
                <a:cs typeface="Calibri"/>
              </a:rPr>
              <a:t> </a:t>
            </a:r>
            <a:r>
              <a:rPr sz="2400" i="1" spc="-15" dirty="0">
                <a:latin typeface="Calibri"/>
                <a:cs typeface="Calibri"/>
              </a:rPr>
              <a:t>state</a:t>
            </a:r>
            <a:endParaRPr sz="2400" dirty="0">
              <a:latin typeface="Calibri"/>
              <a:cs typeface="Calibri"/>
            </a:endParaRPr>
          </a:p>
          <a:p>
            <a:pPr>
              <a:spcBef>
                <a:spcPts val="50"/>
              </a:spcBef>
              <a:buFont typeface="Arial MT"/>
              <a:buChar char="•"/>
            </a:pPr>
            <a:endParaRPr sz="2400" dirty="0">
              <a:latin typeface="Calibri"/>
              <a:cs typeface="Calibri"/>
            </a:endParaRPr>
          </a:p>
          <a:p>
            <a:pPr marL="527685" lvl="1" indent="-173355">
              <a:spcBef>
                <a:spcPts val="5"/>
              </a:spcBef>
              <a:buFont typeface="Arial MT"/>
              <a:buChar char="•"/>
              <a:tabLst>
                <a:tab pos="528320" algn="l"/>
              </a:tabLst>
            </a:pPr>
            <a:r>
              <a:rPr sz="2400" spc="-5" dirty="0">
                <a:solidFill>
                  <a:srgbClr val="006FC0"/>
                </a:solidFill>
                <a:latin typeface="Calibri"/>
                <a:cs typeface="Calibri"/>
              </a:rPr>
              <a:t>new:</a:t>
            </a:r>
            <a:r>
              <a:rPr sz="2400" spc="434" dirty="0">
                <a:solidFill>
                  <a:srgbClr val="006FC0"/>
                </a:solidFill>
                <a:latin typeface="Calibri"/>
                <a:cs typeface="Calibri"/>
              </a:rPr>
              <a:t> </a:t>
            </a:r>
            <a:r>
              <a:rPr sz="2400" spc="-5" dirty="0">
                <a:latin typeface="Calibri"/>
                <a:cs typeface="Calibri"/>
              </a:rPr>
              <a:t>The</a:t>
            </a:r>
            <a:r>
              <a:rPr sz="2400" spc="-15" dirty="0">
                <a:latin typeface="Calibri"/>
                <a:cs typeface="Calibri"/>
              </a:rPr>
              <a:t> </a:t>
            </a:r>
            <a:r>
              <a:rPr sz="2400" spc="-10" dirty="0">
                <a:latin typeface="Calibri"/>
                <a:cs typeface="Calibri"/>
              </a:rPr>
              <a:t>process</a:t>
            </a:r>
            <a:r>
              <a:rPr sz="2400" dirty="0">
                <a:latin typeface="Calibri"/>
                <a:cs typeface="Calibri"/>
              </a:rPr>
              <a:t> is</a:t>
            </a:r>
            <a:r>
              <a:rPr sz="2400" spc="-15" dirty="0">
                <a:latin typeface="Calibri"/>
                <a:cs typeface="Calibri"/>
              </a:rPr>
              <a:t> </a:t>
            </a:r>
            <a:r>
              <a:rPr sz="2400" spc="-5" dirty="0">
                <a:latin typeface="Calibri"/>
                <a:cs typeface="Calibri"/>
              </a:rPr>
              <a:t>being</a:t>
            </a:r>
            <a:r>
              <a:rPr sz="2400" spc="-10" dirty="0">
                <a:latin typeface="Calibri"/>
                <a:cs typeface="Calibri"/>
              </a:rPr>
              <a:t> created.</a:t>
            </a:r>
            <a:endParaRPr sz="2400" dirty="0">
              <a:latin typeface="Calibri"/>
              <a:cs typeface="Calibri"/>
            </a:endParaRPr>
          </a:p>
          <a:p>
            <a:pPr lvl="1">
              <a:spcBef>
                <a:spcPts val="45"/>
              </a:spcBef>
              <a:buClr>
                <a:srgbClr val="006FC0"/>
              </a:buClr>
              <a:buFont typeface="Arial MT"/>
              <a:buChar char="•"/>
            </a:pPr>
            <a:endParaRPr sz="2400" dirty="0">
              <a:latin typeface="Calibri"/>
              <a:cs typeface="Calibri"/>
            </a:endParaRPr>
          </a:p>
          <a:p>
            <a:pPr marL="527685" lvl="1" indent="-173355">
              <a:buFont typeface="Arial MT"/>
              <a:buChar char="•"/>
              <a:tabLst>
                <a:tab pos="528320" algn="l"/>
              </a:tabLst>
            </a:pPr>
            <a:r>
              <a:rPr sz="2400" spc="-5" dirty="0">
                <a:solidFill>
                  <a:srgbClr val="006FC0"/>
                </a:solidFill>
                <a:latin typeface="Calibri"/>
                <a:cs typeface="Calibri"/>
              </a:rPr>
              <a:t>ready:</a:t>
            </a:r>
            <a:r>
              <a:rPr sz="2400" spc="430" dirty="0">
                <a:solidFill>
                  <a:srgbClr val="006FC0"/>
                </a:solidFill>
                <a:latin typeface="Calibri"/>
                <a:cs typeface="Calibri"/>
              </a:rPr>
              <a:t> </a:t>
            </a:r>
            <a:r>
              <a:rPr sz="2400" spc="-5" dirty="0">
                <a:latin typeface="Calibri"/>
                <a:cs typeface="Calibri"/>
              </a:rPr>
              <a:t>The</a:t>
            </a:r>
            <a:r>
              <a:rPr sz="2400" dirty="0">
                <a:latin typeface="Calibri"/>
                <a:cs typeface="Calibri"/>
              </a:rPr>
              <a:t> </a:t>
            </a:r>
            <a:r>
              <a:rPr sz="2400" spc="-5" dirty="0">
                <a:latin typeface="Calibri"/>
                <a:cs typeface="Calibri"/>
              </a:rPr>
              <a:t>process </a:t>
            </a:r>
            <a:r>
              <a:rPr sz="2400" dirty="0">
                <a:latin typeface="Calibri"/>
                <a:cs typeface="Calibri"/>
              </a:rPr>
              <a:t>is</a:t>
            </a:r>
            <a:r>
              <a:rPr sz="2400" spc="5" dirty="0">
                <a:latin typeface="Calibri"/>
                <a:cs typeface="Calibri"/>
              </a:rPr>
              <a:t> </a:t>
            </a:r>
            <a:r>
              <a:rPr sz="2400" spc="-5" dirty="0">
                <a:latin typeface="Calibri"/>
                <a:cs typeface="Calibri"/>
              </a:rPr>
              <a:t>waiting </a:t>
            </a:r>
            <a:r>
              <a:rPr sz="2400" spc="-15" dirty="0">
                <a:latin typeface="Calibri"/>
                <a:cs typeface="Calibri"/>
              </a:rPr>
              <a:t>to</a:t>
            </a:r>
            <a:r>
              <a:rPr sz="2400" spc="-5" dirty="0">
                <a:latin typeface="Calibri"/>
                <a:cs typeface="Calibri"/>
              </a:rPr>
              <a:t> </a:t>
            </a:r>
            <a:r>
              <a:rPr sz="2400" dirty="0">
                <a:latin typeface="Calibri"/>
                <a:cs typeface="Calibri"/>
              </a:rPr>
              <a:t>be</a:t>
            </a:r>
            <a:r>
              <a:rPr sz="2400" spc="-15" dirty="0">
                <a:latin typeface="Calibri"/>
                <a:cs typeface="Calibri"/>
              </a:rPr>
              <a:t> </a:t>
            </a:r>
            <a:r>
              <a:rPr sz="2400" dirty="0">
                <a:latin typeface="Calibri"/>
                <a:cs typeface="Calibri"/>
              </a:rPr>
              <a:t>assigned</a:t>
            </a:r>
            <a:r>
              <a:rPr sz="2400" spc="5" dirty="0">
                <a:latin typeface="Calibri"/>
                <a:cs typeface="Calibri"/>
              </a:rPr>
              <a:t> </a:t>
            </a:r>
            <a:r>
              <a:rPr sz="2400" spc="-10" dirty="0">
                <a:latin typeface="Calibri"/>
                <a:cs typeface="Calibri"/>
              </a:rPr>
              <a:t>to </a:t>
            </a:r>
            <a:r>
              <a:rPr sz="2400" dirty="0">
                <a:latin typeface="Calibri"/>
                <a:cs typeface="Calibri"/>
              </a:rPr>
              <a:t>a</a:t>
            </a:r>
            <a:r>
              <a:rPr sz="2400" spc="5" dirty="0">
                <a:latin typeface="Calibri"/>
                <a:cs typeface="Calibri"/>
              </a:rPr>
              <a:t> </a:t>
            </a:r>
            <a:r>
              <a:rPr sz="2400" spc="-25" dirty="0">
                <a:latin typeface="Calibri"/>
                <a:cs typeface="Calibri"/>
              </a:rPr>
              <a:t>processor.</a:t>
            </a:r>
            <a:endParaRPr sz="2400" dirty="0">
              <a:latin typeface="Calibri"/>
              <a:cs typeface="Calibri"/>
            </a:endParaRPr>
          </a:p>
          <a:p>
            <a:pPr lvl="1">
              <a:spcBef>
                <a:spcPts val="35"/>
              </a:spcBef>
              <a:buClr>
                <a:srgbClr val="006FC0"/>
              </a:buClr>
              <a:buFont typeface="Arial MT"/>
              <a:buChar char="•"/>
            </a:pPr>
            <a:endParaRPr sz="2400" dirty="0">
              <a:latin typeface="Calibri"/>
              <a:cs typeface="Calibri"/>
            </a:endParaRPr>
          </a:p>
          <a:p>
            <a:pPr marL="527685" lvl="1" indent="-173355">
              <a:buFont typeface="Arial MT"/>
              <a:buChar char="•"/>
              <a:tabLst>
                <a:tab pos="528320" algn="l"/>
              </a:tabLst>
            </a:pPr>
            <a:r>
              <a:rPr sz="2400" dirty="0">
                <a:solidFill>
                  <a:srgbClr val="006FC0"/>
                </a:solidFill>
                <a:latin typeface="Calibri"/>
                <a:cs typeface="Calibri"/>
              </a:rPr>
              <a:t>running:</a:t>
            </a:r>
            <a:r>
              <a:rPr sz="2400" spc="430" dirty="0">
                <a:solidFill>
                  <a:srgbClr val="006FC0"/>
                </a:solidFill>
                <a:latin typeface="Calibri"/>
                <a:cs typeface="Calibri"/>
              </a:rPr>
              <a:t> </a:t>
            </a:r>
            <a:r>
              <a:rPr sz="2400" spc="-5" dirty="0">
                <a:latin typeface="Calibri"/>
                <a:cs typeface="Calibri"/>
              </a:rPr>
              <a:t>Instructions</a:t>
            </a:r>
            <a:r>
              <a:rPr sz="2400" spc="5" dirty="0">
                <a:latin typeface="Calibri"/>
                <a:cs typeface="Calibri"/>
              </a:rPr>
              <a:t> </a:t>
            </a:r>
            <a:r>
              <a:rPr sz="2400" spc="-10" dirty="0">
                <a:latin typeface="Calibri"/>
                <a:cs typeface="Calibri"/>
              </a:rPr>
              <a:t>are</a:t>
            </a:r>
            <a:r>
              <a:rPr sz="2400" spc="5" dirty="0">
                <a:latin typeface="Calibri"/>
                <a:cs typeface="Calibri"/>
              </a:rPr>
              <a:t> </a:t>
            </a:r>
            <a:r>
              <a:rPr sz="2400" spc="-5" dirty="0">
                <a:latin typeface="Calibri"/>
                <a:cs typeface="Calibri"/>
              </a:rPr>
              <a:t>being</a:t>
            </a:r>
            <a:r>
              <a:rPr sz="2400" spc="-20" dirty="0">
                <a:latin typeface="Calibri"/>
                <a:cs typeface="Calibri"/>
              </a:rPr>
              <a:t> </a:t>
            </a:r>
            <a:r>
              <a:rPr sz="2400" spc="-15" dirty="0">
                <a:latin typeface="Calibri"/>
                <a:cs typeface="Calibri"/>
              </a:rPr>
              <a:t>executed.</a:t>
            </a:r>
            <a:endParaRPr sz="2400" dirty="0">
              <a:latin typeface="Calibri"/>
              <a:cs typeface="Calibri"/>
            </a:endParaRPr>
          </a:p>
          <a:p>
            <a:pPr lvl="1">
              <a:spcBef>
                <a:spcPts val="45"/>
              </a:spcBef>
              <a:buClr>
                <a:srgbClr val="006FC0"/>
              </a:buClr>
              <a:buFont typeface="Arial MT"/>
              <a:buChar char="•"/>
            </a:pPr>
            <a:endParaRPr sz="2400" dirty="0">
              <a:latin typeface="Calibri"/>
              <a:cs typeface="Calibri"/>
            </a:endParaRPr>
          </a:p>
          <a:p>
            <a:pPr marL="527685" lvl="1" indent="-173355">
              <a:spcBef>
                <a:spcPts val="5"/>
              </a:spcBef>
              <a:buFont typeface="Arial MT"/>
              <a:buChar char="•"/>
              <a:tabLst>
                <a:tab pos="528320" algn="l"/>
              </a:tabLst>
            </a:pPr>
            <a:r>
              <a:rPr sz="2400" spc="-5" dirty="0">
                <a:solidFill>
                  <a:srgbClr val="006FC0"/>
                </a:solidFill>
                <a:latin typeface="Calibri"/>
                <a:cs typeface="Calibri"/>
              </a:rPr>
              <a:t>waiting:</a:t>
            </a:r>
            <a:r>
              <a:rPr sz="2400" spc="10" dirty="0">
                <a:solidFill>
                  <a:srgbClr val="006FC0"/>
                </a:solidFill>
                <a:latin typeface="Calibri"/>
                <a:cs typeface="Calibri"/>
              </a:rPr>
              <a:t> </a:t>
            </a:r>
            <a:r>
              <a:rPr sz="2400" spc="-5" dirty="0">
                <a:latin typeface="Calibri"/>
                <a:cs typeface="Calibri"/>
              </a:rPr>
              <a:t>The</a:t>
            </a:r>
            <a:r>
              <a:rPr sz="2400" spc="-20" dirty="0">
                <a:latin typeface="Calibri"/>
                <a:cs typeface="Calibri"/>
              </a:rPr>
              <a:t> </a:t>
            </a:r>
            <a:r>
              <a:rPr sz="2400" spc="-10" dirty="0">
                <a:latin typeface="Calibri"/>
                <a:cs typeface="Calibri"/>
              </a:rPr>
              <a:t>process</a:t>
            </a:r>
            <a:r>
              <a:rPr sz="2400" dirty="0">
                <a:latin typeface="Calibri"/>
                <a:cs typeface="Calibri"/>
              </a:rPr>
              <a:t> is </a:t>
            </a:r>
            <a:r>
              <a:rPr sz="2400" spc="-5" dirty="0">
                <a:latin typeface="Calibri"/>
                <a:cs typeface="Calibri"/>
              </a:rPr>
              <a:t>waiting</a:t>
            </a:r>
            <a:r>
              <a:rPr sz="2400" spc="-10" dirty="0">
                <a:latin typeface="Calibri"/>
                <a:cs typeface="Calibri"/>
              </a:rPr>
              <a:t> </a:t>
            </a:r>
            <a:r>
              <a:rPr sz="2400" spc="-15" dirty="0">
                <a:latin typeface="Calibri"/>
                <a:cs typeface="Calibri"/>
              </a:rPr>
              <a:t>for</a:t>
            </a:r>
            <a:r>
              <a:rPr sz="2400" spc="-20" dirty="0">
                <a:latin typeface="Calibri"/>
                <a:cs typeface="Calibri"/>
              </a:rPr>
              <a:t> </a:t>
            </a:r>
            <a:r>
              <a:rPr sz="2400" spc="-5" dirty="0">
                <a:latin typeface="Calibri"/>
                <a:cs typeface="Calibri"/>
              </a:rPr>
              <a:t>some</a:t>
            </a:r>
            <a:r>
              <a:rPr sz="2400" spc="5" dirty="0">
                <a:latin typeface="Calibri"/>
                <a:cs typeface="Calibri"/>
              </a:rPr>
              <a:t> </a:t>
            </a:r>
            <a:r>
              <a:rPr sz="2400" spc="-15" dirty="0">
                <a:latin typeface="Calibri"/>
                <a:cs typeface="Calibri"/>
              </a:rPr>
              <a:t>event</a:t>
            </a:r>
            <a:r>
              <a:rPr lang="en-IN" sz="2400" spc="-15" dirty="0">
                <a:latin typeface="Calibri"/>
                <a:cs typeface="Calibri"/>
              </a:rPr>
              <a:t> (I/O operations)</a:t>
            </a:r>
            <a:r>
              <a:rPr sz="2400" spc="10" dirty="0">
                <a:latin typeface="Calibri"/>
                <a:cs typeface="Calibri"/>
              </a:rPr>
              <a:t> </a:t>
            </a:r>
            <a:r>
              <a:rPr sz="2400" spc="-10" dirty="0">
                <a:latin typeface="Calibri"/>
                <a:cs typeface="Calibri"/>
              </a:rPr>
              <a:t>to</a:t>
            </a:r>
            <a:r>
              <a:rPr sz="2400" spc="-5" dirty="0">
                <a:latin typeface="Calibri"/>
                <a:cs typeface="Calibri"/>
              </a:rPr>
              <a:t> </a:t>
            </a:r>
            <a:r>
              <a:rPr sz="2400" spc="-35" dirty="0">
                <a:latin typeface="Calibri"/>
                <a:cs typeface="Calibri"/>
              </a:rPr>
              <a:t>occur.</a:t>
            </a:r>
            <a:endParaRPr sz="2400" dirty="0">
              <a:latin typeface="Calibri"/>
              <a:cs typeface="Calibri"/>
            </a:endParaRPr>
          </a:p>
          <a:p>
            <a:pPr lvl="1">
              <a:spcBef>
                <a:spcPts val="45"/>
              </a:spcBef>
              <a:buClr>
                <a:srgbClr val="006FC0"/>
              </a:buClr>
              <a:buFont typeface="Arial MT"/>
              <a:buChar char="•"/>
            </a:pPr>
            <a:endParaRPr sz="2400" dirty="0">
              <a:latin typeface="Calibri"/>
              <a:cs typeface="Calibri"/>
            </a:endParaRPr>
          </a:p>
          <a:p>
            <a:pPr marL="527685" lvl="1" indent="-173355">
              <a:spcBef>
                <a:spcPts val="5"/>
              </a:spcBef>
              <a:buFont typeface="Arial MT"/>
              <a:buChar char="•"/>
              <a:tabLst>
                <a:tab pos="528320" algn="l"/>
              </a:tabLst>
            </a:pPr>
            <a:r>
              <a:rPr sz="2400" spc="-10" dirty="0">
                <a:solidFill>
                  <a:srgbClr val="006FC0"/>
                </a:solidFill>
                <a:latin typeface="Calibri"/>
                <a:cs typeface="Calibri"/>
              </a:rPr>
              <a:t>terminated:</a:t>
            </a:r>
            <a:r>
              <a:rPr sz="2400" spc="40" dirty="0">
                <a:solidFill>
                  <a:srgbClr val="006FC0"/>
                </a:solidFill>
                <a:latin typeface="Calibri"/>
                <a:cs typeface="Calibri"/>
              </a:rPr>
              <a:t> </a:t>
            </a:r>
            <a:r>
              <a:rPr sz="2400" spc="-5" dirty="0">
                <a:latin typeface="Calibri"/>
                <a:cs typeface="Calibri"/>
              </a:rPr>
              <a:t>The </a:t>
            </a:r>
            <a:r>
              <a:rPr sz="2400" spc="-10" dirty="0">
                <a:latin typeface="Calibri"/>
                <a:cs typeface="Calibri"/>
              </a:rPr>
              <a:t>process</a:t>
            </a:r>
            <a:r>
              <a:rPr sz="2400" dirty="0">
                <a:latin typeface="Calibri"/>
                <a:cs typeface="Calibri"/>
              </a:rPr>
              <a:t> </a:t>
            </a:r>
            <a:r>
              <a:rPr sz="2400" spc="-5" dirty="0">
                <a:latin typeface="Calibri"/>
                <a:cs typeface="Calibri"/>
              </a:rPr>
              <a:t>has finished</a:t>
            </a:r>
            <a:r>
              <a:rPr sz="2400" spc="10" dirty="0">
                <a:latin typeface="Calibri"/>
                <a:cs typeface="Calibri"/>
              </a:rPr>
              <a:t> </a:t>
            </a:r>
            <a:r>
              <a:rPr sz="2400" spc="-10" dirty="0">
                <a:latin typeface="Calibri"/>
                <a:cs typeface="Calibri"/>
              </a:rPr>
              <a:t>execution.</a:t>
            </a:r>
            <a:endParaRPr sz="2400" dirty="0">
              <a:latin typeface="Calibri"/>
              <a:cs typeface="Calibri"/>
            </a:endParaRPr>
          </a:p>
        </p:txBody>
      </p:sp>
    </p:spTree>
    <p:extLst>
      <p:ext uri="{BB962C8B-B14F-4D97-AF65-F5344CB8AC3E}">
        <p14:creationId xmlns:p14="http://schemas.microsoft.com/office/powerpoint/2010/main" val="4264856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07515" y="31433"/>
            <a:ext cx="7189424" cy="443711"/>
          </a:xfrm>
          <a:prstGeom prst="rect">
            <a:avLst/>
          </a:prstGeom>
        </p:spPr>
        <p:txBody>
          <a:bodyPr vert="horz" wrap="square" lIns="0" tIns="12700" rIns="0" bIns="0" rtlCol="0" anchor="b">
            <a:spAutoFit/>
          </a:bodyPr>
          <a:lstStyle/>
          <a:p>
            <a:pPr marL="12700">
              <a:spcBef>
                <a:spcPts val="100"/>
              </a:spcBef>
            </a:pPr>
            <a:r>
              <a:rPr lang="en-US" spc="-20" dirty="0">
                <a:solidFill>
                  <a:srgbClr val="FF0000"/>
                </a:solidFill>
              </a:rPr>
              <a:t>1. Process</a:t>
            </a:r>
            <a:r>
              <a:rPr lang="en-US" spc="-65" dirty="0">
                <a:solidFill>
                  <a:srgbClr val="FF0000"/>
                </a:solidFill>
              </a:rPr>
              <a:t> </a:t>
            </a:r>
            <a:r>
              <a:rPr lang="en-US" spc="-35" dirty="0">
                <a:solidFill>
                  <a:srgbClr val="FF0000"/>
                </a:solidFill>
              </a:rPr>
              <a:t>State LIFE CYCLE MODEL</a:t>
            </a:r>
            <a:endParaRPr spc="-35" dirty="0">
              <a:solidFill>
                <a:srgbClr val="000000"/>
              </a:solidFill>
            </a:endParaRPr>
          </a:p>
        </p:txBody>
      </p:sp>
      <p:pic>
        <p:nvPicPr>
          <p:cNvPr id="3" name="object 3"/>
          <p:cNvPicPr/>
          <p:nvPr/>
        </p:nvPicPr>
        <p:blipFill>
          <a:blip r:embed="rId2" cstate="print"/>
          <a:stretch>
            <a:fillRect/>
          </a:stretch>
        </p:blipFill>
        <p:spPr>
          <a:xfrm>
            <a:off x="1781556" y="2060448"/>
            <a:ext cx="8773668" cy="3560064"/>
          </a:xfrm>
          <a:prstGeom prst="rect">
            <a:avLst/>
          </a:prstGeom>
        </p:spPr>
      </p:pic>
      <p:sp>
        <p:nvSpPr>
          <p:cNvPr id="4" name="object 4"/>
          <p:cNvSpPr txBox="1"/>
          <p:nvPr/>
        </p:nvSpPr>
        <p:spPr>
          <a:xfrm>
            <a:off x="2226056" y="2331846"/>
            <a:ext cx="422275" cy="299720"/>
          </a:xfrm>
          <a:prstGeom prst="rect">
            <a:avLst/>
          </a:prstGeom>
        </p:spPr>
        <p:txBody>
          <a:bodyPr vert="horz" wrap="square" lIns="0" tIns="12700" rIns="0" bIns="0" rtlCol="0">
            <a:spAutoFit/>
          </a:bodyPr>
          <a:lstStyle/>
          <a:p>
            <a:pPr marL="12700">
              <a:spcBef>
                <a:spcPts val="100"/>
              </a:spcBef>
            </a:pPr>
            <a:r>
              <a:rPr spc="-5" dirty="0">
                <a:latin typeface="Calibri"/>
                <a:cs typeface="Calibri"/>
              </a:rPr>
              <a:t>n</a:t>
            </a:r>
            <a:r>
              <a:rPr spc="-10" dirty="0">
                <a:latin typeface="Calibri"/>
                <a:cs typeface="Calibri"/>
              </a:rPr>
              <a:t>e</a:t>
            </a:r>
            <a:r>
              <a:rPr dirty="0">
                <a:latin typeface="Calibri"/>
                <a:cs typeface="Calibri"/>
              </a:rPr>
              <a:t>w</a:t>
            </a:r>
            <a:endParaRPr>
              <a:latin typeface="Calibri"/>
              <a:cs typeface="Calibri"/>
            </a:endParaRPr>
          </a:p>
        </p:txBody>
      </p:sp>
      <p:sp>
        <p:nvSpPr>
          <p:cNvPr id="5" name="object 5"/>
          <p:cNvSpPr txBox="1"/>
          <p:nvPr/>
        </p:nvSpPr>
        <p:spPr>
          <a:xfrm>
            <a:off x="5426456" y="5022596"/>
            <a:ext cx="702945" cy="299720"/>
          </a:xfrm>
          <a:prstGeom prst="rect">
            <a:avLst/>
          </a:prstGeom>
        </p:spPr>
        <p:txBody>
          <a:bodyPr vert="horz" wrap="square" lIns="0" tIns="12700" rIns="0" bIns="0" rtlCol="0">
            <a:spAutoFit/>
          </a:bodyPr>
          <a:lstStyle/>
          <a:p>
            <a:pPr marL="12700">
              <a:spcBef>
                <a:spcPts val="100"/>
              </a:spcBef>
            </a:pPr>
            <a:r>
              <a:rPr spc="-30" dirty="0">
                <a:latin typeface="Calibri"/>
                <a:cs typeface="Calibri"/>
              </a:rPr>
              <a:t>w</a:t>
            </a:r>
            <a:r>
              <a:rPr dirty="0">
                <a:latin typeface="Calibri"/>
                <a:cs typeface="Calibri"/>
              </a:rPr>
              <a:t>ai</a:t>
            </a:r>
            <a:r>
              <a:rPr spc="-10" dirty="0">
                <a:latin typeface="Calibri"/>
                <a:cs typeface="Calibri"/>
              </a:rPr>
              <a:t>t</a:t>
            </a:r>
            <a:r>
              <a:rPr spc="-5" dirty="0">
                <a:latin typeface="Calibri"/>
                <a:cs typeface="Calibri"/>
              </a:rPr>
              <a:t>ing</a:t>
            </a:r>
            <a:endParaRPr>
              <a:latin typeface="Calibri"/>
              <a:cs typeface="Calibri"/>
            </a:endParaRPr>
          </a:p>
        </p:txBody>
      </p:sp>
      <p:sp>
        <p:nvSpPr>
          <p:cNvPr id="6" name="object 6"/>
          <p:cNvSpPr txBox="1"/>
          <p:nvPr/>
        </p:nvSpPr>
        <p:spPr>
          <a:xfrm>
            <a:off x="6703821" y="3096514"/>
            <a:ext cx="746760" cy="299720"/>
          </a:xfrm>
          <a:prstGeom prst="rect">
            <a:avLst/>
          </a:prstGeom>
        </p:spPr>
        <p:txBody>
          <a:bodyPr vert="horz" wrap="square" lIns="0" tIns="12700" rIns="0" bIns="0" rtlCol="0">
            <a:spAutoFit/>
          </a:bodyPr>
          <a:lstStyle/>
          <a:p>
            <a:pPr marL="12700">
              <a:spcBef>
                <a:spcPts val="100"/>
              </a:spcBef>
            </a:pPr>
            <a:r>
              <a:rPr dirty="0">
                <a:latin typeface="Calibri"/>
                <a:cs typeface="Calibri"/>
              </a:rPr>
              <a:t>running</a:t>
            </a:r>
            <a:endParaRPr>
              <a:latin typeface="Calibri"/>
              <a:cs typeface="Calibri"/>
            </a:endParaRPr>
          </a:p>
        </p:txBody>
      </p:sp>
      <p:sp>
        <p:nvSpPr>
          <p:cNvPr id="7" name="object 7"/>
          <p:cNvSpPr txBox="1"/>
          <p:nvPr/>
        </p:nvSpPr>
        <p:spPr>
          <a:xfrm>
            <a:off x="4184650" y="3096514"/>
            <a:ext cx="549910" cy="299720"/>
          </a:xfrm>
          <a:prstGeom prst="rect">
            <a:avLst/>
          </a:prstGeom>
        </p:spPr>
        <p:txBody>
          <a:bodyPr vert="horz" wrap="square" lIns="0" tIns="12700" rIns="0" bIns="0" rtlCol="0">
            <a:spAutoFit/>
          </a:bodyPr>
          <a:lstStyle/>
          <a:p>
            <a:pPr marL="12700">
              <a:spcBef>
                <a:spcPts val="100"/>
              </a:spcBef>
            </a:pPr>
            <a:r>
              <a:rPr spc="-30" dirty="0">
                <a:latin typeface="Calibri"/>
                <a:cs typeface="Calibri"/>
              </a:rPr>
              <a:t>r</a:t>
            </a:r>
            <a:r>
              <a:rPr dirty="0">
                <a:latin typeface="Calibri"/>
                <a:cs typeface="Calibri"/>
              </a:rPr>
              <a:t>ea</a:t>
            </a:r>
            <a:r>
              <a:rPr spc="5" dirty="0">
                <a:latin typeface="Calibri"/>
                <a:cs typeface="Calibri"/>
              </a:rPr>
              <a:t>d</a:t>
            </a:r>
            <a:r>
              <a:rPr dirty="0">
                <a:latin typeface="Calibri"/>
                <a:cs typeface="Calibri"/>
              </a:rPr>
              <a:t>y</a:t>
            </a:r>
            <a:endParaRPr>
              <a:latin typeface="Calibri"/>
              <a:cs typeface="Calibri"/>
            </a:endParaRPr>
          </a:p>
        </p:txBody>
      </p:sp>
      <p:sp>
        <p:nvSpPr>
          <p:cNvPr id="8" name="object 8"/>
          <p:cNvSpPr txBox="1"/>
          <p:nvPr/>
        </p:nvSpPr>
        <p:spPr>
          <a:xfrm>
            <a:off x="9112377" y="2331846"/>
            <a:ext cx="1062990" cy="299720"/>
          </a:xfrm>
          <a:prstGeom prst="rect">
            <a:avLst/>
          </a:prstGeom>
        </p:spPr>
        <p:txBody>
          <a:bodyPr vert="horz" wrap="square" lIns="0" tIns="12700" rIns="0" bIns="0" rtlCol="0">
            <a:spAutoFit/>
          </a:bodyPr>
          <a:lstStyle/>
          <a:p>
            <a:pPr marL="12700">
              <a:spcBef>
                <a:spcPts val="100"/>
              </a:spcBef>
            </a:pPr>
            <a:r>
              <a:rPr spc="-10" dirty="0">
                <a:latin typeface="Calibri"/>
                <a:cs typeface="Calibri"/>
              </a:rPr>
              <a:t>terminated</a:t>
            </a:r>
            <a:endParaRPr>
              <a:latin typeface="Calibri"/>
              <a:cs typeface="Calibri"/>
            </a:endParaRPr>
          </a:p>
        </p:txBody>
      </p:sp>
      <p:sp>
        <p:nvSpPr>
          <p:cNvPr id="9" name="object 9"/>
          <p:cNvSpPr txBox="1"/>
          <p:nvPr/>
        </p:nvSpPr>
        <p:spPr>
          <a:xfrm>
            <a:off x="5348478" y="2318765"/>
            <a:ext cx="891540" cy="574040"/>
          </a:xfrm>
          <a:prstGeom prst="rect">
            <a:avLst/>
          </a:prstGeom>
        </p:spPr>
        <p:txBody>
          <a:bodyPr vert="horz" wrap="square" lIns="0" tIns="12700" rIns="0" bIns="0" rtlCol="0">
            <a:spAutoFit/>
          </a:bodyPr>
          <a:lstStyle/>
          <a:p>
            <a:pPr marL="12700" marR="5080">
              <a:spcBef>
                <a:spcPts val="100"/>
              </a:spcBef>
            </a:pPr>
            <a:r>
              <a:rPr spc="-5" dirty="0">
                <a:latin typeface="Calibri"/>
                <a:cs typeface="Calibri"/>
              </a:rPr>
              <a:t>T</a:t>
            </a:r>
            <a:r>
              <a:rPr spc="-10" dirty="0">
                <a:latin typeface="Calibri"/>
                <a:cs typeface="Calibri"/>
              </a:rPr>
              <a:t>i</a:t>
            </a:r>
            <a:r>
              <a:rPr dirty="0">
                <a:latin typeface="Calibri"/>
                <a:cs typeface="Calibri"/>
              </a:rPr>
              <a:t>meo</a:t>
            </a:r>
            <a:r>
              <a:rPr spc="5" dirty="0">
                <a:latin typeface="Calibri"/>
                <a:cs typeface="Calibri"/>
              </a:rPr>
              <a:t>u</a:t>
            </a:r>
            <a:r>
              <a:rPr dirty="0">
                <a:latin typeface="Calibri"/>
                <a:cs typeface="Calibri"/>
              </a:rPr>
              <a:t>t/  </a:t>
            </a:r>
            <a:r>
              <a:rPr spc="-10" dirty="0">
                <a:latin typeface="Calibri"/>
                <a:cs typeface="Calibri"/>
              </a:rPr>
              <a:t>interrupt</a:t>
            </a:r>
            <a:endParaRPr>
              <a:latin typeface="Calibri"/>
              <a:cs typeface="Calibri"/>
            </a:endParaRPr>
          </a:p>
        </p:txBody>
      </p:sp>
      <p:sp>
        <p:nvSpPr>
          <p:cNvPr id="10" name="object 10"/>
          <p:cNvSpPr txBox="1"/>
          <p:nvPr/>
        </p:nvSpPr>
        <p:spPr>
          <a:xfrm>
            <a:off x="3697605" y="2223896"/>
            <a:ext cx="141605" cy="299720"/>
          </a:xfrm>
          <a:prstGeom prst="rect">
            <a:avLst/>
          </a:prstGeom>
        </p:spPr>
        <p:txBody>
          <a:bodyPr vert="horz" wrap="square" lIns="0" tIns="12700" rIns="0" bIns="0" rtlCol="0">
            <a:spAutoFit/>
          </a:bodyPr>
          <a:lstStyle/>
          <a:p>
            <a:pPr marL="12700">
              <a:spcBef>
                <a:spcPts val="100"/>
              </a:spcBef>
            </a:pPr>
            <a:r>
              <a:rPr dirty="0">
                <a:latin typeface="Calibri"/>
                <a:cs typeface="Calibri"/>
              </a:rPr>
              <a:t>1</a:t>
            </a:r>
          </a:p>
        </p:txBody>
      </p:sp>
      <p:sp>
        <p:nvSpPr>
          <p:cNvPr id="11" name="object 11"/>
          <p:cNvSpPr txBox="1"/>
          <p:nvPr/>
        </p:nvSpPr>
        <p:spPr>
          <a:xfrm>
            <a:off x="5257928" y="3041981"/>
            <a:ext cx="946785" cy="857885"/>
          </a:xfrm>
          <a:prstGeom prst="rect">
            <a:avLst/>
          </a:prstGeom>
        </p:spPr>
        <p:txBody>
          <a:bodyPr vert="horz" wrap="square" lIns="0" tIns="12700" rIns="0" bIns="0" rtlCol="0">
            <a:spAutoFit/>
          </a:bodyPr>
          <a:lstStyle/>
          <a:p>
            <a:pPr marL="412115">
              <a:spcBef>
                <a:spcPts val="100"/>
              </a:spcBef>
            </a:pPr>
            <a:r>
              <a:rPr dirty="0">
                <a:latin typeface="Calibri"/>
                <a:cs typeface="Calibri"/>
              </a:rPr>
              <a:t>2</a:t>
            </a:r>
            <a:endParaRPr>
              <a:latin typeface="Calibri"/>
              <a:cs typeface="Calibri"/>
            </a:endParaRPr>
          </a:p>
          <a:p>
            <a:pPr marL="12700" marR="5080">
              <a:spcBef>
                <a:spcPts val="70"/>
              </a:spcBef>
            </a:pPr>
            <a:r>
              <a:rPr spc="-5" dirty="0">
                <a:latin typeface="Calibri"/>
                <a:cs typeface="Calibri"/>
              </a:rPr>
              <a:t>Sche</a:t>
            </a:r>
            <a:r>
              <a:rPr dirty="0">
                <a:latin typeface="Calibri"/>
                <a:cs typeface="Calibri"/>
              </a:rPr>
              <a:t>d</a:t>
            </a:r>
            <a:r>
              <a:rPr spc="-5" dirty="0">
                <a:latin typeface="Calibri"/>
                <a:cs typeface="Calibri"/>
              </a:rPr>
              <a:t>uler  </a:t>
            </a:r>
            <a:r>
              <a:rPr spc="-10" dirty="0">
                <a:latin typeface="Calibri"/>
                <a:cs typeface="Calibri"/>
              </a:rPr>
              <a:t>dispatch</a:t>
            </a:r>
            <a:endParaRPr>
              <a:latin typeface="Calibri"/>
              <a:cs typeface="Calibri"/>
            </a:endParaRPr>
          </a:p>
        </p:txBody>
      </p:sp>
      <p:sp>
        <p:nvSpPr>
          <p:cNvPr id="12" name="object 12"/>
          <p:cNvSpPr txBox="1"/>
          <p:nvPr/>
        </p:nvSpPr>
        <p:spPr>
          <a:xfrm>
            <a:off x="7639939" y="2381250"/>
            <a:ext cx="218440" cy="197490"/>
          </a:xfrm>
          <a:prstGeom prst="rect">
            <a:avLst/>
          </a:prstGeom>
        </p:spPr>
        <p:txBody>
          <a:bodyPr vert="horz" wrap="square" lIns="0" tIns="12700" rIns="0" bIns="0" rtlCol="0">
            <a:spAutoFit/>
          </a:bodyPr>
          <a:lstStyle/>
          <a:p>
            <a:pPr marL="12700">
              <a:spcBef>
                <a:spcPts val="100"/>
              </a:spcBef>
            </a:pPr>
            <a:r>
              <a:rPr sz="1200" dirty="0">
                <a:latin typeface="Calibri"/>
                <a:cs typeface="Calibri"/>
              </a:rPr>
              <a:t>3.1</a:t>
            </a:r>
            <a:endParaRPr sz="1200">
              <a:latin typeface="Calibri"/>
              <a:cs typeface="Calibri"/>
            </a:endParaRPr>
          </a:p>
        </p:txBody>
      </p:sp>
      <p:grpSp>
        <p:nvGrpSpPr>
          <p:cNvPr id="13" name="object 13"/>
          <p:cNvGrpSpPr/>
          <p:nvPr/>
        </p:nvGrpSpPr>
        <p:grpSpPr>
          <a:xfrm>
            <a:off x="5445253" y="5702808"/>
            <a:ext cx="565785" cy="381000"/>
            <a:chOff x="3921252" y="5702808"/>
            <a:chExt cx="565785" cy="381000"/>
          </a:xfrm>
        </p:grpSpPr>
        <p:sp>
          <p:nvSpPr>
            <p:cNvPr id="14" name="object 14"/>
            <p:cNvSpPr/>
            <p:nvPr/>
          </p:nvSpPr>
          <p:spPr>
            <a:xfrm>
              <a:off x="3927348" y="5708904"/>
              <a:ext cx="553720" cy="368935"/>
            </a:xfrm>
            <a:custGeom>
              <a:avLst/>
              <a:gdLst/>
              <a:ahLst/>
              <a:cxnLst/>
              <a:rect l="l" t="t" r="r" b="b"/>
              <a:pathLst>
                <a:path w="553720" h="368935">
                  <a:moveTo>
                    <a:pt x="276605" y="0"/>
                  </a:moveTo>
                  <a:lnTo>
                    <a:pt x="220855" y="3746"/>
                  </a:lnTo>
                  <a:lnTo>
                    <a:pt x="168931" y="14491"/>
                  </a:lnTo>
                  <a:lnTo>
                    <a:pt x="121946" y="31493"/>
                  </a:lnTo>
                  <a:lnTo>
                    <a:pt x="81010" y="54011"/>
                  </a:lnTo>
                  <a:lnTo>
                    <a:pt x="47235" y="81302"/>
                  </a:lnTo>
                  <a:lnTo>
                    <a:pt x="21734" y="112626"/>
                  </a:lnTo>
                  <a:lnTo>
                    <a:pt x="5619" y="147240"/>
                  </a:lnTo>
                  <a:lnTo>
                    <a:pt x="0" y="184404"/>
                  </a:lnTo>
                  <a:lnTo>
                    <a:pt x="5619" y="221567"/>
                  </a:lnTo>
                  <a:lnTo>
                    <a:pt x="21734" y="256181"/>
                  </a:lnTo>
                  <a:lnTo>
                    <a:pt x="47235" y="287505"/>
                  </a:lnTo>
                  <a:lnTo>
                    <a:pt x="81010" y="314796"/>
                  </a:lnTo>
                  <a:lnTo>
                    <a:pt x="121946" y="337314"/>
                  </a:lnTo>
                  <a:lnTo>
                    <a:pt x="168931" y="354316"/>
                  </a:lnTo>
                  <a:lnTo>
                    <a:pt x="220855" y="365061"/>
                  </a:lnTo>
                  <a:lnTo>
                    <a:pt x="276605" y="368808"/>
                  </a:lnTo>
                  <a:lnTo>
                    <a:pt x="332356" y="365061"/>
                  </a:lnTo>
                  <a:lnTo>
                    <a:pt x="384280" y="354316"/>
                  </a:lnTo>
                  <a:lnTo>
                    <a:pt x="431265" y="337314"/>
                  </a:lnTo>
                  <a:lnTo>
                    <a:pt x="472201" y="314796"/>
                  </a:lnTo>
                  <a:lnTo>
                    <a:pt x="505976" y="287505"/>
                  </a:lnTo>
                  <a:lnTo>
                    <a:pt x="531477" y="256181"/>
                  </a:lnTo>
                  <a:lnTo>
                    <a:pt x="547592" y="221567"/>
                  </a:lnTo>
                  <a:lnTo>
                    <a:pt x="553212" y="184404"/>
                  </a:lnTo>
                  <a:lnTo>
                    <a:pt x="547592" y="147240"/>
                  </a:lnTo>
                  <a:lnTo>
                    <a:pt x="531477" y="112626"/>
                  </a:lnTo>
                  <a:lnTo>
                    <a:pt x="505976" y="81302"/>
                  </a:lnTo>
                  <a:lnTo>
                    <a:pt x="472201" y="54011"/>
                  </a:lnTo>
                  <a:lnTo>
                    <a:pt x="431265" y="31493"/>
                  </a:lnTo>
                  <a:lnTo>
                    <a:pt x="384280" y="14491"/>
                  </a:lnTo>
                  <a:lnTo>
                    <a:pt x="332356" y="3746"/>
                  </a:lnTo>
                  <a:lnTo>
                    <a:pt x="276605" y="0"/>
                  </a:lnTo>
                  <a:close/>
                </a:path>
              </a:pathLst>
            </a:custGeom>
            <a:solidFill>
              <a:srgbClr val="FFFF00"/>
            </a:solidFill>
          </p:spPr>
          <p:txBody>
            <a:bodyPr wrap="square" lIns="0" tIns="0" rIns="0" bIns="0" rtlCol="0"/>
            <a:lstStyle/>
            <a:p>
              <a:endParaRPr/>
            </a:p>
          </p:txBody>
        </p:sp>
        <p:sp>
          <p:nvSpPr>
            <p:cNvPr id="15" name="object 15"/>
            <p:cNvSpPr/>
            <p:nvPr/>
          </p:nvSpPr>
          <p:spPr>
            <a:xfrm>
              <a:off x="3927348" y="5708904"/>
              <a:ext cx="553720" cy="368935"/>
            </a:xfrm>
            <a:custGeom>
              <a:avLst/>
              <a:gdLst/>
              <a:ahLst/>
              <a:cxnLst/>
              <a:rect l="l" t="t" r="r" b="b"/>
              <a:pathLst>
                <a:path w="553720" h="368935">
                  <a:moveTo>
                    <a:pt x="0" y="184404"/>
                  </a:moveTo>
                  <a:lnTo>
                    <a:pt x="21734" y="112626"/>
                  </a:lnTo>
                  <a:lnTo>
                    <a:pt x="47235" y="81302"/>
                  </a:lnTo>
                  <a:lnTo>
                    <a:pt x="81010" y="54011"/>
                  </a:lnTo>
                  <a:lnTo>
                    <a:pt x="121946" y="31493"/>
                  </a:lnTo>
                  <a:lnTo>
                    <a:pt x="168931" y="14491"/>
                  </a:lnTo>
                  <a:lnTo>
                    <a:pt x="220855" y="3746"/>
                  </a:lnTo>
                  <a:lnTo>
                    <a:pt x="276605" y="0"/>
                  </a:lnTo>
                  <a:lnTo>
                    <a:pt x="332356" y="3746"/>
                  </a:lnTo>
                  <a:lnTo>
                    <a:pt x="384280" y="14491"/>
                  </a:lnTo>
                  <a:lnTo>
                    <a:pt x="431265" y="31493"/>
                  </a:lnTo>
                  <a:lnTo>
                    <a:pt x="472201" y="54011"/>
                  </a:lnTo>
                  <a:lnTo>
                    <a:pt x="505976" y="81302"/>
                  </a:lnTo>
                  <a:lnTo>
                    <a:pt x="531477" y="112626"/>
                  </a:lnTo>
                  <a:lnTo>
                    <a:pt x="547592" y="147240"/>
                  </a:lnTo>
                  <a:lnTo>
                    <a:pt x="553212" y="184404"/>
                  </a:lnTo>
                  <a:lnTo>
                    <a:pt x="547592" y="221567"/>
                  </a:lnTo>
                  <a:lnTo>
                    <a:pt x="531477" y="256181"/>
                  </a:lnTo>
                  <a:lnTo>
                    <a:pt x="505976" y="287505"/>
                  </a:lnTo>
                  <a:lnTo>
                    <a:pt x="472201" y="314796"/>
                  </a:lnTo>
                  <a:lnTo>
                    <a:pt x="431265" y="337314"/>
                  </a:lnTo>
                  <a:lnTo>
                    <a:pt x="384280" y="354316"/>
                  </a:lnTo>
                  <a:lnTo>
                    <a:pt x="332356" y="365061"/>
                  </a:lnTo>
                  <a:lnTo>
                    <a:pt x="276605" y="368808"/>
                  </a:lnTo>
                  <a:lnTo>
                    <a:pt x="220855" y="365061"/>
                  </a:lnTo>
                  <a:lnTo>
                    <a:pt x="168931" y="354316"/>
                  </a:lnTo>
                  <a:lnTo>
                    <a:pt x="121946" y="337314"/>
                  </a:lnTo>
                  <a:lnTo>
                    <a:pt x="81010" y="314796"/>
                  </a:lnTo>
                  <a:lnTo>
                    <a:pt x="47235" y="287505"/>
                  </a:lnTo>
                  <a:lnTo>
                    <a:pt x="21734" y="256181"/>
                  </a:lnTo>
                  <a:lnTo>
                    <a:pt x="5619" y="221567"/>
                  </a:lnTo>
                  <a:lnTo>
                    <a:pt x="0" y="184404"/>
                  </a:lnTo>
                  <a:close/>
                </a:path>
              </a:pathLst>
            </a:custGeom>
            <a:ln w="12192">
              <a:solidFill>
                <a:srgbClr val="2E528F"/>
              </a:solidFill>
            </a:ln>
          </p:spPr>
          <p:txBody>
            <a:bodyPr wrap="square" lIns="0" tIns="0" rIns="0" bIns="0" rtlCol="0"/>
            <a:lstStyle/>
            <a:p>
              <a:endParaRPr/>
            </a:p>
          </p:txBody>
        </p:sp>
      </p:grpSp>
      <p:sp>
        <p:nvSpPr>
          <p:cNvPr id="16" name="object 16"/>
          <p:cNvSpPr txBox="1"/>
          <p:nvPr/>
        </p:nvSpPr>
        <p:spPr>
          <a:xfrm>
            <a:off x="5618734" y="5780938"/>
            <a:ext cx="218440" cy="197490"/>
          </a:xfrm>
          <a:prstGeom prst="rect">
            <a:avLst/>
          </a:prstGeom>
        </p:spPr>
        <p:txBody>
          <a:bodyPr vert="horz" wrap="square" lIns="0" tIns="12700" rIns="0" bIns="0" rtlCol="0">
            <a:spAutoFit/>
          </a:bodyPr>
          <a:lstStyle/>
          <a:p>
            <a:pPr marL="12700">
              <a:spcBef>
                <a:spcPts val="100"/>
              </a:spcBef>
            </a:pPr>
            <a:r>
              <a:rPr sz="1200" dirty="0">
                <a:latin typeface="Calibri"/>
                <a:cs typeface="Calibri"/>
              </a:rPr>
              <a:t>3.3</a:t>
            </a:r>
            <a:endParaRPr sz="1200">
              <a:latin typeface="Calibri"/>
              <a:cs typeface="Calibri"/>
            </a:endParaRPr>
          </a:p>
        </p:txBody>
      </p:sp>
      <p:sp>
        <p:nvSpPr>
          <p:cNvPr id="17" name="object 17"/>
          <p:cNvSpPr txBox="1"/>
          <p:nvPr/>
        </p:nvSpPr>
        <p:spPr>
          <a:xfrm>
            <a:off x="4907407" y="2362961"/>
            <a:ext cx="218440" cy="197490"/>
          </a:xfrm>
          <a:prstGeom prst="rect">
            <a:avLst/>
          </a:prstGeom>
        </p:spPr>
        <p:txBody>
          <a:bodyPr vert="horz" wrap="square" lIns="0" tIns="12700" rIns="0" bIns="0" rtlCol="0">
            <a:spAutoFit/>
          </a:bodyPr>
          <a:lstStyle/>
          <a:p>
            <a:pPr marL="12700">
              <a:spcBef>
                <a:spcPts val="100"/>
              </a:spcBef>
            </a:pPr>
            <a:r>
              <a:rPr sz="1200" dirty="0">
                <a:latin typeface="Calibri"/>
                <a:cs typeface="Calibri"/>
              </a:rPr>
              <a:t>3.2</a:t>
            </a:r>
          </a:p>
        </p:txBody>
      </p:sp>
    </p:spTree>
    <p:extLst>
      <p:ext uri="{BB962C8B-B14F-4D97-AF65-F5344CB8AC3E}">
        <p14:creationId xmlns:p14="http://schemas.microsoft.com/office/powerpoint/2010/main" val="2244382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diagram of a process&#10;&#10;Description automatically generated">
            <a:extLst>
              <a:ext uri="{FF2B5EF4-FFF2-40B4-BE49-F238E27FC236}">
                <a16:creationId xmlns:a16="http://schemas.microsoft.com/office/drawing/2014/main" id="{BF24BF6F-B180-8C52-FE57-CF71816BA7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7233" y="1970202"/>
            <a:ext cx="9357533" cy="4708758"/>
          </a:xfrm>
          <a:prstGeom prst="rect">
            <a:avLst/>
          </a:prstGeom>
        </p:spPr>
      </p:pic>
      <p:sp>
        <p:nvSpPr>
          <p:cNvPr id="2" name="TextBox 1">
            <a:extLst>
              <a:ext uri="{FF2B5EF4-FFF2-40B4-BE49-F238E27FC236}">
                <a16:creationId xmlns:a16="http://schemas.microsoft.com/office/drawing/2014/main" id="{DC292036-EB7A-13A2-8F16-458BCBB4FB6E}"/>
              </a:ext>
            </a:extLst>
          </p:cNvPr>
          <p:cNvSpPr txBox="1"/>
          <p:nvPr/>
        </p:nvSpPr>
        <p:spPr>
          <a:xfrm>
            <a:off x="3318235" y="641022"/>
            <a:ext cx="4908780" cy="646331"/>
          </a:xfrm>
          <a:prstGeom prst="rect">
            <a:avLst/>
          </a:prstGeom>
          <a:noFill/>
        </p:spPr>
        <p:txBody>
          <a:bodyPr wrap="none" rtlCol="0">
            <a:spAutoFit/>
          </a:bodyPr>
          <a:lstStyle/>
          <a:p>
            <a:r>
              <a:rPr lang="en-GB" sz="3600" dirty="0">
                <a:solidFill>
                  <a:srgbClr val="FF0000"/>
                </a:solidFill>
              </a:rPr>
              <a:t>7 states process life cycle</a:t>
            </a:r>
          </a:p>
        </p:txBody>
      </p:sp>
    </p:spTree>
    <p:extLst>
      <p:ext uri="{BB962C8B-B14F-4D97-AF65-F5344CB8AC3E}">
        <p14:creationId xmlns:p14="http://schemas.microsoft.com/office/powerpoint/2010/main" val="4101830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7134370-8A60-4596-A526-2F6681DBA0E1}"/>
              </a:ext>
            </a:extLst>
          </p:cNvPr>
          <p:cNvSpPr txBox="1"/>
          <p:nvPr/>
        </p:nvSpPr>
        <p:spPr>
          <a:xfrm>
            <a:off x="1162384" y="-272570"/>
            <a:ext cx="11029616" cy="783744"/>
          </a:xfrm>
          <a:prstGeom prst="rect">
            <a:avLst/>
          </a:prstGeom>
        </p:spPr>
        <p:txBody>
          <a:bodyPr vert="horz" lIns="91440" tIns="45720" rIns="91440" bIns="45720" rtlCol="0" anchor="b">
            <a:normAutofit/>
          </a:bodyPr>
          <a:lstStyle/>
          <a:p>
            <a:pPr algn="ctr" defTabSz="457200">
              <a:spcBef>
                <a:spcPct val="0"/>
              </a:spcBef>
              <a:spcAft>
                <a:spcPts val="600"/>
              </a:spcAft>
            </a:pPr>
            <a:r>
              <a:rPr lang="en-US" sz="2800" cap="all" spc="-20" dirty="0">
                <a:solidFill>
                  <a:srgbClr val="FF0000"/>
                </a:solidFill>
                <a:latin typeface="+mj-lt"/>
                <a:ea typeface="+mj-ea"/>
                <a:cs typeface="+mj-cs"/>
              </a:rPr>
              <a:t>Threads in Operating System</a:t>
            </a:r>
          </a:p>
        </p:txBody>
      </p:sp>
      <p:sp>
        <p:nvSpPr>
          <p:cNvPr id="3" name="Content Placeholder 2">
            <a:extLst>
              <a:ext uri="{FF2B5EF4-FFF2-40B4-BE49-F238E27FC236}">
                <a16:creationId xmlns:a16="http://schemas.microsoft.com/office/drawing/2014/main" id="{74ED3B31-01B6-46C5-A8A3-9014A8E5B277}"/>
              </a:ext>
            </a:extLst>
          </p:cNvPr>
          <p:cNvSpPr>
            <a:spLocks noGrp="1"/>
          </p:cNvSpPr>
          <p:nvPr>
            <p:ph idx="1"/>
          </p:nvPr>
        </p:nvSpPr>
        <p:spPr>
          <a:xfrm>
            <a:off x="257176" y="1020417"/>
            <a:ext cx="7363063" cy="5837583"/>
          </a:xfrm>
        </p:spPr>
        <p:txBody>
          <a:bodyPr vert="horz" lIns="91440" tIns="45720" rIns="91440" bIns="45720" rtlCol="0" anchor="ctr">
            <a:noAutofit/>
          </a:bodyPr>
          <a:lstStyle/>
          <a:p>
            <a:pPr marL="0" indent="0" algn="just">
              <a:lnSpc>
                <a:spcPct val="90000"/>
              </a:lnSpc>
            </a:pPr>
            <a:r>
              <a:rPr lang="en-US" sz="2000" b="1" dirty="0">
                <a:effectLst/>
                <a:latin typeface="Times New Roman" panose="02020603050405020304" pitchFamily="18" charset="0"/>
                <a:cs typeface="Times New Roman" panose="02020603050405020304" pitchFamily="18" charset="0"/>
              </a:rPr>
              <a:t>Definition: </a:t>
            </a:r>
            <a:r>
              <a:rPr lang="en-US" sz="2000" dirty="0">
                <a:effectLst/>
                <a:latin typeface="Times New Roman" panose="02020603050405020304" pitchFamily="18" charset="0"/>
                <a:cs typeface="Times New Roman" panose="02020603050405020304" pitchFamily="18" charset="0"/>
              </a:rPr>
              <a:t>A thread is the smallest unit of processing that can be performed in an OS. </a:t>
            </a:r>
          </a:p>
          <a:p>
            <a:pPr marL="0" indent="0" algn="just">
              <a:lnSpc>
                <a:spcPct val="90000"/>
              </a:lnSpc>
            </a:pPr>
            <a:r>
              <a:rPr lang="en-US" sz="2000" b="1" i="0" dirty="0">
                <a:latin typeface="Times New Roman" panose="02020603050405020304" pitchFamily="18" charset="0"/>
                <a:cs typeface="Times New Roman" panose="02020603050405020304" pitchFamily="18" charset="0"/>
              </a:rPr>
              <a:t>Example: </a:t>
            </a:r>
            <a:r>
              <a:rPr lang="en-US" sz="2000" dirty="0">
                <a:latin typeface="Times New Roman" panose="02020603050405020304" pitchFamily="18" charset="0"/>
                <a:cs typeface="Times New Roman" panose="02020603050405020304" pitchFamily="18" charset="0"/>
              </a:rPr>
              <a:t>I</a:t>
            </a:r>
            <a:r>
              <a:rPr lang="en-US" sz="2000" b="0" i="0" dirty="0">
                <a:effectLst/>
                <a:latin typeface="Times New Roman" panose="02020603050405020304" pitchFamily="18" charset="0"/>
                <a:cs typeface="Times New Roman" panose="02020603050405020304" pitchFamily="18" charset="0"/>
              </a:rPr>
              <a:t>n a browser, many tabs can be viewed as threads. MS Word uses many threads - formatting text from one thread, processing input from another thread, etc.</a:t>
            </a:r>
          </a:p>
          <a:p>
            <a:pPr marL="0" indent="0" algn="just">
              <a:lnSpc>
                <a:spcPct val="90000"/>
              </a:lnSpc>
              <a:buNone/>
            </a:pPr>
            <a:r>
              <a:rPr lang="en-US" sz="2000" b="1" i="0" dirty="0">
                <a:effectLst/>
                <a:latin typeface="Times New Roman" panose="02020603050405020304" pitchFamily="18" charset="0"/>
                <a:cs typeface="Times New Roman" panose="02020603050405020304" pitchFamily="18" charset="0"/>
              </a:rPr>
              <a:t>Need of Thread:</a:t>
            </a:r>
          </a:p>
          <a:p>
            <a:pPr algn="just">
              <a:lnSpc>
                <a:spcPct val="90000"/>
              </a:lnSpc>
            </a:pPr>
            <a:r>
              <a:rPr lang="en-US" sz="2000" b="0" i="0" dirty="0">
                <a:effectLst/>
                <a:latin typeface="Times New Roman" panose="02020603050405020304" pitchFamily="18" charset="0"/>
                <a:cs typeface="Times New Roman" panose="02020603050405020304" pitchFamily="18" charset="0"/>
              </a:rPr>
              <a:t>It takes far less time to create a new thread in an existing process than to create a new process.</a:t>
            </a:r>
          </a:p>
          <a:p>
            <a:pPr algn="just">
              <a:lnSpc>
                <a:spcPct val="90000"/>
              </a:lnSpc>
            </a:pPr>
            <a:r>
              <a:rPr lang="en-US" sz="2000" b="0" i="0" dirty="0">
                <a:effectLst/>
                <a:latin typeface="Times New Roman" panose="02020603050405020304" pitchFamily="18" charset="0"/>
                <a:cs typeface="Times New Roman" panose="02020603050405020304" pitchFamily="18" charset="0"/>
              </a:rPr>
              <a:t>Threads can share the common data, they do not need to use Inter- Process communication.</a:t>
            </a:r>
          </a:p>
          <a:p>
            <a:pPr algn="just">
              <a:lnSpc>
                <a:spcPct val="90000"/>
              </a:lnSpc>
            </a:pPr>
            <a:r>
              <a:rPr lang="en-US" sz="2000" b="0" i="0" dirty="0">
                <a:effectLst/>
                <a:latin typeface="Times New Roman" panose="02020603050405020304" pitchFamily="18" charset="0"/>
                <a:cs typeface="Times New Roman" panose="02020603050405020304" pitchFamily="18" charset="0"/>
              </a:rPr>
              <a:t>Context switching is faster when working with threads.</a:t>
            </a:r>
          </a:p>
          <a:p>
            <a:pPr algn="just">
              <a:lnSpc>
                <a:spcPct val="90000"/>
              </a:lnSpc>
            </a:pPr>
            <a:r>
              <a:rPr lang="en-US" sz="2000" b="0" i="0" dirty="0">
                <a:effectLst/>
                <a:latin typeface="Times New Roman" panose="02020603050405020304" pitchFamily="18" charset="0"/>
                <a:cs typeface="Times New Roman" panose="02020603050405020304" pitchFamily="18" charset="0"/>
              </a:rPr>
              <a:t>It takes less time to terminate a thread than a process.</a:t>
            </a:r>
          </a:p>
          <a:p>
            <a:pPr marL="0" indent="0" algn="just">
              <a:spcBef>
                <a:spcPts val="600"/>
              </a:spcBef>
              <a:spcAft>
                <a:spcPts val="840"/>
              </a:spcAft>
              <a:buNone/>
            </a:pPr>
            <a:r>
              <a:rPr lang="en-US" sz="2000" b="1" dirty="0">
                <a:solidFill>
                  <a:srgbClr val="202122"/>
                </a:solidFill>
                <a:effectLst/>
                <a:latin typeface="Times New Roman" panose="02020603050405020304" pitchFamily="18" charset="0"/>
                <a:ea typeface="Times New Roman" panose="02020603050405020304" pitchFamily="18" charset="0"/>
              </a:rPr>
              <a:t>Why thread is called lightweight process:</a:t>
            </a:r>
            <a:r>
              <a:rPr lang="en-IN" sz="2000" b="1" dirty="0">
                <a:latin typeface="Times New Roman" panose="02020603050405020304" pitchFamily="18" charset="0"/>
                <a:ea typeface="Times New Roman" panose="02020603050405020304" pitchFamily="18" charset="0"/>
              </a:rPr>
              <a:t> </a:t>
            </a:r>
            <a:r>
              <a:rPr lang="en-IN" sz="2000" dirty="0">
                <a:solidFill>
                  <a:srgbClr val="000000"/>
                </a:solidFill>
                <a:effectLst/>
                <a:latin typeface="Times New Roman" panose="02020603050405020304" pitchFamily="18" charset="0"/>
                <a:ea typeface="Times New Roman" panose="02020603050405020304" pitchFamily="18" charset="0"/>
              </a:rPr>
              <a:t>Each thread contains its own register and stack. However, thread share code, data and files, i.e. thread within a process share address space. Threads provide a way to improve application performance through parallelism.</a:t>
            </a:r>
            <a:endParaRPr lang="en-IN" sz="2000" dirty="0">
              <a:effectLst/>
              <a:latin typeface="Times New Roman" panose="02020603050405020304" pitchFamily="18" charset="0"/>
              <a:ea typeface="Times New Roman" panose="02020603050405020304" pitchFamily="18" charset="0"/>
            </a:endParaRPr>
          </a:p>
          <a:p>
            <a:pPr marL="0" indent="0" algn="just">
              <a:lnSpc>
                <a:spcPct val="90000"/>
              </a:lnSpc>
              <a:buNone/>
            </a:pPr>
            <a:endParaRPr lang="en-US" sz="2000" b="0" i="0" dirty="0">
              <a:effectLst/>
              <a:latin typeface="Times New Roman" panose="02020603050405020304" pitchFamily="18" charset="0"/>
              <a:cs typeface="Times New Roman" panose="02020603050405020304" pitchFamily="18" charset="0"/>
            </a:endParaRPr>
          </a:p>
          <a:p>
            <a:pPr marL="0" indent="0" algn="just">
              <a:lnSpc>
                <a:spcPct val="90000"/>
              </a:lnSpc>
            </a:pPr>
            <a:endParaRPr lang="en-US" sz="2000" dirty="0">
              <a:effectLst/>
              <a:latin typeface="Times New Roman" panose="02020603050405020304" pitchFamily="18" charset="0"/>
              <a:cs typeface="Times New Roman" panose="02020603050405020304" pitchFamily="18" charset="0"/>
            </a:endParaRPr>
          </a:p>
        </p:txBody>
      </p:sp>
      <p:pic>
        <p:nvPicPr>
          <p:cNvPr id="7" name="Picture 6" descr="Diagram&#10;&#10;Description automatically generated">
            <a:extLst>
              <a:ext uri="{FF2B5EF4-FFF2-40B4-BE49-F238E27FC236}">
                <a16:creationId xmlns:a16="http://schemas.microsoft.com/office/drawing/2014/main" id="{45DD50BC-AF68-4C9D-B590-D38A0E0018BA}"/>
              </a:ext>
            </a:extLst>
          </p:cNvPr>
          <p:cNvPicPr>
            <a:picLocks noChangeAspect="1"/>
          </p:cNvPicPr>
          <p:nvPr/>
        </p:nvPicPr>
        <p:blipFill rotWithShape="1">
          <a:blip r:embed="rId2"/>
          <a:srcRect r="-1" b="561"/>
          <a:stretch/>
        </p:blipFill>
        <p:spPr>
          <a:xfrm>
            <a:off x="7620239" y="1214438"/>
            <a:ext cx="4438411" cy="4760912"/>
          </a:xfrm>
          <a:prstGeom prst="rect">
            <a:avLst/>
          </a:prstGeom>
        </p:spPr>
      </p:pic>
    </p:spTree>
    <p:extLst>
      <p:ext uri="{BB962C8B-B14F-4D97-AF65-F5344CB8AC3E}">
        <p14:creationId xmlns:p14="http://schemas.microsoft.com/office/powerpoint/2010/main" val="3078155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723073-1EE8-4AC5-9363-FE6459B8E687}"/>
              </a:ext>
            </a:extLst>
          </p:cNvPr>
          <p:cNvSpPr>
            <a:spLocks noGrp="1"/>
          </p:cNvSpPr>
          <p:nvPr>
            <p:ph idx="1"/>
          </p:nvPr>
        </p:nvSpPr>
        <p:spPr>
          <a:xfrm>
            <a:off x="149855" y="1222078"/>
            <a:ext cx="6250946" cy="5203964"/>
          </a:xfrm>
        </p:spPr>
        <p:txBody>
          <a:bodyPr>
            <a:noAutofit/>
          </a:bodyPr>
          <a:lstStyle/>
          <a:p>
            <a:pPr marL="457200" indent="-457200" algn="just">
              <a:buAutoNum type="arabicPeriod"/>
            </a:pPr>
            <a:r>
              <a:rPr lang="en-IN"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User Level Threads</a:t>
            </a: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0" i="0" dirty="0">
                <a:solidFill>
                  <a:srgbClr val="333333"/>
                </a:solidFill>
                <a:effectLst/>
                <a:latin typeface="Times New Roman" panose="02020603050405020304" pitchFamily="18" charset="0"/>
                <a:cs typeface="Times New Roman" panose="02020603050405020304" pitchFamily="18" charset="0"/>
              </a:rPr>
              <a:t>The </a:t>
            </a:r>
            <a:r>
              <a:rPr lang="en-US" sz="2400" b="0" i="0" u="none" strike="noStrike" dirty="0">
                <a:solidFill>
                  <a:srgbClr val="008000"/>
                </a:solidFill>
                <a:effectLst/>
                <a:latin typeface="Times New Roman" panose="02020603050405020304" pitchFamily="18" charset="0"/>
                <a:cs typeface="Times New Roman" panose="02020603050405020304" pitchFamily="18" charset="0"/>
                <a:hlinkClick r:id="rId2"/>
              </a:rPr>
              <a:t>operating system</a:t>
            </a:r>
            <a:r>
              <a:rPr lang="en-US" sz="2400" b="0" i="0" dirty="0">
                <a:solidFill>
                  <a:srgbClr val="333333"/>
                </a:solidFill>
                <a:effectLst/>
                <a:latin typeface="Times New Roman" panose="02020603050405020304" pitchFamily="18" charset="0"/>
                <a:cs typeface="Times New Roman" panose="02020603050405020304" pitchFamily="18" charset="0"/>
              </a:rPr>
              <a:t> does not recognize the user-level thread. User threads can be easily implemented and it is implemented by the user. </a:t>
            </a:r>
            <a:r>
              <a:rPr lang="en-US" sz="2400" dirty="0">
                <a:solidFill>
                  <a:srgbClr val="333333"/>
                </a:solidFill>
                <a:latin typeface="Times New Roman" panose="02020603050405020304" pitchFamily="18" charset="0"/>
                <a:cs typeface="Times New Roman" panose="02020603050405020304" pitchFamily="18" charset="0"/>
              </a:rPr>
              <a:t>E</a:t>
            </a:r>
            <a:r>
              <a:rPr lang="en-US" sz="2400" b="0" i="0" dirty="0">
                <a:solidFill>
                  <a:srgbClr val="333333"/>
                </a:solidFill>
                <a:effectLst/>
                <a:latin typeface="Times New Roman" panose="02020603050405020304" pitchFamily="18" charset="0"/>
                <a:cs typeface="Times New Roman" panose="02020603050405020304" pitchFamily="18" charset="0"/>
              </a:rPr>
              <a:t>xamples: </a:t>
            </a:r>
            <a:r>
              <a:rPr lang="en-US" sz="2400" b="0" i="0" u="none" strike="noStrike" dirty="0">
                <a:solidFill>
                  <a:srgbClr val="008000"/>
                </a:solidFill>
                <a:effectLst/>
                <a:latin typeface="Times New Roman" panose="02020603050405020304" pitchFamily="18" charset="0"/>
                <a:cs typeface="Times New Roman" panose="02020603050405020304" pitchFamily="18" charset="0"/>
                <a:hlinkClick r:id="rId3"/>
              </a:rPr>
              <a:t>Java</a:t>
            </a:r>
            <a:r>
              <a:rPr lang="en-US" sz="2400" b="0" i="0" dirty="0">
                <a:solidFill>
                  <a:srgbClr val="333333"/>
                </a:solidFill>
                <a:effectLst/>
                <a:latin typeface="Times New Roman" panose="02020603050405020304" pitchFamily="18" charset="0"/>
                <a:cs typeface="Times New Roman" panose="02020603050405020304" pitchFamily="18" charset="0"/>
              </a:rPr>
              <a:t> thread, POSIX threads, etc.</a:t>
            </a:r>
          </a:p>
          <a:p>
            <a:pPr marL="457200" indent="-457200" algn="just">
              <a:buAutoNum type="arabicPeriod"/>
            </a:pPr>
            <a:endParaRPr lang="en-US"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buAutoNum type="arabicPeriod"/>
            </a:pPr>
            <a:r>
              <a:rPr lang="en-IN"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Kernel Level Threads</a:t>
            </a: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Th</a:t>
            </a:r>
            <a:r>
              <a:rPr lang="en-US" sz="2400" b="0" i="0" dirty="0">
                <a:solidFill>
                  <a:srgbClr val="333333"/>
                </a:solidFill>
                <a:effectLst/>
                <a:latin typeface="Times New Roman" panose="02020603050405020304" pitchFamily="18" charset="0"/>
                <a:cs typeface="Times New Roman" panose="02020603050405020304" pitchFamily="18" charset="0"/>
              </a:rPr>
              <a:t>e kernel-level thread is implemented by the operating system. The kernel knows about all the threads and manages them. </a:t>
            </a:r>
            <a:r>
              <a:rPr lang="en-IN" sz="2400" b="0" i="0" dirty="0">
                <a:solidFill>
                  <a:srgbClr val="333333"/>
                </a:solidFill>
                <a:effectLst/>
                <a:latin typeface="Times New Roman" panose="02020603050405020304" pitchFamily="18" charset="0"/>
                <a:cs typeface="Times New Roman" panose="02020603050405020304" pitchFamily="18" charset="0"/>
              </a:rPr>
              <a:t> Example: Window Solaris.</a:t>
            </a:r>
          </a:p>
          <a:p>
            <a:pPr marL="0" indent="0" algn="just">
              <a:buNone/>
            </a:pPr>
            <a:r>
              <a:rPr lang="en-US" sz="2400" b="0" i="0" dirty="0">
                <a:solidFill>
                  <a:srgbClr val="333333"/>
                </a:solidFill>
                <a:effectLst/>
                <a:latin typeface="inter-regular"/>
              </a:rPr>
              <a:t>User threads are mapped to kernel threads by the thread library. The way this mapping is done is called the </a:t>
            </a:r>
            <a:r>
              <a:rPr lang="en-US" sz="2400" b="1" i="1" dirty="0">
                <a:solidFill>
                  <a:srgbClr val="333333"/>
                </a:solidFill>
                <a:effectLst/>
                <a:latin typeface="inter-bold"/>
              </a:rPr>
              <a:t>thread model</a:t>
            </a:r>
            <a:r>
              <a:rPr lang="en-US" sz="2400" b="0" i="0" dirty="0">
                <a:solidFill>
                  <a:srgbClr val="333333"/>
                </a:solidFill>
                <a:effectLst/>
                <a:latin typeface="inter-regular"/>
              </a:rPr>
              <a:t>.</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p:txBody>
      </p:sp>
      <p:sp>
        <p:nvSpPr>
          <p:cNvPr id="4" name="object 2">
            <a:extLst>
              <a:ext uri="{FF2B5EF4-FFF2-40B4-BE49-F238E27FC236}">
                <a16:creationId xmlns:a16="http://schemas.microsoft.com/office/drawing/2014/main" id="{486A47FA-C8A4-4350-8B21-464BC232CEA4}"/>
              </a:ext>
            </a:extLst>
          </p:cNvPr>
          <p:cNvSpPr txBox="1">
            <a:spLocks/>
          </p:cNvSpPr>
          <p:nvPr/>
        </p:nvSpPr>
        <p:spPr>
          <a:xfrm>
            <a:off x="1431235" y="0"/>
            <a:ext cx="8852452" cy="443711"/>
          </a:xfrm>
          <a:prstGeom prst="rect">
            <a:avLst/>
          </a:prstGeom>
        </p:spPr>
        <p:txBody>
          <a:bodyPr vert="horz" wrap="square" lIns="0" tIns="12700" rIns="0" bIns="0" rtlCol="0" anchor="b">
            <a:spAutoFit/>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IN" spc="-20" dirty="0">
                <a:solidFill>
                  <a:srgbClr val="FF0000"/>
                </a:solidFill>
              </a:rPr>
              <a:t>Two Types of Threads</a:t>
            </a:r>
          </a:p>
        </p:txBody>
      </p:sp>
      <p:pic>
        <p:nvPicPr>
          <p:cNvPr id="5" name="Picture 4" descr="Diagram&#10;&#10;Description automatically generated">
            <a:extLst>
              <a:ext uri="{FF2B5EF4-FFF2-40B4-BE49-F238E27FC236}">
                <a16:creationId xmlns:a16="http://schemas.microsoft.com/office/drawing/2014/main" id="{A31F0F03-515B-4B8A-A6FE-6F517E7B5D2B}"/>
              </a:ext>
            </a:extLst>
          </p:cNvPr>
          <p:cNvPicPr>
            <a:picLocks noChangeAspect="1"/>
          </p:cNvPicPr>
          <p:nvPr/>
        </p:nvPicPr>
        <p:blipFill>
          <a:blip r:embed="rId4"/>
          <a:stretch>
            <a:fillRect/>
          </a:stretch>
        </p:blipFill>
        <p:spPr>
          <a:xfrm>
            <a:off x="6705600" y="690769"/>
            <a:ext cx="4968737" cy="4994413"/>
          </a:xfrm>
          <a:prstGeom prst="rect">
            <a:avLst/>
          </a:prstGeom>
        </p:spPr>
      </p:pic>
    </p:spTree>
    <p:extLst>
      <p:ext uri="{BB962C8B-B14F-4D97-AF65-F5344CB8AC3E}">
        <p14:creationId xmlns:p14="http://schemas.microsoft.com/office/powerpoint/2010/main" val="2727693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screenshot of a computer program&#10;&#10;Description automatically generated">
            <a:extLst>
              <a:ext uri="{FF2B5EF4-FFF2-40B4-BE49-F238E27FC236}">
                <a16:creationId xmlns:a16="http://schemas.microsoft.com/office/drawing/2014/main" id="{67E0D6ED-017A-3E23-6FE6-2D9F63B451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090" y="1533473"/>
            <a:ext cx="10249819" cy="4292292"/>
          </a:xfrm>
          <a:prstGeom prst="rect">
            <a:avLst/>
          </a:prstGeom>
        </p:spPr>
      </p:pic>
    </p:spTree>
    <p:extLst>
      <p:ext uri="{BB962C8B-B14F-4D97-AF65-F5344CB8AC3E}">
        <p14:creationId xmlns:p14="http://schemas.microsoft.com/office/powerpoint/2010/main" val="3272671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6AA30179-5254-4308-91C8-9ABD23264DEA}"/>
              </a:ext>
            </a:extLst>
          </p:cNvPr>
          <p:cNvSpPr txBox="1">
            <a:spLocks/>
          </p:cNvSpPr>
          <p:nvPr/>
        </p:nvSpPr>
        <p:spPr>
          <a:xfrm>
            <a:off x="1431235" y="0"/>
            <a:ext cx="8852452" cy="443711"/>
          </a:xfrm>
          <a:prstGeom prst="rect">
            <a:avLst/>
          </a:prstGeom>
        </p:spPr>
        <p:txBody>
          <a:bodyPr vert="horz" wrap="square" lIns="0" tIns="12700" rIns="0" bIns="0" rtlCol="0" anchor="b">
            <a:spAutoFit/>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IN" spc="-20" dirty="0">
                <a:solidFill>
                  <a:srgbClr val="FF0000"/>
                </a:solidFill>
              </a:rPr>
              <a:t>User and kernel level thread</a:t>
            </a:r>
          </a:p>
        </p:txBody>
      </p:sp>
      <p:sp>
        <p:nvSpPr>
          <p:cNvPr id="8" name="TextBox 7">
            <a:extLst>
              <a:ext uri="{FF2B5EF4-FFF2-40B4-BE49-F238E27FC236}">
                <a16:creationId xmlns:a16="http://schemas.microsoft.com/office/drawing/2014/main" id="{D75BA8BE-579E-4DDB-9205-B29BCAFA261D}"/>
              </a:ext>
            </a:extLst>
          </p:cNvPr>
          <p:cNvSpPr txBox="1"/>
          <p:nvPr/>
        </p:nvSpPr>
        <p:spPr>
          <a:xfrm>
            <a:off x="417443" y="629237"/>
            <a:ext cx="10880035" cy="6447278"/>
          </a:xfrm>
          <a:prstGeom prst="rect">
            <a:avLst/>
          </a:prstGeom>
          <a:noFill/>
        </p:spPr>
        <p:txBody>
          <a:bodyPr wrap="square">
            <a:spAutoFit/>
          </a:bodyPr>
          <a:lstStyle/>
          <a:p>
            <a:pPr marL="0" indent="0" algn="just">
              <a:lnSpc>
                <a:spcPct val="107000"/>
              </a:lnSpc>
              <a:spcBef>
                <a:spcPts val="200"/>
              </a:spcBef>
              <a:buNone/>
            </a:pPr>
            <a:r>
              <a:rPr lang="en-US" sz="2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Advantages of User Level Thread</a:t>
            </a:r>
            <a:endParaRPr lang="en-IN" sz="22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07000"/>
              </a:lnSpc>
              <a:spcAft>
                <a:spcPts val="375"/>
              </a:spcAft>
              <a:buSzPts val="1000"/>
              <a:buFont typeface="Symbol" panose="05050102010706020507" pitchFamily="18" charset="2"/>
              <a:buChar char=""/>
              <a:tabLst>
                <a:tab pos="457200" algn="l"/>
              </a:tabLs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Thread switching does not require Kernel mode privileges.</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375"/>
              </a:spcAft>
              <a:buSzPts val="1000"/>
              <a:buFont typeface="Symbol" panose="05050102010706020507" pitchFamily="18" charset="2"/>
              <a:buChar char=""/>
              <a:tabLst>
                <a:tab pos="457200" algn="l"/>
              </a:tabLs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User level thread can run on any operating system and are fast to create and manage.</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en-IN" sz="2200" b="1" dirty="0">
                <a:solidFill>
                  <a:srgbClr val="333333"/>
                </a:solidFill>
                <a:latin typeface="Times New Roman" panose="02020603050405020304" pitchFamily="18" charset="0"/>
                <a:cs typeface="Times New Roman" panose="02020603050405020304" pitchFamily="18" charset="0"/>
              </a:rPr>
              <a:t>Disadvantages </a:t>
            </a:r>
            <a:r>
              <a:rPr lang="en-US" sz="2200" b="1" dirty="0">
                <a:solidFill>
                  <a:srgbClr val="333333"/>
                </a:solidFill>
                <a:latin typeface="Times New Roman" panose="02020603050405020304" pitchFamily="18" charset="0"/>
                <a:cs typeface="Times New Roman" panose="02020603050405020304" pitchFamily="18" charset="0"/>
              </a:rPr>
              <a:t>of User Level Thread</a:t>
            </a:r>
            <a:endParaRPr lang="en-IN" sz="2200" b="1" dirty="0">
              <a:solidFill>
                <a:srgbClr val="333333"/>
              </a:solidFill>
              <a:latin typeface="Times New Roman" panose="02020603050405020304" pitchFamily="18" charset="0"/>
              <a:cs typeface="Times New Roman" panose="02020603050405020304" pitchFamily="18" charset="0"/>
            </a:endParaRPr>
          </a:p>
          <a:p>
            <a:pPr marL="342900" lvl="0" indent="-342900" algn="just">
              <a:lnSpc>
                <a:spcPct val="107000"/>
              </a:lnSpc>
              <a:spcAft>
                <a:spcPts val="375"/>
              </a:spcAft>
              <a:buSzPts val="1000"/>
              <a:buFont typeface="Symbol" panose="05050102010706020507" pitchFamily="18" charset="2"/>
              <a:buChar char=""/>
              <a:tabLst>
                <a:tab pos="457200" algn="l"/>
              </a:tabLs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In a typical operating system, most system calls are blocking.</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375"/>
              </a:spcAft>
              <a:buSzPts val="1000"/>
              <a:buFont typeface="Symbol" panose="05050102010706020507" pitchFamily="18" charset="2"/>
              <a:buChar char=""/>
              <a:tabLst>
                <a:tab pos="457200" algn="l"/>
              </a:tabLs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Multithreaded application cannot take advantage of multiprocessing</a:t>
            </a:r>
          </a:p>
          <a:p>
            <a:pPr lvl="0" algn="just">
              <a:lnSpc>
                <a:spcPct val="107000"/>
              </a:lnSpc>
              <a:spcAft>
                <a:spcPts val="375"/>
              </a:spcAft>
              <a:buSzPts val="1000"/>
              <a:tabLst>
                <a:tab pos="457200" algn="l"/>
              </a:tabLst>
            </a:pPr>
            <a:endParaRPr lang="en-IN" sz="2200" b="1" dirty="0">
              <a:solidFill>
                <a:srgbClr val="333333"/>
              </a:solidFill>
              <a:latin typeface="Times New Roman" panose="02020603050405020304" pitchFamily="18" charset="0"/>
              <a:cs typeface="Times New Roman" panose="02020603050405020304" pitchFamily="18" charset="0"/>
            </a:endParaRPr>
          </a:p>
          <a:p>
            <a:pPr marL="0" indent="0" algn="just">
              <a:buNone/>
            </a:pPr>
            <a:r>
              <a:rPr lang="en-IN" sz="2200" b="1" dirty="0">
                <a:solidFill>
                  <a:srgbClr val="333333"/>
                </a:solidFill>
                <a:latin typeface="Times New Roman" panose="02020603050405020304" pitchFamily="18" charset="0"/>
                <a:cs typeface="Times New Roman" panose="02020603050405020304" pitchFamily="18" charset="0"/>
              </a:rPr>
              <a:t>Advantages of Kernel Level Threads </a:t>
            </a:r>
          </a:p>
          <a:p>
            <a:pPr marL="342900" lvl="0" indent="-342900" algn="just">
              <a:lnSpc>
                <a:spcPct val="107000"/>
              </a:lnSpc>
              <a:spcAft>
                <a:spcPts val="375"/>
              </a:spcAft>
              <a:buSzPts val="1000"/>
              <a:buFont typeface="Symbol" panose="05050102010706020507" pitchFamily="18" charset="2"/>
              <a:buChar char=""/>
              <a:tabLst>
                <a:tab pos="457200" algn="l"/>
              </a:tabLs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Kernel can simultaneously schedule multiple threads from the same process on multiple processes.</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375"/>
              </a:spcAft>
              <a:buSzPts val="1000"/>
              <a:buFont typeface="Symbol" panose="05050102010706020507" pitchFamily="18" charset="2"/>
              <a:buChar char=""/>
              <a:tabLst>
                <a:tab pos="457200" algn="l"/>
              </a:tabLs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If one thread in a process is blocked, the Kernel can schedule another thread of the same process.</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en-IN" sz="2200" b="1" dirty="0">
                <a:solidFill>
                  <a:srgbClr val="333333"/>
                </a:solidFill>
                <a:latin typeface="Times New Roman" panose="02020603050405020304" pitchFamily="18" charset="0"/>
                <a:cs typeface="Times New Roman" panose="02020603050405020304" pitchFamily="18" charset="0"/>
              </a:rPr>
              <a:t>Disadvantages of Kernel Level Threads </a:t>
            </a:r>
          </a:p>
          <a:p>
            <a:pPr marL="342900" lvl="0" indent="-342900" algn="just">
              <a:lnSpc>
                <a:spcPct val="107000"/>
              </a:lnSpc>
              <a:spcAft>
                <a:spcPts val="375"/>
              </a:spcAft>
              <a:buSzPts val="1000"/>
              <a:buFont typeface="Symbol" panose="05050102010706020507" pitchFamily="18" charset="2"/>
              <a:buChar char=""/>
              <a:tabLst>
                <a:tab pos="457200" algn="l"/>
              </a:tabLs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Kernel threads are generally slower to create and manage than the user threads.</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30480" indent="0" algn="just">
              <a:lnSpc>
                <a:spcPct val="107000"/>
              </a:lnSpc>
              <a:spcBef>
                <a:spcPts val="600"/>
              </a:spcBef>
              <a:spcAft>
                <a:spcPts val="720"/>
              </a:spcAft>
              <a:buSzPts val="1000"/>
              <a:buNone/>
              <a:tabLst>
                <a:tab pos="457200" algn="l"/>
              </a:tabLst>
            </a:pPr>
            <a:endParaRPr lang="en-US" sz="2200" b="0" i="0" dirty="0">
              <a:solidFill>
                <a:srgbClr val="333333"/>
              </a:solidFill>
              <a:effectLst/>
              <a:latin typeface="Times New Roman" panose="02020603050405020304" pitchFamily="18" charset="0"/>
              <a:cs typeface="Times New Roman" panose="02020603050405020304" pitchFamily="18" charset="0"/>
            </a:endParaRPr>
          </a:p>
          <a:p>
            <a:pPr marL="0" marR="30480" lvl="0" indent="0" algn="just">
              <a:lnSpc>
                <a:spcPct val="107000"/>
              </a:lnSpc>
              <a:spcBef>
                <a:spcPts val="600"/>
              </a:spcBef>
              <a:spcAft>
                <a:spcPts val="720"/>
              </a:spcAft>
              <a:buSzPts val="1000"/>
              <a:buNone/>
              <a:tabLst>
                <a:tab pos="457200" algn="l"/>
              </a:tabLst>
            </a:pPr>
            <a:endParaRPr lang="en-IN"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4296808"/>
      </p:ext>
    </p:extLst>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413C24"/>
      </a:dk2>
      <a:lt2>
        <a:srgbClr val="EBEDEF"/>
      </a:lt2>
      <a:accent1>
        <a:srgbClr val="E77B29"/>
      </a:accent1>
      <a:accent2>
        <a:srgbClr val="B9A014"/>
      </a:accent2>
      <a:accent3>
        <a:srgbClr val="87AD1F"/>
      </a:accent3>
      <a:accent4>
        <a:srgbClr val="49BA14"/>
      </a:accent4>
      <a:accent5>
        <a:srgbClr val="21BC31"/>
      </a:accent5>
      <a:accent6>
        <a:srgbClr val="14BA6A"/>
      </a:accent6>
      <a:hlink>
        <a:srgbClr val="478CC1"/>
      </a:hlink>
      <a:folHlink>
        <a:srgbClr val="878787"/>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735</TotalTime>
  <Words>1617</Words>
  <Application>Microsoft Office PowerPoint</Application>
  <PresentationFormat>Widescreen</PresentationFormat>
  <Paragraphs>143</Paragraphs>
  <Slides>18</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18</vt:i4>
      </vt:variant>
    </vt:vector>
  </HeadingPairs>
  <TitlesOfParts>
    <vt:vector size="29" baseType="lpstr">
      <vt:lpstr>Arial</vt:lpstr>
      <vt:lpstr>Arial MT</vt:lpstr>
      <vt:lpstr>Calibri</vt:lpstr>
      <vt:lpstr>erdana</vt:lpstr>
      <vt:lpstr>Gill Sans MT</vt:lpstr>
      <vt:lpstr>inter-bold</vt:lpstr>
      <vt:lpstr>inter-regular</vt:lpstr>
      <vt:lpstr>Symbol</vt:lpstr>
      <vt:lpstr>Times New Roman</vt:lpstr>
      <vt:lpstr>Wingdings 2</vt:lpstr>
      <vt:lpstr>DividendVTI</vt:lpstr>
      <vt:lpstr>Operating system</vt:lpstr>
      <vt:lpstr>Contents covered</vt:lpstr>
      <vt:lpstr>1. Process State LIFE CYCLE MODEL</vt:lpstr>
      <vt:lpstr>1. Process State LIFE CYCLE MODEL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When CPU Scheduling is Done? </vt:lpstr>
      <vt:lpstr>PowerPoint Presentation</vt:lpstr>
      <vt:lpstr>PowerPoint Presentation</vt:lpstr>
      <vt:lpstr>PowerPoint Presentation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Computational Thinking with Programming</dc:title>
  <dc:creator>Sridhar Swaminathan</dc:creator>
  <cp:lastModifiedBy>Dr. Nirbhay Kumar Tagore</cp:lastModifiedBy>
  <cp:revision>98</cp:revision>
  <dcterms:created xsi:type="dcterms:W3CDTF">2020-08-12T08:38:42Z</dcterms:created>
  <dcterms:modified xsi:type="dcterms:W3CDTF">2024-08-09T04:17:01Z</dcterms:modified>
</cp:coreProperties>
</file>