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20"/>
  </p:notesMasterIdLst>
  <p:sldIdLst>
    <p:sldId id="256" r:id="rId2"/>
    <p:sldId id="257" r:id="rId3"/>
    <p:sldId id="259" r:id="rId4"/>
    <p:sldId id="290" r:id="rId5"/>
    <p:sldId id="261" r:id="rId6"/>
    <p:sldId id="274" r:id="rId7"/>
    <p:sldId id="263" r:id="rId8"/>
    <p:sldId id="291" r:id="rId9"/>
    <p:sldId id="292" r:id="rId10"/>
    <p:sldId id="267" r:id="rId11"/>
    <p:sldId id="297" r:id="rId12"/>
    <p:sldId id="273" r:id="rId13"/>
    <p:sldId id="293" r:id="rId14"/>
    <p:sldId id="294" r:id="rId15"/>
    <p:sldId id="295" r:id="rId16"/>
    <p:sldId id="296" r:id="rId17"/>
    <p:sldId id="298" r:id="rId18"/>
    <p:sldId id="28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47" autoAdjust="0"/>
    <p:restoredTop sz="94660"/>
  </p:normalViewPr>
  <p:slideViewPr>
    <p:cSldViewPr snapToGrid="0">
      <p:cViewPr varScale="1">
        <p:scale>
          <a:sx n="111" d="100"/>
          <a:sy n="111" d="100"/>
        </p:scale>
        <p:origin x="58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rbhay Kumar Tagore" userId="218f8998-287f-492a-bcf9-1d2d5fd0a0c8" providerId="ADAL" clId="{A2B9A3D8-473B-4326-AFE2-A3DD9343B4C1}"/>
    <pc:docChg chg="modSld">
      <pc:chgData name="Nirbhay Kumar Tagore" userId="218f8998-287f-492a-bcf9-1d2d5fd0a0c8" providerId="ADAL" clId="{A2B9A3D8-473B-4326-AFE2-A3DD9343B4C1}" dt="2022-08-25T02:53:58.165" v="81" actId="1035"/>
      <pc:docMkLst>
        <pc:docMk/>
      </pc:docMkLst>
      <pc:sldChg chg="modSp mod">
        <pc:chgData name="Nirbhay Kumar Tagore" userId="218f8998-287f-492a-bcf9-1d2d5fd0a0c8" providerId="ADAL" clId="{A2B9A3D8-473B-4326-AFE2-A3DD9343B4C1}" dt="2022-08-25T02:53:58.165" v="81" actId="1035"/>
        <pc:sldMkLst>
          <pc:docMk/>
          <pc:sldMk cId="1047276033" sldId="297"/>
        </pc:sldMkLst>
        <pc:spChg chg="mod">
          <ac:chgData name="Nirbhay Kumar Tagore" userId="218f8998-287f-492a-bcf9-1d2d5fd0a0c8" providerId="ADAL" clId="{A2B9A3D8-473B-4326-AFE2-A3DD9343B4C1}" dt="2022-08-25T02:53:51.383" v="69" actId="6549"/>
          <ac:spMkLst>
            <pc:docMk/>
            <pc:sldMk cId="1047276033" sldId="297"/>
            <ac:spMk id="6" creationId="{7CCCBEC6-7F83-4F09-80AF-0394440AD483}"/>
          </ac:spMkLst>
        </pc:spChg>
        <pc:picChg chg="mod">
          <ac:chgData name="Nirbhay Kumar Tagore" userId="218f8998-287f-492a-bcf9-1d2d5fd0a0c8" providerId="ADAL" clId="{A2B9A3D8-473B-4326-AFE2-A3DD9343B4C1}" dt="2022-08-25T02:53:58.165" v="81" actId="1035"/>
          <ac:picMkLst>
            <pc:docMk/>
            <pc:sldMk cId="1047276033" sldId="297"/>
            <ac:picMk id="5" creationId="{849E4CAE-A5B9-46A1-B044-38AC97D81DA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F32151-7E13-4A6E-BA14-4F38BBD867B7}" type="datetimeFigureOut">
              <a:rPr lang="en-IN" smtClean="0"/>
              <a:t>06-08-2024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2E36CD-95C2-4ABC-A56C-F02760BEE43F}" type="slidenum">
              <a:rPr lang="en-IN" smtClean="0"/>
              <a:t>‹#›</a:t>
            </a:fld>
            <a:endParaRPr lang="en-IN"/>
          </a:p>
        </p:txBody>
      </p:sp>
    </p:spTree>
    <p:extLst>
      <p:ext uri="{BB962C8B-B14F-4D97-AF65-F5344CB8AC3E}">
        <p14:creationId xmlns:p14="http://schemas.microsoft.com/office/powerpoint/2010/main" val="2689106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AF341781-8038-4B5C-9217-3A174C9490E2}" type="datetime1">
              <a:rPr lang="en-US" smtClean="0"/>
              <a:t>8/6/2024</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1311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B90D3E-C8AD-4428-9FB4-D34252808154}" type="datetime1">
              <a:rPr lang="en-US" smtClean="0"/>
              <a:t>8/6/2024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0026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D70CEC5B-4C19-4D50-A216-03B802B6F24F}" type="datetime1">
              <a:rPr lang="en-US" smtClean="0"/>
              <a:t>8/6/2024</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4269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B3C7D350-B4E9-4E38-BD66-712FEFFA20FC}" type="datetime1">
              <a:rPr lang="en-US" smtClean="0"/>
              <a:t>8/6/2024</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781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C3F5E920-E425-4782-A131-DCAC634B0CA0}" type="datetime1">
              <a:rPr lang="en-US" smtClean="0"/>
              <a:t>8/6/2024</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65246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F2BD42-E671-4385-83DD-02AF6437C0AC}" type="datetime1">
              <a:rPr lang="en-US" smtClean="0"/>
              <a:t>8/6/2024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41271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E72C1F-BA53-4608-B196-A088277404C6}" type="datetime1">
              <a:rPr lang="en-US" smtClean="0"/>
              <a:t>8/6/2024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47200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EFE627-862E-44F9-94AA-16F63956CB6F}" type="datetime1">
              <a:rPr lang="en-US" smtClean="0"/>
              <a:t>8/6/2024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77672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CB1A9-A325-4987-A57C-9E8636CF1F3D}" type="datetime1">
              <a:rPr lang="en-US" smtClean="0"/>
              <a:t>8/6/2024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3735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9A7E9644-1E35-4446-9BE7-3E645AA48CFD}" type="datetime1">
              <a:rPr lang="en-US" smtClean="0"/>
              <a:t>8/6/2024</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77161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B4A89B-ECBA-4A7E-96AF-4BC8899C1C52}" type="datetime1">
              <a:rPr lang="en-US" smtClean="0"/>
              <a:t>8/6/2024</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87468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D227F46F-CFA3-41C7-871C-40D8FCE5E8B2}" type="datetime1">
              <a:rPr lang="en-US" smtClean="0"/>
              <a:t>8/6/2024</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14525006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24" r:id="rId5"/>
    <p:sldLayoutId id="2147483718" r:id="rId6"/>
    <p:sldLayoutId id="2147483719" r:id="rId7"/>
    <p:sldLayoutId id="2147483720" r:id="rId8"/>
    <p:sldLayoutId id="2147483723" r:id="rId9"/>
    <p:sldLayoutId id="2147483721" r:id="rId10"/>
    <p:sldLayoutId id="2147483722" r:id="rId11"/>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javatpoint.com/os-tutoria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5A71294-C247-450A-BB34-6E68648C9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useBgFill="1">
        <p:nvSpPr>
          <p:cNvPr id="29" name="Rectangle 28">
            <a:extLst>
              <a:ext uri="{FF2B5EF4-FFF2-40B4-BE49-F238E27FC236}">
                <a16:creationId xmlns:a16="http://schemas.microsoft.com/office/drawing/2014/main" id="{D36A0BA4-6A63-41D3-B0FA-43799ABC4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A449B545-D827-48CC-9433-1773F9FEB545}"/>
              </a:ext>
            </a:extLst>
          </p:cNvPr>
          <p:cNvSpPr>
            <a:spLocks noGrp="1"/>
          </p:cNvSpPr>
          <p:nvPr>
            <p:ph type="ctrTitle"/>
          </p:nvPr>
        </p:nvSpPr>
        <p:spPr>
          <a:xfrm>
            <a:off x="581192" y="1009398"/>
            <a:ext cx="6823988" cy="3453419"/>
          </a:xfrm>
        </p:spPr>
        <p:txBody>
          <a:bodyPr anchor="b">
            <a:normAutofit/>
          </a:bodyPr>
          <a:lstStyle/>
          <a:p>
            <a:r>
              <a:rPr lang="en-US" sz="6000" dirty="0">
                <a:solidFill>
                  <a:schemeClr val="tx1"/>
                </a:solidFill>
              </a:rPr>
              <a:t>Operating system</a:t>
            </a:r>
          </a:p>
        </p:txBody>
      </p:sp>
      <p:sp>
        <p:nvSpPr>
          <p:cNvPr id="31" name="Rectangle 30">
            <a:extLst>
              <a:ext uri="{FF2B5EF4-FFF2-40B4-BE49-F238E27FC236}">
                <a16:creationId xmlns:a16="http://schemas.microsoft.com/office/drawing/2014/main" id="{673313D8-D259-4D89-9CE5-14884FB40D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19" y="457200"/>
            <a:ext cx="6766560" cy="91439"/>
          </a:xfrm>
          <a:prstGeom prst="rect">
            <a:avLst/>
          </a:prstGeom>
          <a:solidFill>
            <a:schemeClr val="tx1">
              <a:alpha val="6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pic>
        <p:nvPicPr>
          <p:cNvPr id="4" name="Picture 3" descr="A close up of a light&#10;&#10;Description automatically generated">
            <a:extLst>
              <a:ext uri="{FF2B5EF4-FFF2-40B4-BE49-F238E27FC236}">
                <a16:creationId xmlns:a16="http://schemas.microsoft.com/office/drawing/2014/main" id="{C0DAB664-7BCE-4334-BC8D-00135A00D558}"/>
              </a:ext>
            </a:extLst>
          </p:cNvPr>
          <p:cNvPicPr>
            <a:picLocks noChangeAspect="1"/>
          </p:cNvPicPr>
          <p:nvPr/>
        </p:nvPicPr>
        <p:blipFill rotWithShape="1">
          <a:blip r:embed="rId2"/>
          <a:srcRect l="54259" r="9408"/>
          <a:stretch/>
        </p:blipFill>
        <p:spPr>
          <a:xfrm>
            <a:off x="8140428" y="10"/>
            <a:ext cx="4051572" cy="6857990"/>
          </a:xfrm>
          <a:prstGeom prst="rect">
            <a:avLst/>
          </a:prstGeom>
        </p:spPr>
      </p:pic>
    </p:spTree>
    <p:extLst>
      <p:ext uri="{BB962C8B-B14F-4D97-AF65-F5344CB8AC3E}">
        <p14:creationId xmlns:p14="http://schemas.microsoft.com/office/powerpoint/2010/main" val="5155782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07515" y="31433"/>
            <a:ext cx="7189424" cy="443711"/>
          </a:xfrm>
          <a:prstGeom prst="rect">
            <a:avLst/>
          </a:prstGeom>
        </p:spPr>
        <p:txBody>
          <a:bodyPr vert="horz" wrap="square" lIns="0" tIns="12700" rIns="0" bIns="0" rtlCol="0" anchor="b">
            <a:spAutoFit/>
          </a:bodyPr>
          <a:lstStyle/>
          <a:p>
            <a:pPr marL="12700">
              <a:spcBef>
                <a:spcPts val="100"/>
              </a:spcBef>
            </a:pPr>
            <a:r>
              <a:rPr lang="en-US" spc="-20">
                <a:solidFill>
                  <a:srgbClr val="FF0000"/>
                </a:solidFill>
              </a:rPr>
              <a:t>5 State Process</a:t>
            </a:r>
            <a:r>
              <a:rPr lang="en-US" spc="-65">
                <a:solidFill>
                  <a:srgbClr val="FF0000"/>
                </a:solidFill>
              </a:rPr>
              <a:t> </a:t>
            </a:r>
            <a:r>
              <a:rPr lang="en-US" spc="-35" dirty="0">
                <a:solidFill>
                  <a:srgbClr val="FF0000"/>
                </a:solidFill>
              </a:rPr>
              <a:t>State LIFE CYCLE MODEL</a:t>
            </a:r>
            <a:endParaRPr spc="-35" dirty="0">
              <a:solidFill>
                <a:srgbClr val="000000"/>
              </a:solidFill>
            </a:endParaRPr>
          </a:p>
        </p:txBody>
      </p:sp>
      <p:pic>
        <p:nvPicPr>
          <p:cNvPr id="3" name="object 3"/>
          <p:cNvPicPr/>
          <p:nvPr/>
        </p:nvPicPr>
        <p:blipFill>
          <a:blip r:embed="rId2" cstate="print"/>
          <a:stretch>
            <a:fillRect/>
          </a:stretch>
        </p:blipFill>
        <p:spPr>
          <a:xfrm>
            <a:off x="1781556" y="2060448"/>
            <a:ext cx="8773668" cy="3560064"/>
          </a:xfrm>
          <a:prstGeom prst="rect">
            <a:avLst/>
          </a:prstGeom>
        </p:spPr>
      </p:pic>
      <p:sp>
        <p:nvSpPr>
          <p:cNvPr id="4" name="object 4"/>
          <p:cNvSpPr txBox="1"/>
          <p:nvPr/>
        </p:nvSpPr>
        <p:spPr>
          <a:xfrm>
            <a:off x="2226056" y="2331846"/>
            <a:ext cx="422275" cy="299720"/>
          </a:xfrm>
          <a:prstGeom prst="rect">
            <a:avLst/>
          </a:prstGeom>
        </p:spPr>
        <p:txBody>
          <a:bodyPr vert="horz" wrap="square" lIns="0" tIns="12700" rIns="0" bIns="0" rtlCol="0">
            <a:spAutoFit/>
          </a:bodyPr>
          <a:lstStyle/>
          <a:p>
            <a:pPr marL="12700">
              <a:spcBef>
                <a:spcPts val="100"/>
              </a:spcBef>
            </a:pPr>
            <a:r>
              <a:rPr spc="-5" dirty="0">
                <a:latin typeface="Calibri"/>
                <a:cs typeface="Calibri"/>
              </a:rPr>
              <a:t>n</a:t>
            </a:r>
            <a:r>
              <a:rPr spc="-10" dirty="0">
                <a:latin typeface="Calibri"/>
                <a:cs typeface="Calibri"/>
              </a:rPr>
              <a:t>e</a:t>
            </a:r>
            <a:r>
              <a:rPr dirty="0">
                <a:latin typeface="Calibri"/>
                <a:cs typeface="Calibri"/>
              </a:rPr>
              <a:t>w</a:t>
            </a:r>
            <a:endParaRPr>
              <a:latin typeface="Calibri"/>
              <a:cs typeface="Calibri"/>
            </a:endParaRPr>
          </a:p>
        </p:txBody>
      </p:sp>
      <p:sp>
        <p:nvSpPr>
          <p:cNvPr id="5" name="object 5"/>
          <p:cNvSpPr txBox="1"/>
          <p:nvPr/>
        </p:nvSpPr>
        <p:spPr>
          <a:xfrm>
            <a:off x="5426456" y="5022596"/>
            <a:ext cx="702945" cy="299720"/>
          </a:xfrm>
          <a:prstGeom prst="rect">
            <a:avLst/>
          </a:prstGeom>
        </p:spPr>
        <p:txBody>
          <a:bodyPr vert="horz" wrap="square" lIns="0" tIns="12700" rIns="0" bIns="0" rtlCol="0">
            <a:spAutoFit/>
          </a:bodyPr>
          <a:lstStyle/>
          <a:p>
            <a:pPr marL="12700">
              <a:spcBef>
                <a:spcPts val="100"/>
              </a:spcBef>
            </a:pPr>
            <a:r>
              <a:rPr spc="-30" dirty="0">
                <a:latin typeface="Calibri"/>
                <a:cs typeface="Calibri"/>
              </a:rPr>
              <a:t>w</a:t>
            </a:r>
            <a:r>
              <a:rPr dirty="0">
                <a:latin typeface="Calibri"/>
                <a:cs typeface="Calibri"/>
              </a:rPr>
              <a:t>ai</a:t>
            </a:r>
            <a:r>
              <a:rPr spc="-10" dirty="0">
                <a:latin typeface="Calibri"/>
                <a:cs typeface="Calibri"/>
              </a:rPr>
              <a:t>t</a:t>
            </a:r>
            <a:r>
              <a:rPr spc="-5" dirty="0">
                <a:latin typeface="Calibri"/>
                <a:cs typeface="Calibri"/>
              </a:rPr>
              <a:t>ing</a:t>
            </a:r>
            <a:endParaRPr>
              <a:latin typeface="Calibri"/>
              <a:cs typeface="Calibri"/>
            </a:endParaRPr>
          </a:p>
        </p:txBody>
      </p:sp>
      <p:sp>
        <p:nvSpPr>
          <p:cNvPr id="6" name="object 6"/>
          <p:cNvSpPr txBox="1"/>
          <p:nvPr/>
        </p:nvSpPr>
        <p:spPr>
          <a:xfrm>
            <a:off x="6703821" y="3096514"/>
            <a:ext cx="746760" cy="299720"/>
          </a:xfrm>
          <a:prstGeom prst="rect">
            <a:avLst/>
          </a:prstGeom>
        </p:spPr>
        <p:txBody>
          <a:bodyPr vert="horz" wrap="square" lIns="0" tIns="12700" rIns="0" bIns="0" rtlCol="0">
            <a:spAutoFit/>
          </a:bodyPr>
          <a:lstStyle/>
          <a:p>
            <a:pPr marL="12700">
              <a:spcBef>
                <a:spcPts val="100"/>
              </a:spcBef>
            </a:pPr>
            <a:r>
              <a:rPr dirty="0">
                <a:latin typeface="Calibri"/>
                <a:cs typeface="Calibri"/>
              </a:rPr>
              <a:t>running</a:t>
            </a:r>
            <a:endParaRPr>
              <a:latin typeface="Calibri"/>
              <a:cs typeface="Calibri"/>
            </a:endParaRPr>
          </a:p>
        </p:txBody>
      </p:sp>
      <p:sp>
        <p:nvSpPr>
          <p:cNvPr id="7" name="object 7"/>
          <p:cNvSpPr txBox="1"/>
          <p:nvPr/>
        </p:nvSpPr>
        <p:spPr>
          <a:xfrm>
            <a:off x="4184650" y="3096514"/>
            <a:ext cx="549910" cy="299720"/>
          </a:xfrm>
          <a:prstGeom prst="rect">
            <a:avLst/>
          </a:prstGeom>
        </p:spPr>
        <p:txBody>
          <a:bodyPr vert="horz" wrap="square" lIns="0" tIns="12700" rIns="0" bIns="0" rtlCol="0">
            <a:spAutoFit/>
          </a:bodyPr>
          <a:lstStyle/>
          <a:p>
            <a:pPr marL="12700">
              <a:spcBef>
                <a:spcPts val="100"/>
              </a:spcBef>
            </a:pPr>
            <a:r>
              <a:rPr spc="-30" dirty="0">
                <a:latin typeface="Calibri"/>
                <a:cs typeface="Calibri"/>
              </a:rPr>
              <a:t>r</a:t>
            </a:r>
            <a:r>
              <a:rPr dirty="0">
                <a:latin typeface="Calibri"/>
                <a:cs typeface="Calibri"/>
              </a:rPr>
              <a:t>ea</a:t>
            </a:r>
            <a:r>
              <a:rPr spc="5" dirty="0">
                <a:latin typeface="Calibri"/>
                <a:cs typeface="Calibri"/>
              </a:rPr>
              <a:t>d</a:t>
            </a:r>
            <a:r>
              <a:rPr dirty="0">
                <a:latin typeface="Calibri"/>
                <a:cs typeface="Calibri"/>
              </a:rPr>
              <a:t>y</a:t>
            </a:r>
            <a:endParaRPr>
              <a:latin typeface="Calibri"/>
              <a:cs typeface="Calibri"/>
            </a:endParaRPr>
          </a:p>
        </p:txBody>
      </p:sp>
      <p:sp>
        <p:nvSpPr>
          <p:cNvPr id="8" name="object 8"/>
          <p:cNvSpPr txBox="1"/>
          <p:nvPr/>
        </p:nvSpPr>
        <p:spPr>
          <a:xfrm>
            <a:off x="9112377" y="2331846"/>
            <a:ext cx="1062990" cy="299720"/>
          </a:xfrm>
          <a:prstGeom prst="rect">
            <a:avLst/>
          </a:prstGeom>
        </p:spPr>
        <p:txBody>
          <a:bodyPr vert="horz" wrap="square" lIns="0" tIns="12700" rIns="0" bIns="0" rtlCol="0">
            <a:spAutoFit/>
          </a:bodyPr>
          <a:lstStyle/>
          <a:p>
            <a:pPr marL="12700">
              <a:spcBef>
                <a:spcPts val="100"/>
              </a:spcBef>
            </a:pPr>
            <a:r>
              <a:rPr spc="-10" dirty="0">
                <a:latin typeface="Calibri"/>
                <a:cs typeface="Calibri"/>
              </a:rPr>
              <a:t>terminated</a:t>
            </a:r>
            <a:endParaRPr>
              <a:latin typeface="Calibri"/>
              <a:cs typeface="Calibri"/>
            </a:endParaRPr>
          </a:p>
        </p:txBody>
      </p:sp>
      <p:sp>
        <p:nvSpPr>
          <p:cNvPr id="9" name="object 9"/>
          <p:cNvSpPr txBox="1"/>
          <p:nvPr/>
        </p:nvSpPr>
        <p:spPr>
          <a:xfrm>
            <a:off x="5348478" y="2318765"/>
            <a:ext cx="891540" cy="574040"/>
          </a:xfrm>
          <a:prstGeom prst="rect">
            <a:avLst/>
          </a:prstGeom>
        </p:spPr>
        <p:txBody>
          <a:bodyPr vert="horz" wrap="square" lIns="0" tIns="12700" rIns="0" bIns="0" rtlCol="0">
            <a:spAutoFit/>
          </a:bodyPr>
          <a:lstStyle/>
          <a:p>
            <a:pPr marL="12700" marR="5080">
              <a:spcBef>
                <a:spcPts val="100"/>
              </a:spcBef>
            </a:pPr>
            <a:r>
              <a:rPr spc="-5" dirty="0">
                <a:latin typeface="Calibri"/>
                <a:cs typeface="Calibri"/>
              </a:rPr>
              <a:t>T</a:t>
            </a:r>
            <a:r>
              <a:rPr spc="-10" dirty="0">
                <a:latin typeface="Calibri"/>
                <a:cs typeface="Calibri"/>
              </a:rPr>
              <a:t>i</a:t>
            </a:r>
            <a:r>
              <a:rPr dirty="0">
                <a:latin typeface="Calibri"/>
                <a:cs typeface="Calibri"/>
              </a:rPr>
              <a:t>meo</a:t>
            </a:r>
            <a:r>
              <a:rPr spc="5" dirty="0">
                <a:latin typeface="Calibri"/>
                <a:cs typeface="Calibri"/>
              </a:rPr>
              <a:t>u</a:t>
            </a:r>
            <a:r>
              <a:rPr dirty="0">
                <a:latin typeface="Calibri"/>
                <a:cs typeface="Calibri"/>
              </a:rPr>
              <a:t>t/  </a:t>
            </a:r>
            <a:r>
              <a:rPr spc="-10" dirty="0">
                <a:latin typeface="Calibri"/>
                <a:cs typeface="Calibri"/>
              </a:rPr>
              <a:t>interrupt</a:t>
            </a:r>
            <a:endParaRPr>
              <a:latin typeface="Calibri"/>
              <a:cs typeface="Calibri"/>
            </a:endParaRPr>
          </a:p>
        </p:txBody>
      </p:sp>
      <p:sp>
        <p:nvSpPr>
          <p:cNvPr id="10" name="object 10"/>
          <p:cNvSpPr txBox="1"/>
          <p:nvPr/>
        </p:nvSpPr>
        <p:spPr>
          <a:xfrm>
            <a:off x="3697605" y="2223896"/>
            <a:ext cx="141605" cy="299720"/>
          </a:xfrm>
          <a:prstGeom prst="rect">
            <a:avLst/>
          </a:prstGeom>
        </p:spPr>
        <p:txBody>
          <a:bodyPr vert="horz" wrap="square" lIns="0" tIns="12700" rIns="0" bIns="0" rtlCol="0">
            <a:spAutoFit/>
          </a:bodyPr>
          <a:lstStyle/>
          <a:p>
            <a:pPr marL="12700">
              <a:spcBef>
                <a:spcPts val="100"/>
              </a:spcBef>
            </a:pPr>
            <a:r>
              <a:rPr dirty="0">
                <a:latin typeface="Calibri"/>
                <a:cs typeface="Calibri"/>
              </a:rPr>
              <a:t>1</a:t>
            </a:r>
          </a:p>
        </p:txBody>
      </p:sp>
      <p:sp>
        <p:nvSpPr>
          <p:cNvPr id="11" name="object 11"/>
          <p:cNvSpPr txBox="1"/>
          <p:nvPr/>
        </p:nvSpPr>
        <p:spPr>
          <a:xfrm>
            <a:off x="5257928" y="3041981"/>
            <a:ext cx="946785" cy="857885"/>
          </a:xfrm>
          <a:prstGeom prst="rect">
            <a:avLst/>
          </a:prstGeom>
        </p:spPr>
        <p:txBody>
          <a:bodyPr vert="horz" wrap="square" lIns="0" tIns="12700" rIns="0" bIns="0" rtlCol="0">
            <a:spAutoFit/>
          </a:bodyPr>
          <a:lstStyle/>
          <a:p>
            <a:pPr marL="412115">
              <a:spcBef>
                <a:spcPts val="100"/>
              </a:spcBef>
            </a:pPr>
            <a:r>
              <a:rPr dirty="0">
                <a:latin typeface="Calibri"/>
                <a:cs typeface="Calibri"/>
              </a:rPr>
              <a:t>2</a:t>
            </a:r>
          </a:p>
          <a:p>
            <a:pPr marL="12700" marR="5080">
              <a:spcBef>
                <a:spcPts val="70"/>
              </a:spcBef>
            </a:pPr>
            <a:r>
              <a:rPr spc="-5" dirty="0">
                <a:latin typeface="Calibri"/>
                <a:cs typeface="Calibri"/>
              </a:rPr>
              <a:t>Sche</a:t>
            </a:r>
            <a:r>
              <a:rPr dirty="0">
                <a:latin typeface="Calibri"/>
                <a:cs typeface="Calibri"/>
              </a:rPr>
              <a:t>d</a:t>
            </a:r>
            <a:r>
              <a:rPr spc="-5" dirty="0">
                <a:latin typeface="Calibri"/>
                <a:cs typeface="Calibri"/>
              </a:rPr>
              <a:t>uler  </a:t>
            </a:r>
            <a:r>
              <a:rPr spc="-10" dirty="0">
                <a:latin typeface="Calibri"/>
                <a:cs typeface="Calibri"/>
              </a:rPr>
              <a:t>dispatch</a:t>
            </a:r>
            <a:endParaRPr dirty="0">
              <a:latin typeface="Calibri"/>
              <a:cs typeface="Calibri"/>
            </a:endParaRPr>
          </a:p>
        </p:txBody>
      </p:sp>
      <p:sp>
        <p:nvSpPr>
          <p:cNvPr id="12" name="object 12"/>
          <p:cNvSpPr txBox="1"/>
          <p:nvPr/>
        </p:nvSpPr>
        <p:spPr>
          <a:xfrm>
            <a:off x="7639939" y="2381250"/>
            <a:ext cx="218440" cy="197490"/>
          </a:xfrm>
          <a:prstGeom prst="rect">
            <a:avLst/>
          </a:prstGeom>
        </p:spPr>
        <p:txBody>
          <a:bodyPr vert="horz" wrap="square" lIns="0" tIns="12700" rIns="0" bIns="0" rtlCol="0">
            <a:spAutoFit/>
          </a:bodyPr>
          <a:lstStyle/>
          <a:p>
            <a:pPr marL="12700">
              <a:spcBef>
                <a:spcPts val="100"/>
              </a:spcBef>
            </a:pPr>
            <a:r>
              <a:rPr sz="1200" dirty="0">
                <a:latin typeface="Calibri"/>
                <a:cs typeface="Calibri"/>
              </a:rPr>
              <a:t>3.1</a:t>
            </a:r>
            <a:endParaRPr sz="1200">
              <a:latin typeface="Calibri"/>
              <a:cs typeface="Calibri"/>
            </a:endParaRPr>
          </a:p>
        </p:txBody>
      </p:sp>
      <p:grpSp>
        <p:nvGrpSpPr>
          <p:cNvPr id="13" name="object 13"/>
          <p:cNvGrpSpPr/>
          <p:nvPr/>
        </p:nvGrpSpPr>
        <p:grpSpPr>
          <a:xfrm>
            <a:off x="5445253" y="5702808"/>
            <a:ext cx="565785" cy="381000"/>
            <a:chOff x="3921252" y="5702808"/>
            <a:chExt cx="565785" cy="381000"/>
          </a:xfrm>
        </p:grpSpPr>
        <p:sp>
          <p:nvSpPr>
            <p:cNvPr id="14" name="object 14"/>
            <p:cNvSpPr/>
            <p:nvPr/>
          </p:nvSpPr>
          <p:spPr>
            <a:xfrm>
              <a:off x="3927348" y="5708904"/>
              <a:ext cx="553720" cy="368935"/>
            </a:xfrm>
            <a:custGeom>
              <a:avLst/>
              <a:gdLst/>
              <a:ahLst/>
              <a:cxnLst/>
              <a:rect l="l" t="t" r="r" b="b"/>
              <a:pathLst>
                <a:path w="553720" h="368935">
                  <a:moveTo>
                    <a:pt x="276605" y="0"/>
                  </a:moveTo>
                  <a:lnTo>
                    <a:pt x="220855" y="3746"/>
                  </a:lnTo>
                  <a:lnTo>
                    <a:pt x="168931" y="14491"/>
                  </a:lnTo>
                  <a:lnTo>
                    <a:pt x="121946" y="31493"/>
                  </a:lnTo>
                  <a:lnTo>
                    <a:pt x="81010" y="54011"/>
                  </a:lnTo>
                  <a:lnTo>
                    <a:pt x="47235" y="81302"/>
                  </a:lnTo>
                  <a:lnTo>
                    <a:pt x="21734" y="112626"/>
                  </a:lnTo>
                  <a:lnTo>
                    <a:pt x="5619" y="147240"/>
                  </a:lnTo>
                  <a:lnTo>
                    <a:pt x="0" y="184404"/>
                  </a:lnTo>
                  <a:lnTo>
                    <a:pt x="5619" y="221567"/>
                  </a:lnTo>
                  <a:lnTo>
                    <a:pt x="21734" y="256181"/>
                  </a:lnTo>
                  <a:lnTo>
                    <a:pt x="47235" y="287505"/>
                  </a:lnTo>
                  <a:lnTo>
                    <a:pt x="81010" y="314796"/>
                  </a:lnTo>
                  <a:lnTo>
                    <a:pt x="121946" y="337314"/>
                  </a:lnTo>
                  <a:lnTo>
                    <a:pt x="168931" y="354316"/>
                  </a:lnTo>
                  <a:lnTo>
                    <a:pt x="220855" y="365061"/>
                  </a:lnTo>
                  <a:lnTo>
                    <a:pt x="276605" y="368808"/>
                  </a:lnTo>
                  <a:lnTo>
                    <a:pt x="332356" y="365061"/>
                  </a:lnTo>
                  <a:lnTo>
                    <a:pt x="384280" y="354316"/>
                  </a:lnTo>
                  <a:lnTo>
                    <a:pt x="431265" y="337314"/>
                  </a:lnTo>
                  <a:lnTo>
                    <a:pt x="472201" y="314796"/>
                  </a:lnTo>
                  <a:lnTo>
                    <a:pt x="505976" y="287505"/>
                  </a:lnTo>
                  <a:lnTo>
                    <a:pt x="531477" y="256181"/>
                  </a:lnTo>
                  <a:lnTo>
                    <a:pt x="547592" y="221567"/>
                  </a:lnTo>
                  <a:lnTo>
                    <a:pt x="553212" y="184404"/>
                  </a:lnTo>
                  <a:lnTo>
                    <a:pt x="547592" y="147240"/>
                  </a:lnTo>
                  <a:lnTo>
                    <a:pt x="531477" y="112626"/>
                  </a:lnTo>
                  <a:lnTo>
                    <a:pt x="505976" y="81302"/>
                  </a:lnTo>
                  <a:lnTo>
                    <a:pt x="472201" y="54011"/>
                  </a:lnTo>
                  <a:lnTo>
                    <a:pt x="431265" y="31493"/>
                  </a:lnTo>
                  <a:lnTo>
                    <a:pt x="384280" y="14491"/>
                  </a:lnTo>
                  <a:lnTo>
                    <a:pt x="332356" y="3746"/>
                  </a:lnTo>
                  <a:lnTo>
                    <a:pt x="276605" y="0"/>
                  </a:lnTo>
                  <a:close/>
                </a:path>
              </a:pathLst>
            </a:custGeom>
            <a:solidFill>
              <a:srgbClr val="FFFF00"/>
            </a:solidFill>
          </p:spPr>
          <p:txBody>
            <a:bodyPr wrap="square" lIns="0" tIns="0" rIns="0" bIns="0" rtlCol="0"/>
            <a:lstStyle/>
            <a:p>
              <a:endParaRPr/>
            </a:p>
          </p:txBody>
        </p:sp>
        <p:sp>
          <p:nvSpPr>
            <p:cNvPr id="15" name="object 15"/>
            <p:cNvSpPr/>
            <p:nvPr/>
          </p:nvSpPr>
          <p:spPr>
            <a:xfrm>
              <a:off x="3927348" y="5708904"/>
              <a:ext cx="553720" cy="368935"/>
            </a:xfrm>
            <a:custGeom>
              <a:avLst/>
              <a:gdLst/>
              <a:ahLst/>
              <a:cxnLst/>
              <a:rect l="l" t="t" r="r" b="b"/>
              <a:pathLst>
                <a:path w="553720" h="368935">
                  <a:moveTo>
                    <a:pt x="0" y="184404"/>
                  </a:moveTo>
                  <a:lnTo>
                    <a:pt x="21734" y="112626"/>
                  </a:lnTo>
                  <a:lnTo>
                    <a:pt x="47235" y="81302"/>
                  </a:lnTo>
                  <a:lnTo>
                    <a:pt x="81010" y="54011"/>
                  </a:lnTo>
                  <a:lnTo>
                    <a:pt x="121946" y="31493"/>
                  </a:lnTo>
                  <a:lnTo>
                    <a:pt x="168931" y="14491"/>
                  </a:lnTo>
                  <a:lnTo>
                    <a:pt x="220855" y="3746"/>
                  </a:lnTo>
                  <a:lnTo>
                    <a:pt x="276605" y="0"/>
                  </a:lnTo>
                  <a:lnTo>
                    <a:pt x="332356" y="3746"/>
                  </a:lnTo>
                  <a:lnTo>
                    <a:pt x="384280" y="14491"/>
                  </a:lnTo>
                  <a:lnTo>
                    <a:pt x="431265" y="31493"/>
                  </a:lnTo>
                  <a:lnTo>
                    <a:pt x="472201" y="54011"/>
                  </a:lnTo>
                  <a:lnTo>
                    <a:pt x="505976" y="81302"/>
                  </a:lnTo>
                  <a:lnTo>
                    <a:pt x="531477" y="112626"/>
                  </a:lnTo>
                  <a:lnTo>
                    <a:pt x="547592" y="147240"/>
                  </a:lnTo>
                  <a:lnTo>
                    <a:pt x="553212" y="184404"/>
                  </a:lnTo>
                  <a:lnTo>
                    <a:pt x="547592" y="221567"/>
                  </a:lnTo>
                  <a:lnTo>
                    <a:pt x="531477" y="256181"/>
                  </a:lnTo>
                  <a:lnTo>
                    <a:pt x="505976" y="287505"/>
                  </a:lnTo>
                  <a:lnTo>
                    <a:pt x="472201" y="314796"/>
                  </a:lnTo>
                  <a:lnTo>
                    <a:pt x="431265" y="337314"/>
                  </a:lnTo>
                  <a:lnTo>
                    <a:pt x="384280" y="354316"/>
                  </a:lnTo>
                  <a:lnTo>
                    <a:pt x="332356" y="365061"/>
                  </a:lnTo>
                  <a:lnTo>
                    <a:pt x="276605" y="368808"/>
                  </a:lnTo>
                  <a:lnTo>
                    <a:pt x="220855" y="365061"/>
                  </a:lnTo>
                  <a:lnTo>
                    <a:pt x="168931" y="354316"/>
                  </a:lnTo>
                  <a:lnTo>
                    <a:pt x="121946" y="337314"/>
                  </a:lnTo>
                  <a:lnTo>
                    <a:pt x="81010" y="314796"/>
                  </a:lnTo>
                  <a:lnTo>
                    <a:pt x="47235" y="287505"/>
                  </a:lnTo>
                  <a:lnTo>
                    <a:pt x="21734" y="256181"/>
                  </a:lnTo>
                  <a:lnTo>
                    <a:pt x="5619" y="221567"/>
                  </a:lnTo>
                  <a:lnTo>
                    <a:pt x="0" y="184404"/>
                  </a:lnTo>
                  <a:close/>
                </a:path>
              </a:pathLst>
            </a:custGeom>
            <a:ln w="12192">
              <a:solidFill>
                <a:srgbClr val="2E528F"/>
              </a:solidFill>
            </a:ln>
          </p:spPr>
          <p:txBody>
            <a:bodyPr wrap="square" lIns="0" tIns="0" rIns="0" bIns="0" rtlCol="0"/>
            <a:lstStyle/>
            <a:p>
              <a:endParaRPr/>
            </a:p>
          </p:txBody>
        </p:sp>
      </p:grpSp>
      <p:sp>
        <p:nvSpPr>
          <p:cNvPr id="16" name="object 16"/>
          <p:cNvSpPr txBox="1"/>
          <p:nvPr/>
        </p:nvSpPr>
        <p:spPr>
          <a:xfrm>
            <a:off x="5618734" y="5780938"/>
            <a:ext cx="218440" cy="197490"/>
          </a:xfrm>
          <a:prstGeom prst="rect">
            <a:avLst/>
          </a:prstGeom>
        </p:spPr>
        <p:txBody>
          <a:bodyPr vert="horz" wrap="square" lIns="0" tIns="12700" rIns="0" bIns="0" rtlCol="0">
            <a:spAutoFit/>
          </a:bodyPr>
          <a:lstStyle/>
          <a:p>
            <a:pPr marL="12700">
              <a:spcBef>
                <a:spcPts val="100"/>
              </a:spcBef>
            </a:pPr>
            <a:r>
              <a:rPr sz="1200" dirty="0">
                <a:latin typeface="Calibri"/>
                <a:cs typeface="Calibri"/>
              </a:rPr>
              <a:t>3.3</a:t>
            </a:r>
            <a:endParaRPr sz="1200">
              <a:latin typeface="Calibri"/>
              <a:cs typeface="Calibri"/>
            </a:endParaRPr>
          </a:p>
        </p:txBody>
      </p:sp>
      <p:sp>
        <p:nvSpPr>
          <p:cNvPr id="17" name="object 17"/>
          <p:cNvSpPr txBox="1"/>
          <p:nvPr/>
        </p:nvSpPr>
        <p:spPr>
          <a:xfrm>
            <a:off x="4907407" y="2362961"/>
            <a:ext cx="218440" cy="197490"/>
          </a:xfrm>
          <a:prstGeom prst="rect">
            <a:avLst/>
          </a:prstGeom>
        </p:spPr>
        <p:txBody>
          <a:bodyPr vert="horz" wrap="square" lIns="0" tIns="12700" rIns="0" bIns="0" rtlCol="0">
            <a:spAutoFit/>
          </a:bodyPr>
          <a:lstStyle/>
          <a:p>
            <a:pPr marL="12700">
              <a:spcBef>
                <a:spcPts val="100"/>
              </a:spcBef>
            </a:pPr>
            <a:r>
              <a:rPr sz="1200" dirty="0">
                <a:latin typeface="Calibri"/>
                <a:cs typeface="Calibri"/>
              </a:rPr>
              <a:t>3.2</a:t>
            </a:r>
          </a:p>
        </p:txBody>
      </p:sp>
    </p:spTree>
    <p:extLst>
      <p:ext uri="{BB962C8B-B14F-4D97-AF65-F5344CB8AC3E}">
        <p14:creationId xmlns:p14="http://schemas.microsoft.com/office/powerpoint/2010/main" val="2244382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73B967-09D8-4335-A42A-017C80224DB0}"/>
              </a:ext>
            </a:extLst>
          </p:cNvPr>
          <p:cNvSpPr>
            <a:spLocks noGrp="1"/>
          </p:cNvSpPr>
          <p:nvPr>
            <p:ph idx="1"/>
          </p:nvPr>
        </p:nvSpPr>
        <p:spPr/>
        <p:txBody>
          <a:bodyPr/>
          <a:lstStyle/>
          <a:p>
            <a:endParaRPr lang="en-IN"/>
          </a:p>
        </p:txBody>
      </p:sp>
      <p:pic>
        <p:nvPicPr>
          <p:cNvPr id="5" name="Picture 4">
            <a:extLst>
              <a:ext uri="{FF2B5EF4-FFF2-40B4-BE49-F238E27FC236}">
                <a16:creationId xmlns:a16="http://schemas.microsoft.com/office/drawing/2014/main" id="{849E4CAE-A5B9-46A1-B044-38AC97D81DA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917577"/>
            <a:ext cx="12192000" cy="4851052"/>
          </a:xfrm>
          <a:prstGeom prst="rect">
            <a:avLst/>
          </a:prstGeom>
        </p:spPr>
      </p:pic>
      <p:sp>
        <p:nvSpPr>
          <p:cNvPr id="6" name="TextBox 5">
            <a:extLst>
              <a:ext uri="{FF2B5EF4-FFF2-40B4-BE49-F238E27FC236}">
                <a16:creationId xmlns:a16="http://schemas.microsoft.com/office/drawing/2014/main" id="{7CCCBEC6-7F83-4F09-80AF-0394440AD483}"/>
              </a:ext>
            </a:extLst>
          </p:cNvPr>
          <p:cNvSpPr txBox="1"/>
          <p:nvPr/>
        </p:nvSpPr>
        <p:spPr>
          <a:xfrm>
            <a:off x="225287" y="508868"/>
            <a:ext cx="11834191" cy="1990288"/>
          </a:xfrm>
          <a:prstGeom prst="rect">
            <a:avLst/>
          </a:prstGeom>
          <a:noFill/>
        </p:spPr>
        <p:txBody>
          <a:bodyPr wrap="square">
            <a:spAutoFit/>
          </a:bodyPr>
          <a:lstStyle/>
          <a:p>
            <a:pPr marL="12065">
              <a:lnSpc>
                <a:spcPts val="2405"/>
              </a:lnSpc>
              <a:spcBef>
                <a:spcPts val="100"/>
              </a:spcBef>
              <a:tabLst>
                <a:tab pos="185420" algn="l"/>
              </a:tabLst>
            </a:pPr>
            <a:r>
              <a:rPr lang="en-US" sz="2400" b="1" dirty="0">
                <a:latin typeface="Times New Roman" panose="02020603050405020304" pitchFamily="18" charset="0"/>
                <a:ea typeface="Calibri" panose="020F0502020204030204" pitchFamily="34" charset="0"/>
              </a:rPr>
              <a:t>The scheduler</a:t>
            </a:r>
            <a:r>
              <a:rPr lang="en-US" sz="2400" dirty="0">
                <a:latin typeface="Times New Roman" panose="02020603050405020304" pitchFamily="18" charset="0"/>
                <a:ea typeface="Calibri" panose="020F0502020204030204" pitchFamily="34" charset="0"/>
              </a:rPr>
              <a:t> is </a:t>
            </a:r>
            <a:r>
              <a:rPr lang="en-US" sz="2400" dirty="0">
                <a:effectLst/>
                <a:latin typeface="Times New Roman" panose="02020603050405020304" pitchFamily="18" charset="0"/>
                <a:ea typeface="Calibri" panose="020F0502020204030204" pitchFamily="34" charset="0"/>
              </a:rPr>
              <a:t>responsible for selecting a process for scheduling. </a:t>
            </a:r>
          </a:p>
          <a:p>
            <a:pPr marL="12065">
              <a:lnSpc>
                <a:spcPts val="2405"/>
              </a:lnSpc>
              <a:spcBef>
                <a:spcPts val="100"/>
              </a:spcBef>
              <a:tabLst>
                <a:tab pos="185420" algn="l"/>
              </a:tabLst>
            </a:pPr>
            <a:r>
              <a:rPr lang="en-IN" sz="2400" b="1" spc="-5" dirty="0">
                <a:latin typeface="Times New Roman" panose="02020603050405020304" pitchFamily="18" charset="0"/>
                <a:cs typeface="Times New Roman" panose="02020603050405020304" pitchFamily="18" charset="0"/>
              </a:rPr>
              <a:t>Three types of schedulers are:</a:t>
            </a:r>
          </a:p>
          <a:p>
            <a:pPr marL="12065">
              <a:lnSpc>
                <a:spcPts val="2405"/>
              </a:lnSpc>
              <a:spcBef>
                <a:spcPts val="100"/>
              </a:spcBef>
              <a:tabLst>
                <a:tab pos="185420" algn="l"/>
              </a:tabLst>
            </a:pPr>
            <a:r>
              <a:rPr lang="en-US" sz="2400" b="1" spc="-5" dirty="0">
                <a:latin typeface="Times New Roman" panose="02020603050405020304" pitchFamily="18" charset="0"/>
                <a:cs typeface="Times New Roman" panose="02020603050405020304" pitchFamily="18" charset="0"/>
              </a:rPr>
              <a:t>Note</a:t>
            </a:r>
            <a:r>
              <a:rPr lang="en-US" sz="2400" spc="-5" dirty="0">
                <a:latin typeface="Times New Roman" panose="02020603050405020304" pitchFamily="18" charset="0"/>
                <a:cs typeface="Times New Roman" panose="02020603050405020304" pitchFamily="18" charset="0"/>
              </a:rPr>
              <a:t>: The long-term</a:t>
            </a:r>
            <a:r>
              <a:rPr lang="en-US" sz="2400" spc="5" dirty="0">
                <a:latin typeface="Times New Roman" panose="02020603050405020304" pitchFamily="18" charset="0"/>
                <a:cs typeface="Times New Roman" panose="02020603050405020304" pitchFamily="18" charset="0"/>
              </a:rPr>
              <a:t> </a:t>
            </a:r>
            <a:r>
              <a:rPr lang="en-US" sz="2400" spc="-5" dirty="0">
                <a:latin typeface="Times New Roman" panose="02020603050405020304" pitchFamily="18" charset="0"/>
                <a:cs typeface="Times New Roman" panose="02020603050405020304" pitchFamily="18" charset="0"/>
              </a:rPr>
              <a:t>scheduler</a:t>
            </a:r>
            <a:r>
              <a:rPr lang="en-US" sz="2400" spc="25" dirty="0">
                <a:latin typeface="Times New Roman" panose="02020603050405020304" pitchFamily="18" charset="0"/>
                <a:cs typeface="Times New Roman" panose="02020603050405020304" pitchFamily="18" charset="0"/>
              </a:rPr>
              <a:t> </a:t>
            </a:r>
            <a:r>
              <a:rPr lang="en-US" sz="2400" spc="-15" dirty="0">
                <a:latin typeface="Times New Roman" panose="02020603050405020304" pitchFamily="18" charset="0"/>
                <a:cs typeface="Times New Roman" panose="02020603050405020304" pitchFamily="18" charset="0"/>
              </a:rPr>
              <a:t>controls</a:t>
            </a:r>
            <a:r>
              <a:rPr lang="en-US" sz="2400" dirty="0">
                <a:latin typeface="Times New Roman" panose="02020603050405020304" pitchFamily="18" charset="0"/>
                <a:cs typeface="Times New Roman" panose="02020603050405020304" pitchFamily="18" charset="0"/>
              </a:rPr>
              <a:t> the</a:t>
            </a:r>
            <a:r>
              <a:rPr lang="en-US" sz="2400" spc="25" dirty="0">
                <a:latin typeface="Times New Roman" panose="02020603050405020304" pitchFamily="18" charset="0"/>
                <a:cs typeface="Times New Roman" panose="02020603050405020304" pitchFamily="18" charset="0"/>
              </a:rPr>
              <a:t> </a:t>
            </a:r>
            <a:r>
              <a:rPr lang="en-US" sz="2400" i="1" spc="-5" dirty="0">
                <a:latin typeface="Times New Roman" panose="02020603050405020304" pitchFamily="18" charset="0"/>
                <a:cs typeface="Times New Roman" panose="02020603050405020304" pitchFamily="18" charset="0"/>
              </a:rPr>
              <a:t>degree</a:t>
            </a:r>
            <a:r>
              <a:rPr lang="en-US" sz="2400" i="1" spc="-25" dirty="0">
                <a:latin typeface="Times New Roman" panose="02020603050405020304" pitchFamily="18" charset="0"/>
                <a:cs typeface="Times New Roman" panose="02020603050405020304" pitchFamily="18" charset="0"/>
              </a:rPr>
              <a:t> </a:t>
            </a:r>
            <a:r>
              <a:rPr lang="en-US" sz="2400" i="1" spc="-5" dirty="0">
                <a:latin typeface="Times New Roman" panose="02020603050405020304" pitchFamily="18" charset="0"/>
                <a:cs typeface="Times New Roman" panose="02020603050405020304" pitchFamily="18" charset="0"/>
              </a:rPr>
              <a:t>of</a:t>
            </a:r>
            <a:r>
              <a:rPr lang="en-US" sz="2400" i="1" spc="-10" dirty="0">
                <a:latin typeface="Times New Roman" panose="02020603050405020304" pitchFamily="18" charset="0"/>
                <a:cs typeface="Times New Roman" panose="02020603050405020304" pitchFamily="18" charset="0"/>
              </a:rPr>
              <a:t> </a:t>
            </a:r>
            <a:r>
              <a:rPr lang="en-US" sz="2400" i="1" spc="-5" dirty="0">
                <a:latin typeface="Times New Roman" panose="02020603050405020304" pitchFamily="18" charset="0"/>
                <a:cs typeface="Times New Roman" panose="02020603050405020304" pitchFamily="18" charset="0"/>
              </a:rPr>
              <a:t>multiprogramming. Medium-term scheduler </a:t>
            </a:r>
            <a:r>
              <a:rPr lang="en-IN" sz="2400" spc="-5" dirty="0">
                <a:latin typeface="Times New Roman" panose="02020603050405020304" pitchFamily="18" charset="0"/>
                <a:cs typeface="Times New Roman" panose="02020603050405020304" pitchFamily="18" charset="0"/>
              </a:rPr>
              <a:t>reduces the degree of multiprogramming</a:t>
            </a:r>
            <a:endParaRPr lang="en-US" sz="2400" i="1" spc="-5" dirty="0">
              <a:latin typeface="Times New Roman" panose="02020603050405020304" pitchFamily="18" charset="0"/>
              <a:cs typeface="Times New Roman" panose="02020603050405020304" pitchFamily="18" charset="0"/>
            </a:endParaRPr>
          </a:p>
          <a:p>
            <a:pPr marL="12065">
              <a:lnSpc>
                <a:spcPts val="2405"/>
              </a:lnSpc>
              <a:spcBef>
                <a:spcPts val="100"/>
              </a:spcBef>
              <a:tabLst>
                <a:tab pos="185420" algn="l"/>
              </a:tabLst>
            </a:pPr>
            <a:endParaRPr lang="en-IN" sz="2400" b="1" spc="-5" dirty="0">
              <a:latin typeface="Times New Roman" panose="02020603050405020304" pitchFamily="18" charset="0"/>
              <a:cs typeface="Times New Roman" panose="02020603050405020304" pitchFamily="18" charset="0"/>
            </a:endParaRPr>
          </a:p>
          <a:p>
            <a:pPr marL="12065">
              <a:lnSpc>
                <a:spcPts val="2405"/>
              </a:lnSpc>
              <a:spcBef>
                <a:spcPts val="100"/>
              </a:spcBef>
              <a:tabLst>
                <a:tab pos="185420" algn="l"/>
              </a:tabLst>
            </a:pPr>
            <a:endParaRPr lang="en-IN" sz="2400" b="1" spc="-5" dirty="0">
              <a:latin typeface="Times New Roman" panose="02020603050405020304" pitchFamily="18" charset="0"/>
              <a:cs typeface="Times New Roman" panose="02020603050405020304" pitchFamily="18" charset="0"/>
            </a:endParaRPr>
          </a:p>
        </p:txBody>
      </p:sp>
      <p:sp>
        <p:nvSpPr>
          <p:cNvPr id="7" name="object 2">
            <a:extLst>
              <a:ext uri="{FF2B5EF4-FFF2-40B4-BE49-F238E27FC236}">
                <a16:creationId xmlns:a16="http://schemas.microsoft.com/office/drawing/2014/main" id="{05CA5652-F70D-406A-BE4C-32E39AB993E9}"/>
              </a:ext>
            </a:extLst>
          </p:cNvPr>
          <p:cNvSpPr txBox="1">
            <a:spLocks/>
          </p:cNvSpPr>
          <p:nvPr/>
        </p:nvSpPr>
        <p:spPr>
          <a:xfrm>
            <a:off x="4136263" y="-38734"/>
            <a:ext cx="4222267" cy="443711"/>
          </a:xfrm>
          <a:prstGeom prst="rect">
            <a:avLst/>
          </a:prstGeom>
        </p:spPr>
        <p:txBody>
          <a:bodyPr vert="horz" wrap="square" lIns="0" tIns="12700" rIns="0" bIns="0" rtlCol="0" anchor="b">
            <a:spAutoFit/>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2700">
              <a:spcBef>
                <a:spcPts val="100"/>
              </a:spcBef>
            </a:pPr>
            <a:r>
              <a:rPr lang="en-IN" spc="-10" dirty="0">
                <a:solidFill>
                  <a:srgbClr val="FF0000"/>
                </a:solidFill>
              </a:rPr>
              <a:t>3. Schedulers</a:t>
            </a:r>
          </a:p>
        </p:txBody>
      </p:sp>
    </p:spTree>
    <p:extLst>
      <p:ext uri="{BB962C8B-B14F-4D97-AF65-F5344CB8AC3E}">
        <p14:creationId xmlns:p14="http://schemas.microsoft.com/office/powerpoint/2010/main" val="1047276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9819514" y="6480073"/>
            <a:ext cx="141605" cy="128240"/>
          </a:xfrm>
          <a:prstGeom prst="rect">
            <a:avLst/>
          </a:prstGeom>
        </p:spPr>
        <p:txBody>
          <a:bodyPr vert="horz" wrap="square" lIns="0" tIns="0" rIns="0" bIns="0" rtlCol="0">
            <a:spAutoFit/>
          </a:bodyPr>
          <a:lstStyle/>
          <a:p>
            <a:pPr marL="12700">
              <a:lnSpc>
                <a:spcPts val="955"/>
              </a:lnSpc>
            </a:pPr>
            <a:r>
              <a:rPr sz="900" spc="-5" dirty="0">
                <a:solidFill>
                  <a:srgbClr val="888888"/>
                </a:solidFill>
                <a:latin typeface="Calibri"/>
                <a:cs typeface="Calibri"/>
              </a:rPr>
              <a:t>18</a:t>
            </a:r>
            <a:endParaRPr sz="900">
              <a:latin typeface="Calibri"/>
              <a:cs typeface="Calibri"/>
            </a:endParaRPr>
          </a:p>
        </p:txBody>
      </p:sp>
      <p:sp>
        <p:nvSpPr>
          <p:cNvPr id="2" name="object 2"/>
          <p:cNvSpPr txBox="1">
            <a:spLocks noGrp="1"/>
          </p:cNvSpPr>
          <p:nvPr>
            <p:ph type="title"/>
          </p:nvPr>
        </p:nvSpPr>
        <p:spPr>
          <a:xfrm>
            <a:off x="2231542" y="0"/>
            <a:ext cx="7323275" cy="443711"/>
          </a:xfrm>
          <a:prstGeom prst="rect">
            <a:avLst/>
          </a:prstGeom>
        </p:spPr>
        <p:txBody>
          <a:bodyPr vert="horz" wrap="square" lIns="0" tIns="12700" rIns="0" bIns="0" rtlCol="0" anchor="b">
            <a:spAutoFit/>
          </a:bodyPr>
          <a:lstStyle/>
          <a:p>
            <a:pPr marL="12700" algn="ctr">
              <a:spcBef>
                <a:spcPts val="100"/>
              </a:spcBef>
            </a:pPr>
            <a:r>
              <a:rPr spc="-25" dirty="0">
                <a:solidFill>
                  <a:srgbClr val="FF0000"/>
                </a:solidFill>
              </a:rPr>
              <a:t>D</a:t>
            </a:r>
            <a:r>
              <a:rPr dirty="0">
                <a:solidFill>
                  <a:srgbClr val="FF0000"/>
                </a:solidFill>
              </a:rPr>
              <a:t>i</a:t>
            </a:r>
            <a:r>
              <a:rPr spc="-30" dirty="0">
                <a:solidFill>
                  <a:srgbClr val="FF0000"/>
                </a:solidFill>
              </a:rPr>
              <a:t>s</a:t>
            </a:r>
            <a:r>
              <a:rPr spc="-25" dirty="0">
                <a:solidFill>
                  <a:srgbClr val="FF0000"/>
                </a:solidFill>
              </a:rPr>
              <a:t>p</a:t>
            </a:r>
            <a:r>
              <a:rPr spc="-65" dirty="0">
                <a:solidFill>
                  <a:srgbClr val="FF0000"/>
                </a:solidFill>
              </a:rPr>
              <a:t>at</a:t>
            </a:r>
            <a:r>
              <a:rPr spc="-25" dirty="0">
                <a:solidFill>
                  <a:srgbClr val="FF0000"/>
                </a:solidFill>
              </a:rPr>
              <a:t>c</a:t>
            </a:r>
            <a:r>
              <a:rPr spc="-35" dirty="0">
                <a:solidFill>
                  <a:srgbClr val="FF0000"/>
                </a:solidFill>
              </a:rPr>
              <a:t>h</a:t>
            </a:r>
            <a:r>
              <a:rPr spc="-25" dirty="0">
                <a:solidFill>
                  <a:srgbClr val="FF0000"/>
                </a:solidFill>
              </a:rPr>
              <a:t>er</a:t>
            </a:r>
            <a:endParaRPr dirty="0">
              <a:solidFill>
                <a:srgbClr val="FF0000"/>
              </a:solidFill>
            </a:endParaRPr>
          </a:p>
        </p:txBody>
      </p:sp>
      <p:sp>
        <p:nvSpPr>
          <p:cNvPr id="3" name="object 3"/>
          <p:cNvSpPr txBox="1"/>
          <p:nvPr/>
        </p:nvSpPr>
        <p:spPr>
          <a:xfrm>
            <a:off x="236000" y="895860"/>
            <a:ext cx="11719999" cy="2814104"/>
          </a:xfrm>
          <a:prstGeom prst="rect">
            <a:avLst/>
          </a:prstGeom>
        </p:spPr>
        <p:txBody>
          <a:bodyPr vert="horz" wrap="square" lIns="0" tIns="12700" rIns="0" bIns="0" rtlCol="0">
            <a:spAutoFit/>
          </a:bodyPr>
          <a:lstStyle/>
          <a:p>
            <a:pPr marL="184785" indent="-172720">
              <a:lnSpc>
                <a:spcPts val="2395"/>
              </a:lnSpc>
              <a:spcBef>
                <a:spcPts val="100"/>
              </a:spcBef>
              <a:buFont typeface="Arial MT"/>
              <a:buChar char="•"/>
              <a:tabLst>
                <a:tab pos="185420" algn="l"/>
              </a:tabLst>
            </a:pPr>
            <a:r>
              <a:rPr sz="2400" dirty="0">
                <a:latin typeface="Times New Roman" panose="02020603050405020304" pitchFamily="18" charset="0"/>
                <a:cs typeface="Times New Roman" panose="02020603050405020304" pitchFamily="18" charset="0"/>
              </a:rPr>
              <a:t>It</a:t>
            </a:r>
            <a:r>
              <a:rPr sz="2400" spc="-5" dirty="0">
                <a:latin typeface="Times New Roman" panose="02020603050405020304" pitchFamily="18" charset="0"/>
                <a:cs typeface="Times New Roman" panose="02020603050405020304" pitchFamily="18" charset="0"/>
              </a:rPr>
              <a:t> is</a:t>
            </a:r>
            <a:r>
              <a:rPr sz="2400" spc="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the module </a:t>
            </a:r>
            <a:r>
              <a:rPr sz="2400" spc="-10" dirty="0">
                <a:latin typeface="Times New Roman" panose="02020603050405020304" pitchFamily="18" charset="0"/>
                <a:cs typeface="Times New Roman" panose="02020603050405020304" pitchFamily="18" charset="0"/>
              </a:rPr>
              <a:t>that</a:t>
            </a:r>
            <a:r>
              <a:rPr sz="2400" spc="-1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gives</a:t>
            </a:r>
            <a:r>
              <a:rPr sz="2400" spc="20"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control</a:t>
            </a:r>
            <a:r>
              <a:rPr sz="2400" spc="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of</a:t>
            </a:r>
            <a:r>
              <a:rPr sz="2400" spc="-10"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the</a:t>
            </a:r>
            <a:r>
              <a:rPr sz="2400" spc="-5" dirty="0">
                <a:latin typeface="Times New Roman" panose="02020603050405020304" pitchFamily="18" charset="0"/>
                <a:cs typeface="Times New Roman" panose="02020603050405020304" pitchFamily="18" charset="0"/>
              </a:rPr>
              <a:t> CPU</a:t>
            </a:r>
            <a:r>
              <a:rPr sz="2400" spc="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to</a:t>
            </a:r>
            <a:r>
              <a:rPr sz="2400" spc="-5" dirty="0">
                <a:latin typeface="Times New Roman" panose="02020603050405020304" pitchFamily="18" charset="0"/>
                <a:cs typeface="Times New Roman" panose="02020603050405020304" pitchFamily="18" charset="0"/>
              </a:rPr>
              <a:t> the</a:t>
            </a:r>
            <a:r>
              <a:rPr sz="2400" spc="-10"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process</a:t>
            </a:r>
            <a:r>
              <a:rPr sz="2400" spc="30"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selected</a:t>
            </a:r>
            <a:r>
              <a:rPr lang="en-IN" sz="2400" spc="-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by</a:t>
            </a:r>
            <a:r>
              <a:rPr sz="2400" spc="-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the</a:t>
            </a:r>
            <a:r>
              <a:rPr sz="2400" spc="-5" dirty="0">
                <a:latin typeface="Times New Roman" panose="02020603050405020304" pitchFamily="18" charset="0"/>
                <a:cs typeface="Times New Roman" panose="02020603050405020304" pitchFamily="18" charset="0"/>
              </a:rPr>
              <a:t> short-time</a:t>
            </a:r>
            <a:r>
              <a:rPr sz="2400" spc="-15" dirty="0">
                <a:latin typeface="Times New Roman" panose="02020603050405020304" pitchFamily="18" charset="0"/>
                <a:cs typeface="Times New Roman" panose="02020603050405020304" pitchFamily="18" charset="0"/>
              </a:rPr>
              <a:t> </a:t>
            </a:r>
            <a:r>
              <a:rPr sz="2400" spc="-30" dirty="0">
                <a:latin typeface="Times New Roman" panose="02020603050405020304" pitchFamily="18" charset="0"/>
                <a:cs typeface="Times New Roman" panose="02020603050405020304" pitchFamily="18" charset="0"/>
              </a:rPr>
              <a:t>scheduler.</a:t>
            </a:r>
            <a:endParaRPr sz="2400" dirty="0">
              <a:latin typeface="Times New Roman" panose="02020603050405020304" pitchFamily="18" charset="0"/>
              <a:cs typeface="Times New Roman" panose="02020603050405020304" pitchFamily="18" charset="0"/>
            </a:endParaRPr>
          </a:p>
          <a:p>
            <a:pPr>
              <a:lnSpc>
                <a:spcPct val="100000"/>
              </a:lnSpc>
            </a:pPr>
            <a:endParaRPr sz="2400" dirty="0">
              <a:latin typeface="Times New Roman" panose="02020603050405020304" pitchFamily="18" charset="0"/>
              <a:cs typeface="Times New Roman" panose="02020603050405020304" pitchFamily="18" charset="0"/>
            </a:endParaRPr>
          </a:p>
          <a:p>
            <a:pPr marL="184785" marR="5080" indent="-172720">
              <a:lnSpc>
                <a:spcPct val="90000"/>
              </a:lnSpc>
              <a:spcBef>
                <a:spcPts val="1300"/>
              </a:spcBef>
              <a:buFont typeface="Arial MT"/>
              <a:buChar char="•"/>
              <a:tabLst>
                <a:tab pos="185420" algn="l"/>
              </a:tabLst>
            </a:pPr>
            <a:r>
              <a:rPr sz="2400" dirty="0">
                <a:latin typeface="Times New Roman" panose="02020603050405020304" pitchFamily="18" charset="0"/>
                <a:cs typeface="Times New Roman" panose="02020603050405020304" pitchFamily="18" charset="0"/>
              </a:rPr>
              <a:t>A </a:t>
            </a:r>
            <a:r>
              <a:rPr sz="2400" spc="-10" dirty="0">
                <a:latin typeface="Times New Roman" panose="02020603050405020304" pitchFamily="18" charset="0"/>
                <a:cs typeface="Times New Roman" panose="02020603050405020304" pitchFamily="18" charset="0"/>
              </a:rPr>
              <a:t>dispatcher switches</a:t>
            </a:r>
            <a:r>
              <a:rPr sz="2400" spc="20"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execution</a:t>
            </a:r>
            <a:r>
              <a:rPr sz="2400" spc="15"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from</a:t>
            </a:r>
            <a:r>
              <a:rPr sz="2400" spc="1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one </a:t>
            </a:r>
            <a:r>
              <a:rPr sz="2400" spc="-10" dirty="0">
                <a:latin typeface="Times New Roman" panose="02020603050405020304" pitchFamily="18" charset="0"/>
                <a:cs typeface="Times New Roman" panose="02020603050405020304" pitchFamily="18" charset="0"/>
              </a:rPr>
              <a:t>process</a:t>
            </a:r>
            <a:r>
              <a:rPr sz="2400" spc="3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to </a:t>
            </a:r>
            <a:r>
              <a:rPr sz="2400" dirty="0">
                <a:latin typeface="Times New Roman" panose="02020603050405020304" pitchFamily="18" charset="0"/>
                <a:cs typeface="Times New Roman" panose="02020603050405020304" pitchFamily="18" charset="0"/>
              </a:rPr>
              <a:t>another </a:t>
            </a:r>
            <a:r>
              <a:rPr sz="2400" spc="-10" dirty="0">
                <a:latin typeface="Times New Roman" panose="02020603050405020304" pitchFamily="18" charset="0"/>
                <a:cs typeface="Times New Roman" panose="02020603050405020304" pitchFamily="18" charset="0"/>
              </a:rPr>
              <a:t>process </a:t>
            </a:r>
            <a:r>
              <a:rPr sz="2400" spc="-459"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called</a:t>
            </a:r>
            <a:r>
              <a:rPr sz="2400" dirty="0">
                <a:latin typeface="Times New Roman" panose="02020603050405020304" pitchFamily="18" charset="0"/>
                <a:cs typeface="Times New Roman" panose="02020603050405020304" pitchFamily="18" charset="0"/>
              </a:rPr>
              <a:t> </a:t>
            </a:r>
            <a:r>
              <a:rPr sz="2400" spc="-20" dirty="0">
                <a:solidFill>
                  <a:srgbClr val="006FC0"/>
                </a:solidFill>
                <a:latin typeface="Times New Roman" panose="02020603050405020304" pitchFamily="18" charset="0"/>
                <a:cs typeface="Times New Roman" panose="02020603050405020304" pitchFamily="18" charset="0"/>
              </a:rPr>
              <a:t>context</a:t>
            </a:r>
            <a:r>
              <a:rPr sz="2400" dirty="0">
                <a:solidFill>
                  <a:srgbClr val="006FC0"/>
                </a:solidFill>
                <a:latin typeface="Times New Roman" panose="02020603050405020304" pitchFamily="18" charset="0"/>
                <a:cs typeface="Times New Roman" panose="02020603050405020304" pitchFamily="18" charset="0"/>
              </a:rPr>
              <a:t> </a:t>
            </a:r>
            <a:r>
              <a:rPr sz="2400" spc="-5" dirty="0">
                <a:solidFill>
                  <a:srgbClr val="006FC0"/>
                </a:solidFill>
                <a:latin typeface="Times New Roman" panose="02020603050405020304" pitchFamily="18" charset="0"/>
                <a:cs typeface="Times New Roman" panose="02020603050405020304" pitchFamily="18" charset="0"/>
              </a:rPr>
              <a:t>switching</a:t>
            </a:r>
            <a:r>
              <a:rPr sz="2400" spc="-5" dirty="0">
                <a:latin typeface="Times New Roman" panose="02020603050405020304" pitchFamily="18" charset="0"/>
                <a:cs typeface="Times New Roman" panose="02020603050405020304" pitchFamily="18" charset="0"/>
              </a:rPr>
              <a:t>.</a:t>
            </a:r>
            <a:r>
              <a:rPr sz="2400" spc="10"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It</a:t>
            </a:r>
            <a:r>
              <a:rPr sz="2400" spc="-1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also </a:t>
            </a:r>
            <a:r>
              <a:rPr sz="2400" spc="-5" dirty="0">
                <a:latin typeface="Times New Roman" panose="02020603050405020304" pitchFamily="18" charset="0"/>
                <a:cs typeface="Times New Roman" panose="02020603050405020304" pitchFamily="18" charset="0"/>
              </a:rPr>
              <a:t>setup</a:t>
            </a:r>
            <a:r>
              <a:rPr sz="2400" spc="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user</a:t>
            </a:r>
            <a:r>
              <a:rPr sz="2400" spc="15"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registers,</a:t>
            </a:r>
            <a:r>
              <a:rPr sz="2400" spc="3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memory </a:t>
            </a:r>
            <a:r>
              <a:rPr sz="2400" spc="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mapping,</a:t>
            </a:r>
            <a:r>
              <a:rPr sz="2400" spc="-2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etc.</a:t>
            </a:r>
            <a:endParaRPr sz="2400" dirty="0">
              <a:latin typeface="Times New Roman" panose="02020603050405020304" pitchFamily="18" charset="0"/>
              <a:cs typeface="Times New Roman" panose="02020603050405020304" pitchFamily="18" charset="0"/>
            </a:endParaRPr>
          </a:p>
          <a:p>
            <a:pPr>
              <a:spcBef>
                <a:spcPts val="10"/>
              </a:spcBef>
              <a:buChar char="•"/>
            </a:pPr>
            <a:endParaRPr sz="2400" dirty="0">
              <a:latin typeface="Times New Roman" panose="02020603050405020304" pitchFamily="18" charset="0"/>
              <a:cs typeface="Times New Roman" panose="02020603050405020304" pitchFamily="18" charset="0"/>
            </a:endParaRPr>
          </a:p>
          <a:p>
            <a:pPr marL="184785" indent="-172720">
              <a:lnSpc>
                <a:spcPts val="2395"/>
              </a:lnSpc>
              <a:spcBef>
                <a:spcPts val="5"/>
              </a:spcBef>
              <a:buFont typeface="Arial MT"/>
              <a:buChar char="•"/>
              <a:tabLst>
                <a:tab pos="185420" algn="l"/>
              </a:tabLst>
            </a:pPr>
            <a:r>
              <a:rPr sz="2400" spc="-10" dirty="0">
                <a:solidFill>
                  <a:srgbClr val="FF0000"/>
                </a:solidFill>
                <a:latin typeface="Times New Roman" panose="02020603050405020304" pitchFamily="18" charset="0"/>
                <a:cs typeface="Times New Roman" panose="02020603050405020304" pitchFamily="18" charset="0"/>
              </a:rPr>
              <a:t>Dispatch</a:t>
            </a:r>
            <a:r>
              <a:rPr sz="2400" spc="-20" dirty="0">
                <a:solidFill>
                  <a:srgbClr val="FF0000"/>
                </a:solidFill>
                <a:latin typeface="Times New Roman" panose="02020603050405020304" pitchFamily="18" charset="0"/>
                <a:cs typeface="Times New Roman" panose="02020603050405020304" pitchFamily="18" charset="0"/>
              </a:rPr>
              <a:t> </a:t>
            </a:r>
            <a:r>
              <a:rPr sz="2400" spc="-10" dirty="0">
                <a:solidFill>
                  <a:srgbClr val="FF0000"/>
                </a:solidFill>
                <a:latin typeface="Times New Roman" panose="02020603050405020304" pitchFamily="18" charset="0"/>
                <a:cs typeface="Times New Roman" panose="02020603050405020304" pitchFamily="18" charset="0"/>
              </a:rPr>
              <a:t>latency:</a:t>
            </a:r>
            <a:r>
              <a:rPr sz="2400" spc="-5" dirty="0">
                <a:solidFill>
                  <a:srgbClr val="FF0000"/>
                </a:solidFill>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amount</a:t>
            </a:r>
            <a:r>
              <a:rPr sz="2400" spc="-1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of</a:t>
            </a:r>
            <a:r>
              <a:rPr sz="2400" spc="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time</a:t>
            </a:r>
            <a:r>
              <a:rPr sz="2400" spc="5"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taken </a:t>
            </a:r>
            <a:r>
              <a:rPr sz="2400" spc="-10" dirty="0">
                <a:latin typeface="Times New Roman" panose="02020603050405020304" pitchFamily="18" charset="0"/>
                <a:cs typeface="Times New Roman" panose="02020603050405020304" pitchFamily="18" charset="0"/>
              </a:rPr>
              <a:t>by</a:t>
            </a:r>
            <a:r>
              <a:rPr sz="2400"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the</a:t>
            </a:r>
            <a:r>
              <a:rPr sz="2400" spc="-10" dirty="0">
                <a:latin typeface="Times New Roman" panose="02020603050405020304" pitchFamily="18" charset="0"/>
                <a:cs typeface="Times New Roman" panose="02020603050405020304" pitchFamily="18" charset="0"/>
              </a:rPr>
              <a:t> </a:t>
            </a:r>
            <a:r>
              <a:rPr sz="2400" spc="-25" dirty="0">
                <a:latin typeface="Times New Roman" panose="02020603050405020304" pitchFamily="18" charset="0"/>
                <a:cs typeface="Times New Roman" panose="02020603050405020304" pitchFamily="18" charset="0"/>
              </a:rPr>
              <a:t>system</a:t>
            </a:r>
            <a:r>
              <a:rPr sz="2400" spc="1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to</a:t>
            </a:r>
            <a:r>
              <a:rPr sz="2400"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stop</a:t>
            </a:r>
            <a:r>
              <a:rPr sz="2400" spc="-5" dirty="0">
                <a:latin typeface="Times New Roman" panose="02020603050405020304" pitchFamily="18" charset="0"/>
                <a:cs typeface="Times New Roman" panose="02020603050405020304" pitchFamily="18" charset="0"/>
              </a:rPr>
              <a:t> one</a:t>
            </a:r>
            <a:r>
              <a:rPr lang="en-IN" sz="2400" spc="-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process</a:t>
            </a:r>
            <a:r>
              <a:rPr sz="2400" spc="2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and</a:t>
            </a:r>
            <a:r>
              <a:rPr sz="2400" spc="-2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give</a:t>
            </a:r>
            <a:r>
              <a:rPr sz="2400" spc="10"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permission</a:t>
            </a:r>
            <a:r>
              <a:rPr sz="2400" spc="35"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to</a:t>
            </a:r>
            <a:r>
              <a:rPr sz="2400" spc="-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another</a:t>
            </a:r>
            <a:r>
              <a:rPr sz="2400" spc="-1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process</a:t>
            </a:r>
            <a:r>
              <a:rPr sz="2400" spc="25"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to</a:t>
            </a:r>
            <a:r>
              <a:rPr sz="2400" spc="-5" dirty="0">
                <a:latin typeface="Times New Roman" panose="02020603050405020304" pitchFamily="18" charset="0"/>
                <a:cs typeface="Times New Roman" panose="02020603050405020304" pitchFamily="18" charset="0"/>
              </a:rPr>
              <a:t> being</a:t>
            </a:r>
            <a:r>
              <a:rPr sz="2400" spc="-15" dirty="0">
                <a:latin typeface="Times New Roman" panose="02020603050405020304" pitchFamily="18" charset="0"/>
                <a:cs typeface="Times New Roman" panose="02020603050405020304" pitchFamily="18" charset="0"/>
              </a:rPr>
              <a:t> execution.</a:t>
            </a:r>
            <a:endParaRP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7AC9DD-60D1-4BE1-89EE-C1C2ABF895C1}"/>
              </a:ext>
            </a:extLst>
          </p:cNvPr>
          <p:cNvSpPr>
            <a:spLocks noGrp="1"/>
          </p:cNvSpPr>
          <p:nvPr>
            <p:ph idx="1"/>
          </p:nvPr>
        </p:nvSpPr>
        <p:spPr>
          <a:xfrm>
            <a:off x="192841" y="1391478"/>
            <a:ext cx="11029615" cy="4212811"/>
          </a:xfrm>
        </p:spPr>
        <p:txBody>
          <a:bodyPr>
            <a:noAutofit/>
          </a:bodyPr>
          <a:lstStyle/>
          <a:p>
            <a:pPr algn="just"/>
            <a:r>
              <a:rPr lang="en-US" sz="2400" spc="-15" dirty="0">
                <a:solidFill>
                  <a:schemeClr val="tx1"/>
                </a:solidFill>
                <a:latin typeface="Times New Roman" panose="02020603050405020304" pitchFamily="18" charset="0"/>
                <a:cs typeface="Times New Roman" panose="02020603050405020304" pitchFamily="18" charset="0"/>
              </a:rPr>
              <a:t>A system call is a method for a computer program to request a service from the kernel of the </a:t>
            </a:r>
            <a:r>
              <a:rPr lang="en-US" sz="2400" spc="-15" dirty="0">
                <a:solidFill>
                  <a:schemeClr val="tx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operating system </a:t>
            </a:r>
            <a:r>
              <a:rPr lang="en-US" sz="2400" spc="-15" dirty="0">
                <a:solidFill>
                  <a:schemeClr val="tx1"/>
                </a:solidFill>
                <a:latin typeface="Times New Roman" panose="02020603050405020304" pitchFamily="18" charset="0"/>
                <a:cs typeface="Times New Roman" panose="02020603050405020304" pitchFamily="18" charset="0"/>
              </a:rPr>
              <a:t>on which it is running.  It is the only method to access the kernel system. All programs or processes that require resources for execution must use system calls</a:t>
            </a:r>
          </a:p>
          <a:p>
            <a:pPr marL="0" indent="0">
              <a:buNone/>
            </a:pPr>
            <a:r>
              <a:rPr lang="en-US" sz="2400" b="1" u="sng" spc="-15" dirty="0">
                <a:solidFill>
                  <a:srgbClr val="FF0000"/>
                </a:solidFill>
                <a:latin typeface="Times New Roman" panose="02020603050405020304" pitchFamily="18" charset="0"/>
                <a:cs typeface="Times New Roman" panose="02020603050405020304" pitchFamily="18" charset="0"/>
              </a:rPr>
              <a:t>Why do you need system calls in Operating System?</a:t>
            </a:r>
          </a:p>
          <a:p>
            <a:pPr marL="0" indent="0">
              <a:buNone/>
            </a:pPr>
            <a:r>
              <a:rPr lang="en-US" sz="2400" spc="-15" dirty="0">
                <a:solidFill>
                  <a:schemeClr val="tx1"/>
                </a:solidFill>
                <a:latin typeface="Times New Roman" panose="02020603050405020304" pitchFamily="18" charset="0"/>
                <a:cs typeface="Times New Roman" panose="02020603050405020304" pitchFamily="18" charset="0"/>
              </a:rPr>
              <a:t>Following are some of  the situations when system calls are required:</a:t>
            </a:r>
          </a:p>
          <a:p>
            <a:pPr lvl="1">
              <a:buFont typeface="Courier New" panose="02070309020205020404" pitchFamily="49" charset="0"/>
              <a:buChar char="o"/>
            </a:pPr>
            <a:r>
              <a:rPr lang="en-US" sz="2400" spc="-15" dirty="0">
                <a:solidFill>
                  <a:schemeClr val="tx1"/>
                </a:solidFill>
                <a:latin typeface="Times New Roman" panose="02020603050405020304" pitchFamily="18" charset="0"/>
                <a:cs typeface="Times New Roman" panose="02020603050405020304" pitchFamily="18" charset="0"/>
              </a:rPr>
              <a:t>It is required when a file system wants to create or delete a file.</a:t>
            </a:r>
          </a:p>
          <a:p>
            <a:pPr lvl="1">
              <a:buFont typeface="Courier New" panose="02070309020205020404" pitchFamily="49" charset="0"/>
              <a:buChar char="o"/>
            </a:pPr>
            <a:r>
              <a:rPr lang="en-US" sz="2400" spc="-15" dirty="0">
                <a:solidFill>
                  <a:schemeClr val="tx1"/>
                </a:solidFill>
                <a:latin typeface="Times New Roman" panose="02020603050405020304" pitchFamily="18" charset="0"/>
                <a:cs typeface="Times New Roman" panose="02020603050405020304" pitchFamily="18" charset="0"/>
              </a:rPr>
              <a:t>If you want to access hardware devices, including a printer, scanner, you need a system call.</a:t>
            </a:r>
          </a:p>
          <a:p>
            <a:pPr lvl="1">
              <a:buFont typeface="Courier New" panose="02070309020205020404" pitchFamily="49" charset="0"/>
              <a:buChar char="o"/>
            </a:pPr>
            <a:r>
              <a:rPr lang="en-US" sz="2400" spc="-15" dirty="0">
                <a:solidFill>
                  <a:schemeClr val="tx1"/>
                </a:solidFill>
                <a:latin typeface="Times New Roman" panose="02020603050405020304" pitchFamily="18" charset="0"/>
                <a:cs typeface="Times New Roman" panose="02020603050405020304" pitchFamily="18" charset="0"/>
              </a:rPr>
              <a:t>During creation and management of new processes</a:t>
            </a:r>
          </a:p>
          <a:p>
            <a:pPr marL="0" indent="0">
              <a:buNone/>
            </a:pPr>
            <a:endParaRPr lang="en-US" sz="2400" b="0" i="0" dirty="0">
              <a:solidFill>
                <a:srgbClr val="000000"/>
              </a:solidFill>
              <a:effectLst/>
              <a:latin typeface="inter-regular"/>
            </a:endParaRPr>
          </a:p>
          <a:p>
            <a:pPr marL="0" indent="0">
              <a:buNone/>
            </a:pPr>
            <a:endParaRPr lang="en-IN" sz="2400" dirty="0"/>
          </a:p>
        </p:txBody>
      </p:sp>
      <p:sp>
        <p:nvSpPr>
          <p:cNvPr id="4" name="object 2">
            <a:extLst>
              <a:ext uri="{FF2B5EF4-FFF2-40B4-BE49-F238E27FC236}">
                <a16:creationId xmlns:a16="http://schemas.microsoft.com/office/drawing/2014/main" id="{1F268DD8-1F7D-46CA-99FB-76FB3C1111A8}"/>
              </a:ext>
            </a:extLst>
          </p:cNvPr>
          <p:cNvSpPr txBox="1">
            <a:spLocks/>
          </p:cNvSpPr>
          <p:nvPr/>
        </p:nvSpPr>
        <p:spPr>
          <a:xfrm>
            <a:off x="2231542" y="0"/>
            <a:ext cx="7323275" cy="443711"/>
          </a:xfrm>
          <a:prstGeom prst="rect">
            <a:avLst/>
          </a:prstGeom>
        </p:spPr>
        <p:txBody>
          <a:bodyPr vert="horz" wrap="square" lIns="0" tIns="12700" rIns="0" bIns="0" rtlCol="0" anchor="b">
            <a:spAutoFit/>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2700" algn="ctr">
              <a:spcBef>
                <a:spcPts val="100"/>
              </a:spcBef>
            </a:pPr>
            <a:r>
              <a:rPr lang="en-IN" spc="-25" dirty="0">
                <a:solidFill>
                  <a:srgbClr val="FF0000"/>
                </a:solidFill>
              </a:rPr>
              <a:t>4.1  System calls in </a:t>
            </a:r>
            <a:r>
              <a:rPr lang="en-IN" spc="-25" dirty="0" err="1">
                <a:solidFill>
                  <a:srgbClr val="FF0000"/>
                </a:solidFill>
              </a:rPr>
              <a:t>os</a:t>
            </a:r>
            <a:endParaRPr lang="en-IN" dirty="0">
              <a:solidFill>
                <a:srgbClr val="FF0000"/>
              </a:solidFill>
            </a:endParaRPr>
          </a:p>
        </p:txBody>
      </p:sp>
    </p:spTree>
    <p:extLst>
      <p:ext uri="{BB962C8B-B14F-4D97-AF65-F5344CB8AC3E}">
        <p14:creationId xmlns:p14="http://schemas.microsoft.com/office/powerpoint/2010/main" val="2744247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F3EFB-1757-4F99-9A74-DA8323446581}"/>
              </a:ext>
            </a:extLst>
          </p:cNvPr>
          <p:cNvSpPr>
            <a:spLocks noGrp="1"/>
          </p:cNvSpPr>
          <p:nvPr>
            <p:ph type="title"/>
          </p:nvPr>
        </p:nvSpPr>
        <p:spPr>
          <a:xfrm>
            <a:off x="581192" y="702156"/>
            <a:ext cx="11029616" cy="238748"/>
          </a:xfrm>
        </p:spPr>
        <p:txBody>
          <a:bodyPr>
            <a:normAutofit fontScale="90000"/>
          </a:bodyPr>
          <a:lstStyle/>
          <a:p>
            <a:pPr marL="12700" algn="ctr">
              <a:spcBef>
                <a:spcPts val="100"/>
              </a:spcBef>
            </a:pPr>
            <a:r>
              <a:rPr lang="en-IN" spc="-25" dirty="0">
                <a:solidFill>
                  <a:srgbClr val="FF0000"/>
                </a:solidFill>
              </a:rPr>
              <a:t>Types of System Calls</a:t>
            </a:r>
            <a:br>
              <a:rPr lang="en-IN" spc="-25" dirty="0">
                <a:solidFill>
                  <a:srgbClr val="FF0000"/>
                </a:solidFill>
              </a:rPr>
            </a:br>
            <a:endParaRPr lang="en-IN" spc="-25" dirty="0">
              <a:solidFill>
                <a:srgbClr val="FF0000"/>
              </a:solidFill>
            </a:endParaRPr>
          </a:p>
        </p:txBody>
      </p:sp>
      <p:graphicFrame>
        <p:nvGraphicFramePr>
          <p:cNvPr id="4" name="Content Placeholder 3">
            <a:extLst>
              <a:ext uri="{FF2B5EF4-FFF2-40B4-BE49-F238E27FC236}">
                <a16:creationId xmlns:a16="http://schemas.microsoft.com/office/drawing/2014/main" id="{0826CB4A-20C9-4F92-BA5C-721B646A893B}"/>
              </a:ext>
            </a:extLst>
          </p:cNvPr>
          <p:cNvGraphicFramePr>
            <a:graphicFrameLocks noGrp="1"/>
          </p:cNvGraphicFramePr>
          <p:nvPr>
            <p:ph idx="1"/>
            <p:extLst>
              <p:ext uri="{D42A27DB-BD31-4B8C-83A1-F6EECF244321}">
                <p14:modId xmlns:p14="http://schemas.microsoft.com/office/powerpoint/2010/main" val="2748812374"/>
              </p:ext>
            </p:extLst>
          </p:nvPr>
        </p:nvGraphicFramePr>
        <p:xfrm>
          <a:off x="1668324" y="605172"/>
          <a:ext cx="9185207" cy="6252828"/>
        </p:xfrm>
        <a:graphic>
          <a:graphicData uri="http://schemas.openxmlformats.org/drawingml/2006/table">
            <a:tbl>
              <a:tblPr/>
              <a:tblGrid>
                <a:gridCol w="3910841">
                  <a:extLst>
                    <a:ext uri="{9D8B030D-6E8A-4147-A177-3AD203B41FA5}">
                      <a16:colId xmlns:a16="http://schemas.microsoft.com/office/drawing/2014/main" val="3085416014"/>
                    </a:ext>
                  </a:extLst>
                </a:gridCol>
                <a:gridCol w="3511826">
                  <a:extLst>
                    <a:ext uri="{9D8B030D-6E8A-4147-A177-3AD203B41FA5}">
                      <a16:colId xmlns:a16="http://schemas.microsoft.com/office/drawing/2014/main" val="1967225870"/>
                    </a:ext>
                  </a:extLst>
                </a:gridCol>
                <a:gridCol w="1762540">
                  <a:extLst>
                    <a:ext uri="{9D8B030D-6E8A-4147-A177-3AD203B41FA5}">
                      <a16:colId xmlns:a16="http://schemas.microsoft.com/office/drawing/2014/main" val="1045417869"/>
                    </a:ext>
                  </a:extLst>
                </a:gridCol>
              </a:tblGrid>
              <a:tr h="224790">
                <a:tc>
                  <a:txBody>
                    <a:bodyPr/>
                    <a:lstStyle/>
                    <a:p>
                      <a:pPr marL="0" algn="ctr" defTabSz="457200" rtl="0" eaLnBrk="1" latinLnBrk="0" hangingPunct="1"/>
                      <a:r>
                        <a:rPr lang="en-IN" sz="2000" b="1" kern="1200" spc="-15" dirty="0">
                          <a:solidFill>
                            <a:schemeClr val="tx1"/>
                          </a:solidFill>
                          <a:latin typeface="Times New Roman" panose="02020603050405020304" pitchFamily="18" charset="0"/>
                          <a:ea typeface="+mn-ea"/>
                          <a:cs typeface="Times New Roman" panose="02020603050405020304" pitchFamily="18" charset="0"/>
                        </a:rPr>
                        <a:t>Types of System Calls</a:t>
                      </a: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solidFill>
                      <a:srgbClr val="EEEEEE"/>
                    </a:solidFill>
                  </a:tcPr>
                </a:tc>
                <a:tc>
                  <a:txBody>
                    <a:bodyPr/>
                    <a:lstStyle/>
                    <a:p>
                      <a:pPr marL="0" algn="ctr" defTabSz="457200" rtl="0" eaLnBrk="1" latinLnBrk="0" hangingPunct="1"/>
                      <a:r>
                        <a:rPr lang="en-IN" sz="2000" b="1" kern="1200" spc="-15" dirty="0">
                          <a:solidFill>
                            <a:schemeClr val="tx1"/>
                          </a:solidFill>
                          <a:latin typeface="Times New Roman" panose="02020603050405020304" pitchFamily="18" charset="0"/>
                          <a:ea typeface="+mn-ea"/>
                          <a:cs typeface="Times New Roman" panose="02020603050405020304" pitchFamily="18" charset="0"/>
                        </a:rPr>
                        <a:t>Windows</a:t>
                      </a: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solidFill>
                      <a:srgbClr val="EEEEEE"/>
                    </a:solidFill>
                  </a:tcPr>
                </a:tc>
                <a:tc>
                  <a:txBody>
                    <a:bodyPr/>
                    <a:lstStyle/>
                    <a:p>
                      <a:pPr marL="0" algn="ctr" defTabSz="457200" rtl="0" eaLnBrk="1" latinLnBrk="0" hangingPunct="1"/>
                      <a:r>
                        <a:rPr lang="en-IN" sz="2000" b="1" kern="1200" spc="-15" dirty="0">
                          <a:solidFill>
                            <a:schemeClr val="tx1"/>
                          </a:solidFill>
                          <a:latin typeface="Times New Roman" panose="02020603050405020304" pitchFamily="18" charset="0"/>
                          <a:ea typeface="+mn-ea"/>
                          <a:cs typeface="Times New Roman" panose="02020603050405020304" pitchFamily="18" charset="0"/>
                        </a:rPr>
                        <a:t>Linux</a:t>
                      </a: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solidFill>
                      <a:srgbClr val="EEEEEE"/>
                    </a:solidFill>
                  </a:tcPr>
                </a:tc>
                <a:extLst>
                  <a:ext uri="{0D108BD9-81ED-4DB2-BD59-A6C34878D82A}">
                    <a16:rowId xmlns:a16="http://schemas.microsoft.com/office/drawing/2014/main" val="1898765428"/>
                  </a:ext>
                </a:extLst>
              </a:tr>
              <a:tr h="721997">
                <a:tc>
                  <a:txBody>
                    <a:bodyPr/>
                    <a:lstStyle/>
                    <a:p>
                      <a:pPr algn="ctr"/>
                      <a:r>
                        <a:rPr lang="en-IN" sz="1800" b="0" i="0" kern="1200" dirty="0">
                          <a:solidFill>
                            <a:srgbClr val="333333"/>
                          </a:solidFill>
                          <a:effectLst/>
                          <a:latin typeface="inter-regular"/>
                          <a:ea typeface="+mn-ea"/>
                          <a:cs typeface="+mn-cs"/>
                        </a:rPr>
                        <a:t>Process Control</a:t>
                      </a: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tc>
                  <a:txBody>
                    <a:bodyPr/>
                    <a:lstStyle/>
                    <a:p>
                      <a:pPr algn="ctr"/>
                      <a:r>
                        <a:rPr lang="en-IN" sz="1800" b="0" i="0" kern="1200">
                          <a:solidFill>
                            <a:srgbClr val="333333"/>
                          </a:solidFill>
                          <a:effectLst/>
                          <a:latin typeface="inter-regular"/>
                          <a:ea typeface="+mn-ea"/>
                          <a:cs typeface="+mn-cs"/>
                        </a:rPr>
                        <a:t>CreateProcess()</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ExitProcess()</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WaitForSingleObject()</a:t>
                      </a:r>
                      <a:br>
                        <a:rPr lang="en-IN" sz="1800" b="0" i="0" kern="1200">
                          <a:solidFill>
                            <a:srgbClr val="333333"/>
                          </a:solidFill>
                          <a:effectLst/>
                          <a:latin typeface="inter-regular"/>
                          <a:ea typeface="+mn-ea"/>
                          <a:cs typeface="+mn-cs"/>
                        </a:rPr>
                      </a:br>
                      <a:endParaRPr lang="en-IN" sz="1800" b="0" i="0" kern="1200">
                        <a:solidFill>
                          <a:srgbClr val="333333"/>
                        </a:solidFill>
                        <a:effectLst/>
                        <a:latin typeface="inter-regular"/>
                        <a:ea typeface="+mn-ea"/>
                        <a:cs typeface="+mn-cs"/>
                      </a:endParaRP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tc>
                  <a:txBody>
                    <a:bodyPr/>
                    <a:lstStyle/>
                    <a:p>
                      <a:pPr algn="ctr"/>
                      <a:r>
                        <a:rPr lang="en-IN" sz="1800" b="0" i="0" kern="1200" dirty="0">
                          <a:solidFill>
                            <a:srgbClr val="333333"/>
                          </a:solidFill>
                          <a:effectLst/>
                          <a:latin typeface="inter-regular"/>
                          <a:ea typeface="+mn-ea"/>
                          <a:cs typeface="+mn-cs"/>
                        </a:rPr>
                        <a:t>fork()</a:t>
                      </a:r>
                      <a:br>
                        <a:rPr lang="en-IN" sz="1800" b="0" i="0" kern="1200" dirty="0">
                          <a:solidFill>
                            <a:srgbClr val="333333"/>
                          </a:solidFill>
                          <a:effectLst/>
                          <a:latin typeface="inter-regular"/>
                          <a:ea typeface="+mn-ea"/>
                          <a:cs typeface="+mn-cs"/>
                        </a:rPr>
                      </a:br>
                      <a:r>
                        <a:rPr lang="en-IN" sz="1800" b="0" i="0" kern="1200" dirty="0">
                          <a:solidFill>
                            <a:srgbClr val="333333"/>
                          </a:solidFill>
                          <a:effectLst/>
                          <a:latin typeface="inter-regular"/>
                          <a:ea typeface="+mn-ea"/>
                          <a:cs typeface="+mn-cs"/>
                        </a:rPr>
                        <a:t>exit()</a:t>
                      </a:r>
                      <a:br>
                        <a:rPr lang="en-IN" sz="1800" b="0" i="0" kern="1200" dirty="0">
                          <a:solidFill>
                            <a:srgbClr val="333333"/>
                          </a:solidFill>
                          <a:effectLst/>
                          <a:latin typeface="inter-regular"/>
                          <a:ea typeface="+mn-ea"/>
                          <a:cs typeface="+mn-cs"/>
                        </a:rPr>
                      </a:br>
                      <a:r>
                        <a:rPr lang="en-IN" sz="1800" b="0" i="0" kern="1200" dirty="0">
                          <a:solidFill>
                            <a:srgbClr val="333333"/>
                          </a:solidFill>
                          <a:effectLst/>
                          <a:latin typeface="inter-regular"/>
                          <a:ea typeface="+mn-ea"/>
                          <a:cs typeface="+mn-cs"/>
                        </a:rPr>
                        <a:t>wait()</a:t>
                      </a: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extLst>
                  <a:ext uri="{0D108BD9-81ED-4DB2-BD59-A6C34878D82A}">
                    <a16:rowId xmlns:a16="http://schemas.microsoft.com/office/drawing/2014/main" val="4103493994"/>
                  </a:ext>
                </a:extLst>
              </a:tr>
              <a:tr h="971079">
                <a:tc>
                  <a:txBody>
                    <a:bodyPr/>
                    <a:lstStyle/>
                    <a:p>
                      <a:pPr algn="ctr"/>
                      <a:r>
                        <a:rPr lang="en-IN" sz="1800" b="0" i="0" kern="1200" dirty="0">
                          <a:solidFill>
                            <a:srgbClr val="333333"/>
                          </a:solidFill>
                          <a:effectLst/>
                          <a:latin typeface="inter-regular"/>
                          <a:ea typeface="+mn-ea"/>
                          <a:cs typeface="+mn-cs"/>
                        </a:rPr>
                        <a:t>File Management</a:t>
                      </a: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tc>
                  <a:txBody>
                    <a:bodyPr/>
                    <a:lstStyle/>
                    <a:p>
                      <a:pPr algn="ctr"/>
                      <a:r>
                        <a:rPr lang="en-IN" sz="1800" b="0" i="0" kern="1200">
                          <a:solidFill>
                            <a:srgbClr val="333333"/>
                          </a:solidFill>
                          <a:effectLst/>
                          <a:latin typeface="inter-regular"/>
                          <a:ea typeface="+mn-ea"/>
                          <a:cs typeface="+mn-cs"/>
                        </a:rPr>
                        <a:t>CreateFile()</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ReadFile()</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WriteFile()</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CloseHandle()</a:t>
                      </a:r>
                      <a:br>
                        <a:rPr lang="en-IN" sz="1800" b="0" i="0" kern="1200">
                          <a:solidFill>
                            <a:srgbClr val="333333"/>
                          </a:solidFill>
                          <a:effectLst/>
                          <a:latin typeface="inter-regular"/>
                          <a:ea typeface="+mn-ea"/>
                          <a:cs typeface="+mn-cs"/>
                        </a:rPr>
                      </a:br>
                      <a:endParaRPr lang="en-IN" sz="1800" b="0" i="0" kern="1200">
                        <a:solidFill>
                          <a:srgbClr val="333333"/>
                        </a:solidFill>
                        <a:effectLst/>
                        <a:latin typeface="inter-regular"/>
                        <a:ea typeface="+mn-ea"/>
                        <a:cs typeface="+mn-cs"/>
                      </a:endParaRP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tc>
                  <a:txBody>
                    <a:bodyPr/>
                    <a:lstStyle/>
                    <a:p>
                      <a:pPr algn="ctr"/>
                      <a:r>
                        <a:rPr lang="en-IN" sz="1800" b="0" i="0" kern="1200">
                          <a:solidFill>
                            <a:srgbClr val="333333"/>
                          </a:solidFill>
                          <a:effectLst/>
                          <a:latin typeface="inter-regular"/>
                          <a:ea typeface="+mn-ea"/>
                          <a:cs typeface="+mn-cs"/>
                        </a:rPr>
                        <a:t>open()</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read()</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write()</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close()</a:t>
                      </a:r>
                      <a:br>
                        <a:rPr lang="en-IN" sz="1800" b="0" i="0" kern="1200">
                          <a:solidFill>
                            <a:srgbClr val="333333"/>
                          </a:solidFill>
                          <a:effectLst/>
                          <a:latin typeface="inter-regular"/>
                          <a:ea typeface="+mn-ea"/>
                          <a:cs typeface="+mn-cs"/>
                        </a:rPr>
                      </a:br>
                      <a:endParaRPr lang="en-IN" sz="1800" b="0" i="0" kern="1200">
                        <a:solidFill>
                          <a:srgbClr val="333333"/>
                        </a:solidFill>
                        <a:effectLst/>
                        <a:latin typeface="inter-regular"/>
                        <a:ea typeface="+mn-ea"/>
                        <a:cs typeface="+mn-cs"/>
                      </a:endParaRP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extLst>
                  <a:ext uri="{0D108BD9-81ED-4DB2-BD59-A6C34878D82A}">
                    <a16:rowId xmlns:a16="http://schemas.microsoft.com/office/drawing/2014/main" val="2036044925"/>
                  </a:ext>
                </a:extLst>
              </a:tr>
              <a:tr h="784507">
                <a:tc>
                  <a:txBody>
                    <a:bodyPr/>
                    <a:lstStyle/>
                    <a:p>
                      <a:pPr algn="ctr"/>
                      <a:r>
                        <a:rPr lang="en-IN" sz="1800" b="0" i="0" kern="1200">
                          <a:solidFill>
                            <a:srgbClr val="333333"/>
                          </a:solidFill>
                          <a:effectLst/>
                          <a:latin typeface="inter-regular"/>
                          <a:ea typeface="+mn-ea"/>
                          <a:cs typeface="+mn-cs"/>
                        </a:rPr>
                        <a:t>Device Management</a:t>
                      </a: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tc>
                  <a:txBody>
                    <a:bodyPr/>
                    <a:lstStyle/>
                    <a:p>
                      <a:pPr algn="ctr"/>
                      <a:r>
                        <a:rPr lang="en-IN" sz="1800" b="0" i="0" kern="1200" dirty="0" err="1">
                          <a:solidFill>
                            <a:srgbClr val="333333"/>
                          </a:solidFill>
                          <a:effectLst/>
                          <a:latin typeface="inter-regular"/>
                          <a:ea typeface="+mn-ea"/>
                          <a:cs typeface="+mn-cs"/>
                        </a:rPr>
                        <a:t>SetConsoleMode</a:t>
                      </a:r>
                      <a:r>
                        <a:rPr lang="en-IN" sz="1800" b="0" i="0" kern="1200" dirty="0">
                          <a:solidFill>
                            <a:srgbClr val="333333"/>
                          </a:solidFill>
                          <a:effectLst/>
                          <a:latin typeface="inter-regular"/>
                          <a:ea typeface="+mn-ea"/>
                          <a:cs typeface="+mn-cs"/>
                        </a:rPr>
                        <a:t>()</a:t>
                      </a:r>
                      <a:br>
                        <a:rPr lang="en-IN" sz="1800" b="0" i="0" kern="1200" dirty="0">
                          <a:solidFill>
                            <a:srgbClr val="333333"/>
                          </a:solidFill>
                          <a:effectLst/>
                          <a:latin typeface="inter-regular"/>
                          <a:ea typeface="+mn-ea"/>
                          <a:cs typeface="+mn-cs"/>
                        </a:rPr>
                      </a:br>
                      <a:r>
                        <a:rPr lang="en-IN" sz="1800" b="0" i="0" kern="1200" dirty="0" err="1">
                          <a:solidFill>
                            <a:srgbClr val="333333"/>
                          </a:solidFill>
                          <a:effectLst/>
                          <a:latin typeface="inter-regular"/>
                          <a:ea typeface="+mn-ea"/>
                          <a:cs typeface="+mn-cs"/>
                        </a:rPr>
                        <a:t>ReadConsole</a:t>
                      </a:r>
                      <a:r>
                        <a:rPr lang="en-IN" sz="1800" b="0" i="0" kern="1200" dirty="0">
                          <a:solidFill>
                            <a:srgbClr val="333333"/>
                          </a:solidFill>
                          <a:effectLst/>
                          <a:latin typeface="inter-regular"/>
                          <a:ea typeface="+mn-ea"/>
                          <a:cs typeface="+mn-cs"/>
                        </a:rPr>
                        <a:t>()</a:t>
                      </a:r>
                      <a:br>
                        <a:rPr lang="en-IN" sz="1800" b="0" i="0" kern="1200" dirty="0">
                          <a:solidFill>
                            <a:srgbClr val="333333"/>
                          </a:solidFill>
                          <a:effectLst/>
                          <a:latin typeface="inter-regular"/>
                          <a:ea typeface="+mn-ea"/>
                          <a:cs typeface="+mn-cs"/>
                        </a:rPr>
                      </a:br>
                      <a:r>
                        <a:rPr lang="en-IN" sz="1800" b="0" i="0" kern="1200" dirty="0" err="1">
                          <a:solidFill>
                            <a:srgbClr val="333333"/>
                          </a:solidFill>
                          <a:effectLst/>
                          <a:latin typeface="inter-regular"/>
                          <a:ea typeface="+mn-ea"/>
                          <a:cs typeface="+mn-cs"/>
                        </a:rPr>
                        <a:t>WriteConsole</a:t>
                      </a:r>
                      <a:r>
                        <a:rPr lang="en-IN" sz="1800" b="0" i="0" kern="1200" dirty="0">
                          <a:solidFill>
                            <a:srgbClr val="333333"/>
                          </a:solidFill>
                          <a:effectLst/>
                          <a:latin typeface="inter-regular"/>
                          <a:ea typeface="+mn-ea"/>
                          <a:cs typeface="+mn-cs"/>
                        </a:rPr>
                        <a:t>()</a:t>
                      </a:r>
                      <a:br>
                        <a:rPr lang="en-IN" sz="1800" b="0" i="0" kern="1200" dirty="0">
                          <a:solidFill>
                            <a:srgbClr val="333333"/>
                          </a:solidFill>
                          <a:effectLst/>
                          <a:latin typeface="inter-regular"/>
                          <a:ea typeface="+mn-ea"/>
                          <a:cs typeface="+mn-cs"/>
                        </a:rPr>
                      </a:br>
                      <a:endParaRPr lang="en-IN" sz="1800" b="0" i="0" kern="1200" dirty="0">
                        <a:solidFill>
                          <a:srgbClr val="333333"/>
                        </a:solidFill>
                        <a:effectLst/>
                        <a:latin typeface="inter-regular"/>
                        <a:ea typeface="+mn-ea"/>
                        <a:cs typeface="+mn-cs"/>
                      </a:endParaRP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tc>
                  <a:txBody>
                    <a:bodyPr/>
                    <a:lstStyle/>
                    <a:p>
                      <a:pPr algn="ctr"/>
                      <a:r>
                        <a:rPr lang="en-IN" sz="1800" b="0" i="0" kern="1200" dirty="0" err="1">
                          <a:solidFill>
                            <a:srgbClr val="333333"/>
                          </a:solidFill>
                          <a:effectLst/>
                          <a:latin typeface="inter-regular"/>
                          <a:ea typeface="+mn-ea"/>
                          <a:cs typeface="+mn-cs"/>
                        </a:rPr>
                        <a:t>ioctl</a:t>
                      </a:r>
                      <a:r>
                        <a:rPr lang="en-IN" sz="1800" b="0" i="0" kern="1200" dirty="0">
                          <a:solidFill>
                            <a:srgbClr val="333333"/>
                          </a:solidFill>
                          <a:effectLst/>
                          <a:latin typeface="inter-regular"/>
                          <a:ea typeface="+mn-ea"/>
                          <a:cs typeface="+mn-cs"/>
                        </a:rPr>
                        <a:t>()</a:t>
                      </a:r>
                      <a:br>
                        <a:rPr lang="en-IN" sz="1800" b="0" i="0" kern="1200" dirty="0">
                          <a:solidFill>
                            <a:srgbClr val="333333"/>
                          </a:solidFill>
                          <a:effectLst/>
                          <a:latin typeface="inter-regular"/>
                          <a:ea typeface="+mn-ea"/>
                          <a:cs typeface="+mn-cs"/>
                        </a:rPr>
                      </a:br>
                      <a:r>
                        <a:rPr lang="en-IN" sz="1800" b="0" i="0" kern="1200" dirty="0">
                          <a:solidFill>
                            <a:srgbClr val="333333"/>
                          </a:solidFill>
                          <a:effectLst/>
                          <a:latin typeface="inter-regular"/>
                          <a:ea typeface="+mn-ea"/>
                          <a:cs typeface="+mn-cs"/>
                        </a:rPr>
                        <a:t>read()</a:t>
                      </a:r>
                      <a:br>
                        <a:rPr lang="en-IN" sz="1800" b="0" i="0" kern="1200" dirty="0">
                          <a:solidFill>
                            <a:srgbClr val="333333"/>
                          </a:solidFill>
                          <a:effectLst/>
                          <a:latin typeface="inter-regular"/>
                          <a:ea typeface="+mn-ea"/>
                          <a:cs typeface="+mn-cs"/>
                        </a:rPr>
                      </a:br>
                      <a:r>
                        <a:rPr lang="en-IN" sz="1800" b="0" i="0" kern="1200" dirty="0">
                          <a:solidFill>
                            <a:srgbClr val="333333"/>
                          </a:solidFill>
                          <a:effectLst/>
                          <a:latin typeface="inter-regular"/>
                          <a:ea typeface="+mn-ea"/>
                          <a:cs typeface="+mn-cs"/>
                        </a:rPr>
                        <a:t>write()</a:t>
                      </a:r>
                      <a:br>
                        <a:rPr lang="en-IN" sz="1800" b="0" i="0" kern="1200" dirty="0">
                          <a:solidFill>
                            <a:srgbClr val="333333"/>
                          </a:solidFill>
                          <a:effectLst/>
                          <a:latin typeface="inter-regular"/>
                          <a:ea typeface="+mn-ea"/>
                          <a:cs typeface="+mn-cs"/>
                        </a:rPr>
                      </a:br>
                      <a:endParaRPr lang="en-IN" sz="1800" b="0" i="0" kern="1200" dirty="0">
                        <a:solidFill>
                          <a:srgbClr val="333333"/>
                        </a:solidFill>
                        <a:effectLst/>
                        <a:latin typeface="inter-regular"/>
                        <a:ea typeface="+mn-ea"/>
                        <a:cs typeface="+mn-cs"/>
                      </a:endParaRP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extLst>
                  <a:ext uri="{0D108BD9-81ED-4DB2-BD59-A6C34878D82A}">
                    <a16:rowId xmlns:a16="http://schemas.microsoft.com/office/drawing/2014/main" val="2662141343"/>
                  </a:ext>
                </a:extLst>
              </a:tr>
              <a:tr h="784507">
                <a:tc>
                  <a:txBody>
                    <a:bodyPr/>
                    <a:lstStyle/>
                    <a:p>
                      <a:pPr algn="ctr"/>
                      <a:r>
                        <a:rPr lang="en-IN" sz="1800" b="0" i="0" kern="1200">
                          <a:solidFill>
                            <a:srgbClr val="333333"/>
                          </a:solidFill>
                          <a:effectLst/>
                          <a:latin typeface="inter-regular"/>
                          <a:ea typeface="+mn-ea"/>
                          <a:cs typeface="+mn-cs"/>
                        </a:rPr>
                        <a:t>Information Maintenance</a:t>
                      </a: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tc>
                  <a:txBody>
                    <a:bodyPr/>
                    <a:lstStyle/>
                    <a:p>
                      <a:pPr algn="ctr"/>
                      <a:r>
                        <a:rPr lang="en-IN" sz="1800" b="0" i="0" kern="1200">
                          <a:solidFill>
                            <a:srgbClr val="333333"/>
                          </a:solidFill>
                          <a:effectLst/>
                          <a:latin typeface="inter-regular"/>
                          <a:ea typeface="+mn-ea"/>
                          <a:cs typeface="+mn-cs"/>
                        </a:rPr>
                        <a:t>GetCurrentProcessID()</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SetTimer()</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Sleep()</a:t>
                      </a:r>
                      <a:br>
                        <a:rPr lang="en-IN" sz="1800" b="0" i="0" kern="1200">
                          <a:solidFill>
                            <a:srgbClr val="333333"/>
                          </a:solidFill>
                          <a:effectLst/>
                          <a:latin typeface="inter-regular"/>
                          <a:ea typeface="+mn-ea"/>
                          <a:cs typeface="+mn-cs"/>
                        </a:rPr>
                      </a:br>
                      <a:endParaRPr lang="en-IN" sz="1800" b="0" i="0" kern="1200">
                        <a:solidFill>
                          <a:srgbClr val="333333"/>
                        </a:solidFill>
                        <a:effectLst/>
                        <a:latin typeface="inter-regular"/>
                        <a:ea typeface="+mn-ea"/>
                        <a:cs typeface="+mn-cs"/>
                      </a:endParaRP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tc>
                  <a:txBody>
                    <a:bodyPr/>
                    <a:lstStyle/>
                    <a:p>
                      <a:pPr algn="ctr"/>
                      <a:r>
                        <a:rPr lang="en-IN" sz="1800" b="0" i="0" kern="1200" dirty="0" err="1">
                          <a:solidFill>
                            <a:srgbClr val="333333"/>
                          </a:solidFill>
                          <a:effectLst/>
                          <a:latin typeface="inter-regular"/>
                          <a:ea typeface="+mn-ea"/>
                          <a:cs typeface="+mn-cs"/>
                        </a:rPr>
                        <a:t>getpid</a:t>
                      </a:r>
                      <a:r>
                        <a:rPr lang="en-IN" sz="1800" b="0" i="0" kern="1200" dirty="0">
                          <a:solidFill>
                            <a:srgbClr val="333333"/>
                          </a:solidFill>
                          <a:effectLst/>
                          <a:latin typeface="inter-regular"/>
                          <a:ea typeface="+mn-ea"/>
                          <a:cs typeface="+mn-cs"/>
                        </a:rPr>
                        <a:t>()</a:t>
                      </a:r>
                      <a:br>
                        <a:rPr lang="en-IN" sz="1800" b="0" i="0" kern="1200" dirty="0">
                          <a:solidFill>
                            <a:srgbClr val="333333"/>
                          </a:solidFill>
                          <a:effectLst/>
                          <a:latin typeface="inter-regular"/>
                          <a:ea typeface="+mn-ea"/>
                          <a:cs typeface="+mn-cs"/>
                        </a:rPr>
                      </a:br>
                      <a:r>
                        <a:rPr lang="en-IN" sz="1800" b="0" i="0" kern="1200" dirty="0">
                          <a:solidFill>
                            <a:srgbClr val="333333"/>
                          </a:solidFill>
                          <a:effectLst/>
                          <a:latin typeface="inter-regular"/>
                          <a:ea typeface="+mn-ea"/>
                          <a:cs typeface="+mn-cs"/>
                        </a:rPr>
                        <a:t>alarm()</a:t>
                      </a:r>
                      <a:br>
                        <a:rPr lang="en-IN" sz="1800" b="0" i="0" kern="1200" dirty="0">
                          <a:solidFill>
                            <a:srgbClr val="333333"/>
                          </a:solidFill>
                          <a:effectLst/>
                          <a:latin typeface="inter-regular"/>
                          <a:ea typeface="+mn-ea"/>
                          <a:cs typeface="+mn-cs"/>
                        </a:rPr>
                      </a:br>
                      <a:r>
                        <a:rPr lang="en-IN" sz="1800" b="0" i="0" kern="1200" dirty="0">
                          <a:solidFill>
                            <a:srgbClr val="333333"/>
                          </a:solidFill>
                          <a:effectLst/>
                          <a:latin typeface="inter-regular"/>
                          <a:ea typeface="+mn-ea"/>
                          <a:cs typeface="+mn-cs"/>
                        </a:rPr>
                        <a:t>sleep()</a:t>
                      </a:r>
                      <a:br>
                        <a:rPr lang="en-IN" sz="1800" b="0" i="0" kern="1200" dirty="0">
                          <a:solidFill>
                            <a:srgbClr val="333333"/>
                          </a:solidFill>
                          <a:effectLst/>
                          <a:latin typeface="inter-regular"/>
                          <a:ea typeface="+mn-ea"/>
                          <a:cs typeface="+mn-cs"/>
                        </a:rPr>
                      </a:br>
                      <a:endParaRPr lang="en-IN" sz="1800" b="0" i="0" kern="1200" dirty="0">
                        <a:solidFill>
                          <a:srgbClr val="333333"/>
                        </a:solidFill>
                        <a:effectLst/>
                        <a:latin typeface="inter-regular"/>
                        <a:ea typeface="+mn-ea"/>
                        <a:cs typeface="+mn-cs"/>
                      </a:endParaRP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extLst>
                  <a:ext uri="{0D108BD9-81ED-4DB2-BD59-A6C34878D82A}">
                    <a16:rowId xmlns:a16="http://schemas.microsoft.com/office/drawing/2014/main" val="2306730874"/>
                  </a:ext>
                </a:extLst>
              </a:tr>
              <a:tr h="784507">
                <a:tc>
                  <a:txBody>
                    <a:bodyPr/>
                    <a:lstStyle/>
                    <a:p>
                      <a:pPr algn="ctr"/>
                      <a:r>
                        <a:rPr lang="en-IN" sz="1800" b="0" i="0" kern="1200">
                          <a:solidFill>
                            <a:srgbClr val="333333"/>
                          </a:solidFill>
                          <a:effectLst/>
                          <a:latin typeface="inter-regular"/>
                          <a:ea typeface="+mn-ea"/>
                          <a:cs typeface="+mn-cs"/>
                        </a:rPr>
                        <a:t>Communication</a:t>
                      </a: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tc>
                  <a:txBody>
                    <a:bodyPr/>
                    <a:lstStyle/>
                    <a:p>
                      <a:pPr algn="ctr"/>
                      <a:r>
                        <a:rPr lang="en-IN" sz="1800" b="0" i="0" kern="1200">
                          <a:solidFill>
                            <a:srgbClr val="333333"/>
                          </a:solidFill>
                          <a:effectLst/>
                          <a:latin typeface="inter-regular"/>
                          <a:ea typeface="+mn-ea"/>
                          <a:cs typeface="+mn-cs"/>
                        </a:rPr>
                        <a:t>CreatePipe()</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CreateFileMapping()</a:t>
                      </a:r>
                      <a:br>
                        <a:rPr lang="en-IN" sz="1800" b="0" i="0" kern="1200">
                          <a:solidFill>
                            <a:srgbClr val="333333"/>
                          </a:solidFill>
                          <a:effectLst/>
                          <a:latin typeface="inter-regular"/>
                          <a:ea typeface="+mn-ea"/>
                          <a:cs typeface="+mn-cs"/>
                        </a:rPr>
                      </a:br>
                      <a:r>
                        <a:rPr lang="en-IN" sz="1800" b="0" i="0" kern="1200">
                          <a:solidFill>
                            <a:srgbClr val="333333"/>
                          </a:solidFill>
                          <a:effectLst/>
                          <a:latin typeface="inter-regular"/>
                          <a:ea typeface="+mn-ea"/>
                          <a:cs typeface="+mn-cs"/>
                        </a:rPr>
                        <a:t>MapViewOfFile()</a:t>
                      </a:r>
                      <a:br>
                        <a:rPr lang="en-IN" sz="1800" b="0" i="0" kern="1200">
                          <a:solidFill>
                            <a:srgbClr val="333333"/>
                          </a:solidFill>
                          <a:effectLst/>
                          <a:latin typeface="inter-regular"/>
                          <a:ea typeface="+mn-ea"/>
                          <a:cs typeface="+mn-cs"/>
                        </a:rPr>
                      </a:br>
                      <a:endParaRPr lang="en-IN" sz="1800" b="0" i="0" kern="1200">
                        <a:solidFill>
                          <a:srgbClr val="333333"/>
                        </a:solidFill>
                        <a:effectLst/>
                        <a:latin typeface="inter-regular"/>
                        <a:ea typeface="+mn-ea"/>
                        <a:cs typeface="+mn-cs"/>
                      </a:endParaRP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tc>
                  <a:txBody>
                    <a:bodyPr/>
                    <a:lstStyle/>
                    <a:p>
                      <a:pPr algn="ctr"/>
                      <a:r>
                        <a:rPr lang="en-IN" sz="1800" b="0" i="0" kern="1200" dirty="0">
                          <a:solidFill>
                            <a:srgbClr val="333333"/>
                          </a:solidFill>
                          <a:effectLst/>
                          <a:latin typeface="inter-regular"/>
                          <a:ea typeface="+mn-ea"/>
                          <a:cs typeface="+mn-cs"/>
                        </a:rPr>
                        <a:t>pipe()</a:t>
                      </a:r>
                      <a:br>
                        <a:rPr lang="en-IN" sz="1800" b="0" i="0" kern="1200" dirty="0">
                          <a:solidFill>
                            <a:srgbClr val="333333"/>
                          </a:solidFill>
                          <a:effectLst/>
                          <a:latin typeface="inter-regular"/>
                          <a:ea typeface="+mn-ea"/>
                          <a:cs typeface="+mn-cs"/>
                        </a:rPr>
                      </a:br>
                      <a:r>
                        <a:rPr lang="en-IN" sz="1800" b="0" i="0" kern="1200" dirty="0" err="1">
                          <a:solidFill>
                            <a:srgbClr val="333333"/>
                          </a:solidFill>
                          <a:effectLst/>
                          <a:latin typeface="inter-regular"/>
                          <a:ea typeface="+mn-ea"/>
                          <a:cs typeface="+mn-cs"/>
                        </a:rPr>
                        <a:t>shmget</a:t>
                      </a:r>
                      <a:r>
                        <a:rPr lang="en-IN" sz="1800" b="0" i="0" kern="1200" dirty="0">
                          <a:solidFill>
                            <a:srgbClr val="333333"/>
                          </a:solidFill>
                          <a:effectLst/>
                          <a:latin typeface="inter-regular"/>
                          <a:ea typeface="+mn-ea"/>
                          <a:cs typeface="+mn-cs"/>
                        </a:rPr>
                        <a:t>()</a:t>
                      </a:r>
                      <a:br>
                        <a:rPr lang="en-IN" sz="1800" b="0" i="0" kern="1200" dirty="0">
                          <a:solidFill>
                            <a:srgbClr val="333333"/>
                          </a:solidFill>
                          <a:effectLst/>
                          <a:latin typeface="inter-regular"/>
                          <a:ea typeface="+mn-ea"/>
                          <a:cs typeface="+mn-cs"/>
                        </a:rPr>
                      </a:br>
                      <a:r>
                        <a:rPr lang="en-IN" sz="1800" b="0" i="0" kern="1200" dirty="0" err="1">
                          <a:solidFill>
                            <a:srgbClr val="333333"/>
                          </a:solidFill>
                          <a:effectLst/>
                          <a:latin typeface="inter-regular"/>
                          <a:ea typeface="+mn-ea"/>
                          <a:cs typeface="+mn-cs"/>
                        </a:rPr>
                        <a:t>mmap</a:t>
                      </a:r>
                      <a:r>
                        <a:rPr lang="en-IN" sz="1800" b="0" i="0" kern="1200" dirty="0">
                          <a:solidFill>
                            <a:srgbClr val="333333"/>
                          </a:solidFill>
                          <a:effectLst/>
                          <a:latin typeface="inter-regular"/>
                          <a:ea typeface="+mn-ea"/>
                          <a:cs typeface="+mn-cs"/>
                        </a:rPr>
                        <a:t>()</a:t>
                      </a:r>
                    </a:p>
                  </a:txBody>
                  <a:tcPr marL="15609" marR="15609" marT="15609" marB="15609" anchor="ctr">
                    <a:lnL w="9525" cap="flat" cmpd="sng" algn="ctr">
                      <a:solidFill>
                        <a:srgbClr val="D6D6D6"/>
                      </a:solidFill>
                      <a:prstDash val="solid"/>
                      <a:round/>
                      <a:headEnd type="none" w="med" len="med"/>
                      <a:tailEnd type="none" w="med" len="med"/>
                    </a:lnL>
                    <a:lnR w="9525" cap="flat" cmpd="sng" algn="ctr">
                      <a:solidFill>
                        <a:srgbClr val="D6D6D6"/>
                      </a:solidFill>
                      <a:prstDash val="solid"/>
                      <a:round/>
                      <a:headEnd type="none" w="med" len="med"/>
                      <a:tailEnd type="none" w="med" len="med"/>
                    </a:lnR>
                    <a:lnT w="9525" cap="flat" cmpd="sng" algn="ctr">
                      <a:solidFill>
                        <a:srgbClr val="D6D6D6"/>
                      </a:solidFill>
                      <a:prstDash val="solid"/>
                      <a:round/>
                      <a:headEnd type="none" w="med" len="med"/>
                      <a:tailEnd type="none" w="med" len="med"/>
                    </a:lnT>
                    <a:lnB w="9525" cap="flat" cmpd="sng" algn="ctr">
                      <a:solidFill>
                        <a:srgbClr val="D6D6D6"/>
                      </a:solidFill>
                      <a:prstDash val="solid"/>
                      <a:round/>
                      <a:headEnd type="none" w="med" len="med"/>
                      <a:tailEnd type="none" w="med" len="med"/>
                    </a:lnB>
                  </a:tcPr>
                </a:tc>
                <a:extLst>
                  <a:ext uri="{0D108BD9-81ED-4DB2-BD59-A6C34878D82A}">
                    <a16:rowId xmlns:a16="http://schemas.microsoft.com/office/drawing/2014/main" val="2394616195"/>
                  </a:ext>
                </a:extLst>
              </a:tr>
            </a:tbl>
          </a:graphicData>
        </a:graphic>
      </p:graphicFrame>
    </p:spTree>
    <p:extLst>
      <p:ext uri="{BB962C8B-B14F-4D97-AF65-F5344CB8AC3E}">
        <p14:creationId xmlns:p14="http://schemas.microsoft.com/office/powerpoint/2010/main" val="1099270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51EC1-46EE-4FB4-959F-F5E9403EFAA0}"/>
              </a:ext>
            </a:extLst>
          </p:cNvPr>
          <p:cNvSpPr>
            <a:spLocks noGrp="1"/>
          </p:cNvSpPr>
          <p:nvPr>
            <p:ph type="title"/>
          </p:nvPr>
        </p:nvSpPr>
        <p:spPr>
          <a:xfrm>
            <a:off x="673957" y="0"/>
            <a:ext cx="11029616" cy="901357"/>
          </a:xfrm>
        </p:spPr>
        <p:txBody>
          <a:bodyPr>
            <a:normAutofit/>
          </a:bodyPr>
          <a:lstStyle/>
          <a:p>
            <a:pPr algn="ctr"/>
            <a:r>
              <a:rPr lang="en-US" sz="2500" spc="-25" dirty="0">
                <a:solidFill>
                  <a:srgbClr val="FF0000"/>
                </a:solidFill>
              </a:rPr>
              <a:t>4.2. What is Interrupt in OS?</a:t>
            </a:r>
            <a:br>
              <a:rPr lang="en-US" sz="2500" spc="-25" dirty="0">
                <a:solidFill>
                  <a:srgbClr val="FF0000"/>
                </a:solidFill>
              </a:rPr>
            </a:br>
            <a:endParaRPr lang="en-IN" sz="2500" spc="-25" dirty="0">
              <a:solidFill>
                <a:srgbClr val="FF0000"/>
              </a:solidFill>
            </a:endParaRPr>
          </a:p>
        </p:txBody>
      </p:sp>
      <p:sp>
        <p:nvSpPr>
          <p:cNvPr id="3" name="Content Placeholder 2">
            <a:extLst>
              <a:ext uri="{FF2B5EF4-FFF2-40B4-BE49-F238E27FC236}">
                <a16:creationId xmlns:a16="http://schemas.microsoft.com/office/drawing/2014/main" id="{5203FF21-3F0E-4749-8D44-6F2F691EB2FC}"/>
              </a:ext>
            </a:extLst>
          </p:cNvPr>
          <p:cNvSpPr>
            <a:spLocks noGrp="1"/>
          </p:cNvSpPr>
          <p:nvPr>
            <p:ph idx="1"/>
          </p:nvPr>
        </p:nvSpPr>
        <p:spPr>
          <a:xfrm>
            <a:off x="342653" y="901357"/>
            <a:ext cx="11029615" cy="3634486"/>
          </a:xfrm>
        </p:spPr>
        <p:txBody>
          <a:bodyPr>
            <a:noAutofit/>
          </a:bodyPr>
          <a:lstStyle/>
          <a:p>
            <a:pPr algn="just"/>
            <a:r>
              <a:rPr lang="en-US" sz="2400" b="0" i="0" dirty="0">
                <a:solidFill>
                  <a:srgbClr val="333333"/>
                </a:solidFill>
                <a:effectLst/>
                <a:latin typeface="Times New Roman" panose="02020603050405020304" pitchFamily="18" charset="0"/>
                <a:cs typeface="Times New Roman" panose="02020603050405020304" pitchFamily="18" charset="0"/>
              </a:rPr>
              <a:t>An interrupt is a signal emitted by hardware or software when a process or an event needs immediate attention. It alerts the processor to a high-priority process requiring interruption of the current working process. In I/O devices, one of the bus control lines is dedicated for this purpose and is called the </a:t>
            </a:r>
            <a:r>
              <a:rPr lang="en-US" sz="2400" b="1" i="1" dirty="0">
                <a:solidFill>
                  <a:srgbClr val="333333"/>
                </a:solidFill>
                <a:effectLst/>
                <a:latin typeface="Times New Roman" panose="02020603050405020304" pitchFamily="18" charset="0"/>
                <a:cs typeface="Times New Roman" panose="02020603050405020304" pitchFamily="18" charset="0"/>
              </a:rPr>
              <a:t>Interrupt Service Routine</a:t>
            </a:r>
            <a:r>
              <a:rPr lang="en-US" sz="2400" b="0" i="0" dirty="0">
                <a:solidFill>
                  <a:srgbClr val="333333"/>
                </a:solidFill>
                <a:effectLst/>
                <a:latin typeface="Times New Roman" panose="02020603050405020304" pitchFamily="18" charset="0"/>
                <a:cs typeface="Times New Roman" panose="02020603050405020304" pitchFamily="18" charset="0"/>
              </a:rPr>
              <a:t> (ISR0).</a:t>
            </a:r>
          </a:p>
          <a:p>
            <a:pPr algn="just"/>
            <a:r>
              <a:rPr lang="en-US" sz="2400" b="0" i="0" dirty="0">
                <a:solidFill>
                  <a:srgbClr val="333333"/>
                </a:solidFill>
                <a:effectLst/>
                <a:latin typeface="Times New Roman" panose="02020603050405020304" pitchFamily="18" charset="0"/>
                <a:cs typeface="Times New Roman" panose="02020603050405020304" pitchFamily="18" charset="0"/>
              </a:rPr>
              <a:t>When a device raises an interrupt at the process, the processor first completes the execution of an instruction. Then it loads the </a:t>
            </a:r>
            <a:r>
              <a:rPr lang="en-US" sz="2400" b="1" i="1" dirty="0">
                <a:solidFill>
                  <a:srgbClr val="333333"/>
                </a:solidFill>
                <a:effectLst/>
                <a:latin typeface="Times New Roman" panose="02020603050405020304" pitchFamily="18" charset="0"/>
                <a:cs typeface="Times New Roman" panose="02020603050405020304" pitchFamily="18" charset="0"/>
              </a:rPr>
              <a:t>Program Counter</a:t>
            </a:r>
            <a:r>
              <a:rPr lang="en-US" sz="2400" b="0" i="0" dirty="0">
                <a:solidFill>
                  <a:srgbClr val="333333"/>
                </a:solidFill>
                <a:effectLst/>
                <a:latin typeface="Times New Roman" panose="02020603050405020304" pitchFamily="18" charset="0"/>
                <a:cs typeface="Times New Roman" panose="02020603050405020304" pitchFamily="18" charset="0"/>
              </a:rPr>
              <a:t> (PC) with the address of the first instruction of the ISR. Before loading the program counter with the address, the address of the interrupted instruction is moved to a temporary location. Therefore, after handling the interrupt, the processor can continue with the process.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5090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BD44F-BE6B-4370-BFFD-B1E4E6F99E23}"/>
              </a:ext>
            </a:extLst>
          </p:cNvPr>
          <p:cNvSpPr>
            <a:spLocks noGrp="1"/>
          </p:cNvSpPr>
          <p:nvPr>
            <p:ph type="title"/>
          </p:nvPr>
        </p:nvSpPr>
        <p:spPr>
          <a:xfrm>
            <a:off x="804575" y="287894"/>
            <a:ext cx="11029616" cy="545166"/>
          </a:xfrm>
        </p:spPr>
        <p:txBody>
          <a:bodyPr>
            <a:normAutofit fontScale="90000"/>
          </a:bodyPr>
          <a:lstStyle/>
          <a:p>
            <a:pPr algn="ctr"/>
            <a:r>
              <a:rPr lang="en-US" spc="-25" dirty="0">
                <a:solidFill>
                  <a:srgbClr val="FF0000"/>
                </a:solidFill>
              </a:rPr>
              <a:t>Types of Interrupt</a:t>
            </a:r>
            <a:br>
              <a:rPr lang="en-US" b="0" i="0" dirty="0">
                <a:solidFill>
                  <a:srgbClr val="610B4B"/>
                </a:solidFill>
                <a:effectLst/>
                <a:latin typeface="erdana"/>
              </a:rPr>
            </a:br>
            <a:endParaRPr lang="en-IN" dirty="0"/>
          </a:p>
        </p:txBody>
      </p:sp>
      <p:sp>
        <p:nvSpPr>
          <p:cNvPr id="3" name="Content Placeholder 2">
            <a:extLst>
              <a:ext uri="{FF2B5EF4-FFF2-40B4-BE49-F238E27FC236}">
                <a16:creationId xmlns:a16="http://schemas.microsoft.com/office/drawing/2014/main" id="{2DB44708-6D10-4F81-88AC-1BFF980A6A6F}"/>
              </a:ext>
            </a:extLst>
          </p:cNvPr>
          <p:cNvSpPr>
            <a:spLocks noGrp="1"/>
          </p:cNvSpPr>
          <p:nvPr>
            <p:ph idx="1"/>
          </p:nvPr>
        </p:nvSpPr>
        <p:spPr>
          <a:xfrm>
            <a:off x="488427" y="612913"/>
            <a:ext cx="11345764" cy="5632174"/>
          </a:xfrm>
        </p:spPr>
        <p:txBody>
          <a:bodyPr>
            <a:noAutofit/>
          </a:bodyPr>
          <a:lstStyle/>
          <a:p>
            <a:pPr marL="0" indent="0" algn="just">
              <a:buNone/>
            </a:pPr>
            <a:r>
              <a:rPr lang="en-US" sz="2400" b="1" dirty="0">
                <a:solidFill>
                  <a:srgbClr val="333333"/>
                </a:solidFill>
                <a:latin typeface="Times New Roman" panose="02020603050405020304" pitchFamily="18" charset="0"/>
                <a:cs typeface="Times New Roman" panose="02020603050405020304" pitchFamily="18" charset="0"/>
              </a:rPr>
              <a:t>1. Hardware Interrupts</a:t>
            </a:r>
          </a:p>
          <a:p>
            <a:pPr algn="just"/>
            <a:r>
              <a:rPr lang="en-US" sz="2400" dirty="0">
                <a:solidFill>
                  <a:srgbClr val="333333"/>
                </a:solidFill>
                <a:latin typeface="Times New Roman" panose="02020603050405020304" pitchFamily="18" charset="0"/>
                <a:cs typeface="Times New Roman" panose="02020603050405020304" pitchFamily="18" charset="0"/>
              </a:rPr>
              <a:t>A hardware interrupt is a condition related to the state of the hardware that may be signaled by an external hardware device, e.g., an interrupt request (IRQ) line on a PC, or detected by devices embedded in processor logic to communicate that the device needs attention from the operating system. For example, pressing a keyboard key or moving a mouse triggers hardware interrupts that cause the processor to read the keystroke or mouse position.</a:t>
            </a:r>
          </a:p>
          <a:p>
            <a:pPr marL="0" indent="0" algn="just">
              <a:buNone/>
            </a:pPr>
            <a:r>
              <a:rPr lang="en-US" sz="2400" b="1" dirty="0">
                <a:solidFill>
                  <a:srgbClr val="333333"/>
                </a:solidFill>
                <a:latin typeface="Times New Roman" panose="02020603050405020304" pitchFamily="18" charset="0"/>
                <a:cs typeface="Times New Roman" panose="02020603050405020304" pitchFamily="18" charset="0"/>
              </a:rPr>
              <a:t>2. Software Interrupts</a:t>
            </a:r>
          </a:p>
          <a:p>
            <a:pPr algn="just"/>
            <a:r>
              <a:rPr lang="en-US" sz="2400" dirty="0">
                <a:solidFill>
                  <a:srgbClr val="333333"/>
                </a:solidFill>
                <a:latin typeface="Times New Roman" panose="02020603050405020304" pitchFamily="18" charset="0"/>
                <a:cs typeface="Times New Roman" panose="02020603050405020304" pitchFamily="18" charset="0"/>
              </a:rPr>
              <a:t>The processor requests a software interrupt upon executing particular instructions or when certain conditions are met.  Software interrupts may also be unexpectedly triggered by program execution errors. These interrupts are typically called traps or exceptions.</a:t>
            </a:r>
          </a:p>
          <a:p>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9949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B19495-5EE6-42C4-809F-6DBA2127CE75}"/>
              </a:ext>
            </a:extLst>
          </p:cNvPr>
          <p:cNvSpPr>
            <a:spLocks noGrp="1"/>
          </p:cNvSpPr>
          <p:nvPr>
            <p:ph idx="1"/>
          </p:nvPr>
        </p:nvSpPr>
        <p:spPr>
          <a:xfrm>
            <a:off x="329399" y="2146852"/>
            <a:ext cx="6164165" cy="4173054"/>
          </a:xfrm>
        </p:spPr>
        <p:txBody>
          <a:bodyPr>
            <a:normAutofit fontScale="92500"/>
          </a:bodyPr>
          <a:lstStyle/>
          <a:p>
            <a:pPr algn="just"/>
            <a:r>
              <a:rPr lang="en-US" sz="2400" dirty="0">
                <a:solidFill>
                  <a:srgbClr val="000000"/>
                </a:solidFill>
                <a:latin typeface="Times New Roman" panose="02020603050405020304" pitchFamily="18" charset="0"/>
                <a:cs typeface="Times New Roman" panose="02020603050405020304" pitchFamily="18" charset="0"/>
              </a:rPr>
              <a:t>W</a:t>
            </a:r>
            <a:r>
              <a:rPr lang="en-US" sz="2400" b="0" i="0" dirty="0">
                <a:solidFill>
                  <a:srgbClr val="000000"/>
                </a:solidFill>
                <a:effectLst/>
                <a:latin typeface="Times New Roman" panose="02020603050405020304" pitchFamily="18" charset="0"/>
                <a:cs typeface="Times New Roman" panose="02020603050405020304" pitchFamily="18" charset="0"/>
              </a:rPr>
              <a:t>henever an interruption occurs the processor finishes the current instruction execution and starts the execution of the interrupt known as interrupt handling.</a:t>
            </a:r>
          </a:p>
          <a:p>
            <a:pPr algn="just"/>
            <a:r>
              <a:rPr lang="en-US" sz="2400" b="0" i="0" dirty="0">
                <a:solidFill>
                  <a:srgbClr val="000000"/>
                </a:solidFill>
                <a:effectLst/>
                <a:latin typeface="Times New Roman" panose="02020603050405020304" pitchFamily="18" charset="0"/>
                <a:cs typeface="Times New Roman" panose="02020603050405020304" pitchFamily="18" charset="0"/>
              </a:rPr>
              <a:t>The interrupt handling mechanism of an operating system accepts a number which is an address and then selects what specific action to be taken which is already mentioned in the interrupt service routine. In most architecture, the address is stored in a table known as a vector table. Interrupt handling by OS scheme is shown </a:t>
            </a:r>
            <a:r>
              <a:rPr lang="en-US" sz="2400" dirty="0">
                <a:solidFill>
                  <a:srgbClr val="000000"/>
                </a:solidFill>
                <a:latin typeface="Times New Roman" panose="02020603050405020304" pitchFamily="18" charset="0"/>
                <a:cs typeface="Times New Roman" panose="02020603050405020304" pitchFamily="18" charset="0"/>
              </a:rPr>
              <a:t>as follows:</a:t>
            </a:r>
          </a:p>
          <a:p>
            <a:pPr algn="just"/>
            <a:endParaRPr lang="en-US" sz="2400" dirty="0">
              <a:solidFill>
                <a:srgbClr val="000000"/>
              </a:solidFill>
              <a:latin typeface="Times New Roman" panose="02020603050405020304" pitchFamily="18" charset="0"/>
              <a:cs typeface="Times New Roman" panose="02020603050405020304" pitchFamily="18" charset="0"/>
            </a:endParaRPr>
          </a:p>
          <a:p>
            <a:pPr algn="just"/>
            <a:endParaRPr lang="en-US" sz="2400" dirty="0">
              <a:solidFill>
                <a:srgbClr val="000000"/>
              </a:solidFill>
              <a:latin typeface="Times New Roman" panose="02020603050405020304" pitchFamily="18" charset="0"/>
              <a:cs typeface="Times New Roman" panose="02020603050405020304" pitchFamily="18" charset="0"/>
            </a:endParaRPr>
          </a:p>
          <a:p>
            <a:pPr algn="just"/>
            <a:endParaRPr lang="en-US" sz="2400" dirty="0">
              <a:solidFill>
                <a:srgbClr val="000000"/>
              </a:solidFill>
              <a:latin typeface="Times New Roman" panose="02020603050405020304" pitchFamily="18" charset="0"/>
              <a:cs typeface="Times New Roman" panose="02020603050405020304" pitchFamily="18" charset="0"/>
            </a:endParaRPr>
          </a:p>
          <a:p>
            <a:pPr algn="just"/>
            <a:endParaRPr lang="en-US" sz="2400" dirty="0">
              <a:solidFill>
                <a:srgbClr val="000000"/>
              </a:solidFill>
              <a:latin typeface="Times New Roman" panose="02020603050405020304" pitchFamily="18" charset="0"/>
              <a:cs typeface="Times New Roman" panose="02020603050405020304" pitchFamily="18" charset="0"/>
            </a:endParaRPr>
          </a:p>
          <a:p>
            <a:pPr algn="just"/>
            <a:endParaRPr lang="en-US" sz="2400" dirty="0">
              <a:solidFill>
                <a:srgbClr val="000000"/>
              </a:solidFill>
              <a:latin typeface="Times New Roman" panose="02020603050405020304" pitchFamily="18" charset="0"/>
              <a:cs typeface="Times New Roman" panose="02020603050405020304" pitchFamily="18" charset="0"/>
            </a:endParaRPr>
          </a:p>
          <a:p>
            <a:pPr algn="just"/>
            <a:endParaRPr lang="en-US" sz="2400" dirty="0">
              <a:solidFill>
                <a:srgbClr val="000000"/>
              </a:solidFill>
              <a:latin typeface="Times New Roman" panose="02020603050405020304" pitchFamily="18" charset="0"/>
              <a:cs typeface="Times New Roman" panose="02020603050405020304" pitchFamily="18" charset="0"/>
            </a:endParaRPr>
          </a:p>
          <a:p>
            <a:pPr algn="just"/>
            <a:endParaRPr lang="en-IN" sz="2400" dirty="0">
              <a:latin typeface="Times New Roman" panose="02020603050405020304" pitchFamily="18" charset="0"/>
              <a:cs typeface="Times New Roman" panose="02020603050405020304" pitchFamily="18" charset="0"/>
            </a:endParaRPr>
          </a:p>
        </p:txBody>
      </p:sp>
      <p:sp>
        <p:nvSpPr>
          <p:cNvPr id="5" name="Title 4">
            <a:extLst>
              <a:ext uri="{FF2B5EF4-FFF2-40B4-BE49-F238E27FC236}">
                <a16:creationId xmlns:a16="http://schemas.microsoft.com/office/drawing/2014/main" id="{AF3F4DCD-20C3-413D-BA30-511EDFA61A0B}"/>
              </a:ext>
            </a:extLst>
          </p:cNvPr>
          <p:cNvSpPr>
            <a:spLocks noGrp="1"/>
          </p:cNvSpPr>
          <p:nvPr>
            <p:ph type="title"/>
          </p:nvPr>
        </p:nvSpPr>
        <p:spPr>
          <a:xfrm>
            <a:off x="978758" y="-742331"/>
            <a:ext cx="11029616" cy="1188720"/>
          </a:xfrm>
        </p:spPr>
        <p:txBody>
          <a:bodyPr/>
          <a:lstStyle/>
          <a:p>
            <a:pPr algn="ctr"/>
            <a:r>
              <a:rPr lang="en-IN" sz="2500" spc="-25" dirty="0">
                <a:solidFill>
                  <a:srgbClr val="FF0000"/>
                </a:solidFill>
              </a:rPr>
              <a:t>How Interrupt handling is done ?</a:t>
            </a:r>
          </a:p>
        </p:txBody>
      </p:sp>
      <p:pic>
        <p:nvPicPr>
          <p:cNvPr id="7" name="Picture 6" descr="Diagram&#10;&#10;Description automatically generated">
            <a:extLst>
              <a:ext uri="{FF2B5EF4-FFF2-40B4-BE49-F238E27FC236}">
                <a16:creationId xmlns:a16="http://schemas.microsoft.com/office/drawing/2014/main" id="{FCF28B57-0BD5-4A2F-B012-702F0A299DCB}"/>
              </a:ext>
            </a:extLst>
          </p:cNvPr>
          <p:cNvPicPr>
            <a:picLocks noChangeAspect="1"/>
          </p:cNvPicPr>
          <p:nvPr/>
        </p:nvPicPr>
        <p:blipFill>
          <a:blip r:embed="rId2"/>
          <a:stretch>
            <a:fillRect/>
          </a:stretch>
        </p:blipFill>
        <p:spPr>
          <a:xfrm>
            <a:off x="6692350" y="609015"/>
            <a:ext cx="5316024" cy="5964064"/>
          </a:xfrm>
          <a:prstGeom prst="rect">
            <a:avLst/>
          </a:prstGeom>
        </p:spPr>
      </p:pic>
    </p:spTree>
    <p:extLst>
      <p:ext uri="{BB962C8B-B14F-4D97-AF65-F5344CB8AC3E}">
        <p14:creationId xmlns:p14="http://schemas.microsoft.com/office/powerpoint/2010/main" val="1964905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7AD2B-EC23-448E-AA58-931E2746FAAB}"/>
              </a:ext>
            </a:extLst>
          </p:cNvPr>
          <p:cNvSpPr>
            <a:spLocks noGrp="1"/>
          </p:cNvSpPr>
          <p:nvPr>
            <p:ph type="title"/>
          </p:nvPr>
        </p:nvSpPr>
        <p:spPr>
          <a:xfrm>
            <a:off x="581192" y="2477947"/>
            <a:ext cx="11029616" cy="1188720"/>
          </a:xfrm>
        </p:spPr>
        <p:txBody>
          <a:bodyPr/>
          <a:lstStyle/>
          <a:p>
            <a:pPr algn="ctr"/>
            <a:r>
              <a:rPr lang="en-IN" dirty="0"/>
              <a:t>Thank You </a:t>
            </a:r>
            <a:br>
              <a:rPr lang="en-IN" dirty="0"/>
            </a:br>
            <a:r>
              <a:rPr lang="en-IN" dirty="0"/>
              <a:t>      </a:t>
            </a:r>
          </a:p>
        </p:txBody>
      </p:sp>
    </p:spTree>
    <p:extLst>
      <p:ext uri="{BB962C8B-B14F-4D97-AF65-F5344CB8AC3E}">
        <p14:creationId xmlns:p14="http://schemas.microsoft.com/office/powerpoint/2010/main" val="1981569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373217" y="0"/>
            <a:ext cx="5376192" cy="443711"/>
          </a:xfrm>
          <a:prstGeom prst="rect">
            <a:avLst/>
          </a:prstGeom>
        </p:spPr>
        <p:txBody>
          <a:bodyPr vert="horz" wrap="square" lIns="0" tIns="12700" rIns="0" bIns="0" rtlCol="0" anchor="b">
            <a:spAutoFit/>
          </a:bodyPr>
          <a:lstStyle/>
          <a:p>
            <a:pPr marL="12700">
              <a:spcBef>
                <a:spcPts val="100"/>
              </a:spcBef>
            </a:pPr>
            <a:r>
              <a:rPr lang="en-IN" spc="-25" dirty="0">
                <a:solidFill>
                  <a:srgbClr val="FF0000"/>
                </a:solidFill>
              </a:rPr>
              <a:t>Functionality </a:t>
            </a:r>
            <a:r>
              <a:rPr spc="-35" dirty="0">
                <a:solidFill>
                  <a:srgbClr val="FF0000"/>
                </a:solidFill>
              </a:rPr>
              <a:t> </a:t>
            </a:r>
            <a:r>
              <a:rPr spc="-5" dirty="0">
                <a:solidFill>
                  <a:srgbClr val="FF0000"/>
                </a:solidFill>
              </a:rPr>
              <a:t>of</a:t>
            </a:r>
            <a:r>
              <a:rPr spc="-20" dirty="0">
                <a:solidFill>
                  <a:srgbClr val="FF0000"/>
                </a:solidFill>
              </a:rPr>
              <a:t> </a:t>
            </a:r>
            <a:r>
              <a:rPr spc="-5" dirty="0">
                <a:solidFill>
                  <a:srgbClr val="FF0000"/>
                </a:solidFill>
              </a:rPr>
              <a:t>OS</a:t>
            </a:r>
          </a:p>
        </p:txBody>
      </p:sp>
      <p:grpSp>
        <p:nvGrpSpPr>
          <p:cNvPr id="3" name="object 3"/>
          <p:cNvGrpSpPr/>
          <p:nvPr/>
        </p:nvGrpSpPr>
        <p:grpSpPr>
          <a:xfrm>
            <a:off x="5451158" y="2063305"/>
            <a:ext cx="2167969" cy="698500"/>
            <a:chOff x="3927157" y="2063305"/>
            <a:chExt cx="1600835" cy="698500"/>
          </a:xfrm>
        </p:grpSpPr>
        <p:sp>
          <p:nvSpPr>
            <p:cNvPr id="4" name="object 4"/>
            <p:cNvSpPr/>
            <p:nvPr/>
          </p:nvSpPr>
          <p:spPr>
            <a:xfrm>
              <a:off x="3931920" y="2068067"/>
              <a:ext cx="1591310" cy="688975"/>
            </a:xfrm>
            <a:custGeom>
              <a:avLst/>
              <a:gdLst/>
              <a:ahLst/>
              <a:cxnLst/>
              <a:rect l="l" t="t" r="r" b="b"/>
              <a:pathLst>
                <a:path w="1591310" h="688975">
                  <a:moveTo>
                    <a:pt x="1476247" y="0"/>
                  </a:moveTo>
                  <a:lnTo>
                    <a:pt x="114807" y="0"/>
                  </a:lnTo>
                  <a:lnTo>
                    <a:pt x="70133" y="9026"/>
                  </a:lnTo>
                  <a:lnTo>
                    <a:pt x="33639" y="33639"/>
                  </a:lnTo>
                  <a:lnTo>
                    <a:pt x="9026" y="70133"/>
                  </a:lnTo>
                  <a:lnTo>
                    <a:pt x="0" y="114808"/>
                  </a:lnTo>
                  <a:lnTo>
                    <a:pt x="0" y="574040"/>
                  </a:lnTo>
                  <a:lnTo>
                    <a:pt x="9026" y="618714"/>
                  </a:lnTo>
                  <a:lnTo>
                    <a:pt x="33639" y="655208"/>
                  </a:lnTo>
                  <a:lnTo>
                    <a:pt x="70133" y="679821"/>
                  </a:lnTo>
                  <a:lnTo>
                    <a:pt x="114807" y="688848"/>
                  </a:lnTo>
                  <a:lnTo>
                    <a:pt x="1476247" y="688848"/>
                  </a:lnTo>
                  <a:lnTo>
                    <a:pt x="1520922" y="679821"/>
                  </a:lnTo>
                  <a:lnTo>
                    <a:pt x="1557416" y="655208"/>
                  </a:lnTo>
                  <a:lnTo>
                    <a:pt x="1582029" y="618714"/>
                  </a:lnTo>
                  <a:lnTo>
                    <a:pt x="1591055" y="574040"/>
                  </a:lnTo>
                  <a:lnTo>
                    <a:pt x="1591055" y="114808"/>
                  </a:lnTo>
                  <a:lnTo>
                    <a:pt x="1582029" y="70133"/>
                  </a:lnTo>
                  <a:lnTo>
                    <a:pt x="1557416" y="33639"/>
                  </a:lnTo>
                  <a:lnTo>
                    <a:pt x="1520922" y="9026"/>
                  </a:lnTo>
                  <a:lnTo>
                    <a:pt x="1476247" y="0"/>
                  </a:lnTo>
                  <a:close/>
                </a:path>
              </a:pathLst>
            </a:custGeom>
            <a:solidFill>
              <a:srgbClr val="DAE2F3"/>
            </a:solidFill>
          </p:spPr>
          <p:txBody>
            <a:bodyPr wrap="square" lIns="0" tIns="0" rIns="0" bIns="0" rtlCol="0"/>
            <a:lstStyle/>
            <a:p>
              <a:endParaRPr/>
            </a:p>
          </p:txBody>
        </p:sp>
        <p:sp>
          <p:nvSpPr>
            <p:cNvPr id="5" name="object 5"/>
            <p:cNvSpPr/>
            <p:nvPr/>
          </p:nvSpPr>
          <p:spPr>
            <a:xfrm>
              <a:off x="3931920" y="2068067"/>
              <a:ext cx="1591310" cy="688975"/>
            </a:xfrm>
            <a:custGeom>
              <a:avLst/>
              <a:gdLst/>
              <a:ahLst/>
              <a:cxnLst/>
              <a:rect l="l" t="t" r="r" b="b"/>
              <a:pathLst>
                <a:path w="1591310" h="688975">
                  <a:moveTo>
                    <a:pt x="0" y="114808"/>
                  </a:moveTo>
                  <a:lnTo>
                    <a:pt x="9026" y="70133"/>
                  </a:lnTo>
                  <a:lnTo>
                    <a:pt x="33639" y="33639"/>
                  </a:lnTo>
                  <a:lnTo>
                    <a:pt x="70133" y="9026"/>
                  </a:lnTo>
                  <a:lnTo>
                    <a:pt x="114807" y="0"/>
                  </a:lnTo>
                  <a:lnTo>
                    <a:pt x="1476247" y="0"/>
                  </a:lnTo>
                  <a:lnTo>
                    <a:pt x="1520922" y="9026"/>
                  </a:lnTo>
                  <a:lnTo>
                    <a:pt x="1557416" y="33639"/>
                  </a:lnTo>
                  <a:lnTo>
                    <a:pt x="1582029" y="70133"/>
                  </a:lnTo>
                  <a:lnTo>
                    <a:pt x="1591055" y="114808"/>
                  </a:lnTo>
                  <a:lnTo>
                    <a:pt x="1591055" y="574040"/>
                  </a:lnTo>
                  <a:lnTo>
                    <a:pt x="1582029" y="618714"/>
                  </a:lnTo>
                  <a:lnTo>
                    <a:pt x="1557416" y="655208"/>
                  </a:lnTo>
                  <a:lnTo>
                    <a:pt x="1520922" y="679821"/>
                  </a:lnTo>
                  <a:lnTo>
                    <a:pt x="1476247" y="688848"/>
                  </a:lnTo>
                  <a:lnTo>
                    <a:pt x="114807" y="688848"/>
                  </a:lnTo>
                  <a:lnTo>
                    <a:pt x="70133" y="679821"/>
                  </a:lnTo>
                  <a:lnTo>
                    <a:pt x="33639" y="655208"/>
                  </a:lnTo>
                  <a:lnTo>
                    <a:pt x="9026" y="618714"/>
                  </a:lnTo>
                  <a:lnTo>
                    <a:pt x="0" y="574040"/>
                  </a:lnTo>
                  <a:lnTo>
                    <a:pt x="0" y="114808"/>
                  </a:lnTo>
                  <a:close/>
                </a:path>
              </a:pathLst>
            </a:custGeom>
            <a:ln w="9144">
              <a:solidFill>
                <a:srgbClr val="000000"/>
              </a:solidFill>
            </a:ln>
          </p:spPr>
          <p:txBody>
            <a:bodyPr wrap="square" lIns="0" tIns="0" rIns="0" bIns="0" rtlCol="0"/>
            <a:lstStyle/>
            <a:p>
              <a:endParaRPr/>
            </a:p>
          </p:txBody>
        </p:sp>
      </p:grpSp>
      <p:sp>
        <p:nvSpPr>
          <p:cNvPr id="6" name="object 6"/>
          <p:cNvSpPr txBox="1"/>
          <p:nvPr/>
        </p:nvSpPr>
        <p:spPr>
          <a:xfrm>
            <a:off x="5464554" y="2257805"/>
            <a:ext cx="2036175" cy="289823"/>
          </a:xfrm>
          <a:prstGeom prst="rect">
            <a:avLst/>
          </a:prstGeom>
        </p:spPr>
        <p:txBody>
          <a:bodyPr vert="horz" wrap="square" lIns="0" tIns="12700" rIns="0" bIns="0" rtlCol="0">
            <a:spAutoFit/>
          </a:bodyPr>
          <a:lstStyle/>
          <a:p>
            <a:pPr marL="12700" algn="ctr">
              <a:spcBef>
                <a:spcPts val="100"/>
              </a:spcBef>
            </a:pPr>
            <a:r>
              <a:rPr lang="en-IN" spc="-5" dirty="0">
                <a:latin typeface="Arial MT"/>
                <a:cs typeface="Arial MT"/>
              </a:rPr>
              <a:t>Functionality of </a:t>
            </a:r>
            <a:r>
              <a:rPr dirty="0">
                <a:latin typeface="Arial MT"/>
                <a:cs typeface="Arial MT"/>
              </a:rPr>
              <a:t>OS</a:t>
            </a:r>
          </a:p>
        </p:txBody>
      </p:sp>
      <p:grpSp>
        <p:nvGrpSpPr>
          <p:cNvPr id="7" name="object 7"/>
          <p:cNvGrpSpPr/>
          <p:nvPr/>
        </p:nvGrpSpPr>
        <p:grpSpPr>
          <a:xfrm>
            <a:off x="2006917" y="4079557"/>
            <a:ext cx="1443990" cy="861694"/>
            <a:chOff x="482917" y="4079557"/>
            <a:chExt cx="1443990" cy="861694"/>
          </a:xfrm>
        </p:grpSpPr>
        <p:sp>
          <p:nvSpPr>
            <p:cNvPr id="8" name="object 8"/>
            <p:cNvSpPr/>
            <p:nvPr/>
          </p:nvSpPr>
          <p:spPr>
            <a:xfrm>
              <a:off x="487680" y="4084320"/>
              <a:ext cx="1434465" cy="852169"/>
            </a:xfrm>
            <a:custGeom>
              <a:avLst/>
              <a:gdLst/>
              <a:ahLst/>
              <a:cxnLst/>
              <a:rect l="l" t="t" r="r" b="b"/>
              <a:pathLst>
                <a:path w="1434464" h="852170">
                  <a:moveTo>
                    <a:pt x="1292097" y="0"/>
                  </a:moveTo>
                  <a:lnTo>
                    <a:pt x="141986" y="0"/>
                  </a:lnTo>
                  <a:lnTo>
                    <a:pt x="97110" y="7244"/>
                  </a:lnTo>
                  <a:lnTo>
                    <a:pt x="58133" y="27411"/>
                  </a:lnTo>
                  <a:lnTo>
                    <a:pt x="27397" y="58155"/>
                  </a:lnTo>
                  <a:lnTo>
                    <a:pt x="7239" y="97129"/>
                  </a:lnTo>
                  <a:lnTo>
                    <a:pt x="0" y="141985"/>
                  </a:lnTo>
                  <a:lnTo>
                    <a:pt x="0" y="709929"/>
                  </a:lnTo>
                  <a:lnTo>
                    <a:pt x="7239" y="754786"/>
                  </a:lnTo>
                  <a:lnTo>
                    <a:pt x="27397" y="793760"/>
                  </a:lnTo>
                  <a:lnTo>
                    <a:pt x="58133" y="824504"/>
                  </a:lnTo>
                  <a:lnTo>
                    <a:pt x="97110" y="844671"/>
                  </a:lnTo>
                  <a:lnTo>
                    <a:pt x="141986" y="851915"/>
                  </a:lnTo>
                  <a:lnTo>
                    <a:pt x="1292097" y="851915"/>
                  </a:lnTo>
                  <a:lnTo>
                    <a:pt x="1336954" y="844671"/>
                  </a:lnTo>
                  <a:lnTo>
                    <a:pt x="1375928" y="824504"/>
                  </a:lnTo>
                  <a:lnTo>
                    <a:pt x="1406672" y="793760"/>
                  </a:lnTo>
                  <a:lnTo>
                    <a:pt x="1426839" y="754786"/>
                  </a:lnTo>
                  <a:lnTo>
                    <a:pt x="1434083" y="709929"/>
                  </a:lnTo>
                  <a:lnTo>
                    <a:pt x="1434083" y="141985"/>
                  </a:lnTo>
                  <a:lnTo>
                    <a:pt x="1426839" y="97129"/>
                  </a:lnTo>
                  <a:lnTo>
                    <a:pt x="1406672" y="58155"/>
                  </a:lnTo>
                  <a:lnTo>
                    <a:pt x="1375928" y="27411"/>
                  </a:lnTo>
                  <a:lnTo>
                    <a:pt x="1336954" y="7244"/>
                  </a:lnTo>
                  <a:lnTo>
                    <a:pt x="1292097" y="0"/>
                  </a:lnTo>
                  <a:close/>
                </a:path>
              </a:pathLst>
            </a:custGeom>
            <a:solidFill>
              <a:srgbClr val="FF0000"/>
            </a:solidFill>
          </p:spPr>
          <p:txBody>
            <a:bodyPr wrap="square" lIns="0" tIns="0" rIns="0" bIns="0" rtlCol="0"/>
            <a:lstStyle/>
            <a:p>
              <a:endParaRPr/>
            </a:p>
          </p:txBody>
        </p:sp>
        <p:sp>
          <p:nvSpPr>
            <p:cNvPr id="9" name="object 9"/>
            <p:cNvSpPr/>
            <p:nvPr/>
          </p:nvSpPr>
          <p:spPr>
            <a:xfrm>
              <a:off x="487680" y="4084320"/>
              <a:ext cx="1434465" cy="852169"/>
            </a:xfrm>
            <a:custGeom>
              <a:avLst/>
              <a:gdLst/>
              <a:ahLst/>
              <a:cxnLst/>
              <a:rect l="l" t="t" r="r" b="b"/>
              <a:pathLst>
                <a:path w="1434464" h="852170">
                  <a:moveTo>
                    <a:pt x="0" y="141985"/>
                  </a:moveTo>
                  <a:lnTo>
                    <a:pt x="7239" y="97129"/>
                  </a:lnTo>
                  <a:lnTo>
                    <a:pt x="27397" y="58155"/>
                  </a:lnTo>
                  <a:lnTo>
                    <a:pt x="58133" y="27411"/>
                  </a:lnTo>
                  <a:lnTo>
                    <a:pt x="97110" y="7244"/>
                  </a:lnTo>
                  <a:lnTo>
                    <a:pt x="141986" y="0"/>
                  </a:lnTo>
                  <a:lnTo>
                    <a:pt x="1292097" y="0"/>
                  </a:lnTo>
                  <a:lnTo>
                    <a:pt x="1336954" y="7244"/>
                  </a:lnTo>
                  <a:lnTo>
                    <a:pt x="1375928" y="27411"/>
                  </a:lnTo>
                  <a:lnTo>
                    <a:pt x="1406672" y="58155"/>
                  </a:lnTo>
                  <a:lnTo>
                    <a:pt x="1426839" y="97129"/>
                  </a:lnTo>
                  <a:lnTo>
                    <a:pt x="1434083" y="141985"/>
                  </a:lnTo>
                  <a:lnTo>
                    <a:pt x="1434083" y="709929"/>
                  </a:lnTo>
                  <a:lnTo>
                    <a:pt x="1426839" y="754786"/>
                  </a:lnTo>
                  <a:lnTo>
                    <a:pt x="1406672" y="793760"/>
                  </a:lnTo>
                  <a:lnTo>
                    <a:pt x="1375928" y="824504"/>
                  </a:lnTo>
                  <a:lnTo>
                    <a:pt x="1336954" y="844671"/>
                  </a:lnTo>
                  <a:lnTo>
                    <a:pt x="1292097" y="851915"/>
                  </a:lnTo>
                  <a:lnTo>
                    <a:pt x="141986" y="851915"/>
                  </a:lnTo>
                  <a:lnTo>
                    <a:pt x="97110" y="844671"/>
                  </a:lnTo>
                  <a:lnTo>
                    <a:pt x="58133" y="824504"/>
                  </a:lnTo>
                  <a:lnTo>
                    <a:pt x="27397" y="793760"/>
                  </a:lnTo>
                  <a:lnTo>
                    <a:pt x="7239" y="754786"/>
                  </a:lnTo>
                  <a:lnTo>
                    <a:pt x="0" y="709929"/>
                  </a:lnTo>
                  <a:lnTo>
                    <a:pt x="0" y="141985"/>
                  </a:lnTo>
                  <a:close/>
                </a:path>
              </a:pathLst>
            </a:custGeom>
            <a:ln w="9144">
              <a:solidFill>
                <a:srgbClr val="000000"/>
              </a:solidFill>
            </a:ln>
          </p:spPr>
          <p:txBody>
            <a:bodyPr wrap="square" lIns="0" tIns="0" rIns="0" bIns="0" rtlCol="0"/>
            <a:lstStyle/>
            <a:p>
              <a:endParaRPr/>
            </a:p>
          </p:txBody>
        </p:sp>
      </p:grpSp>
      <p:sp>
        <p:nvSpPr>
          <p:cNvPr id="10" name="object 10"/>
          <p:cNvSpPr txBox="1"/>
          <p:nvPr/>
        </p:nvSpPr>
        <p:spPr>
          <a:xfrm>
            <a:off x="2051405" y="4217620"/>
            <a:ext cx="1356360" cy="574675"/>
          </a:xfrm>
          <a:prstGeom prst="rect">
            <a:avLst/>
          </a:prstGeom>
        </p:spPr>
        <p:txBody>
          <a:bodyPr vert="horz" wrap="square" lIns="0" tIns="12700" rIns="0" bIns="0" rtlCol="0">
            <a:spAutoFit/>
          </a:bodyPr>
          <a:lstStyle/>
          <a:p>
            <a:pPr marL="233679">
              <a:spcBef>
                <a:spcPts val="100"/>
              </a:spcBef>
            </a:pPr>
            <a:r>
              <a:rPr spc="-5" dirty="0">
                <a:latin typeface="Arial MT"/>
                <a:cs typeface="Arial MT"/>
              </a:rPr>
              <a:t>Process</a:t>
            </a:r>
            <a:endParaRPr dirty="0">
              <a:latin typeface="Arial MT"/>
              <a:cs typeface="Arial MT"/>
            </a:endParaRPr>
          </a:p>
          <a:p>
            <a:pPr marL="12700">
              <a:spcBef>
                <a:spcPts val="5"/>
              </a:spcBef>
            </a:pPr>
            <a:r>
              <a:rPr spc="-5" dirty="0">
                <a:latin typeface="Arial MT"/>
                <a:cs typeface="Arial MT"/>
              </a:rPr>
              <a:t>Ma</a:t>
            </a:r>
            <a:r>
              <a:rPr spc="-15" dirty="0">
                <a:latin typeface="Arial MT"/>
                <a:cs typeface="Arial MT"/>
              </a:rPr>
              <a:t>n</a:t>
            </a:r>
            <a:r>
              <a:rPr spc="-5" dirty="0">
                <a:latin typeface="Arial MT"/>
                <a:cs typeface="Arial MT"/>
              </a:rPr>
              <a:t>a</a:t>
            </a:r>
            <a:r>
              <a:rPr spc="-15" dirty="0">
                <a:latin typeface="Arial MT"/>
                <a:cs typeface="Arial MT"/>
              </a:rPr>
              <a:t>g</a:t>
            </a:r>
            <a:r>
              <a:rPr spc="-5" dirty="0">
                <a:latin typeface="Arial MT"/>
                <a:cs typeface="Arial MT"/>
              </a:rPr>
              <a:t>em</a:t>
            </a:r>
            <a:r>
              <a:rPr spc="-15" dirty="0">
                <a:latin typeface="Arial MT"/>
                <a:cs typeface="Arial MT"/>
              </a:rPr>
              <a:t>e</a:t>
            </a:r>
            <a:r>
              <a:rPr dirty="0">
                <a:latin typeface="Arial MT"/>
                <a:cs typeface="Arial MT"/>
              </a:rPr>
              <a:t>nt</a:t>
            </a:r>
          </a:p>
        </p:txBody>
      </p:sp>
      <p:grpSp>
        <p:nvGrpSpPr>
          <p:cNvPr id="11" name="object 11"/>
          <p:cNvGrpSpPr/>
          <p:nvPr/>
        </p:nvGrpSpPr>
        <p:grpSpPr>
          <a:xfrm>
            <a:off x="3750373" y="4079557"/>
            <a:ext cx="1443990" cy="861694"/>
            <a:chOff x="2226373" y="4079557"/>
            <a:chExt cx="1443990" cy="861694"/>
          </a:xfrm>
        </p:grpSpPr>
        <p:sp>
          <p:nvSpPr>
            <p:cNvPr id="12" name="object 12"/>
            <p:cNvSpPr/>
            <p:nvPr/>
          </p:nvSpPr>
          <p:spPr>
            <a:xfrm>
              <a:off x="2231135" y="4084320"/>
              <a:ext cx="1434465" cy="852169"/>
            </a:xfrm>
            <a:custGeom>
              <a:avLst/>
              <a:gdLst/>
              <a:ahLst/>
              <a:cxnLst/>
              <a:rect l="l" t="t" r="r" b="b"/>
              <a:pathLst>
                <a:path w="1434464" h="852170">
                  <a:moveTo>
                    <a:pt x="1292098" y="0"/>
                  </a:moveTo>
                  <a:lnTo>
                    <a:pt x="141986" y="0"/>
                  </a:lnTo>
                  <a:lnTo>
                    <a:pt x="97129" y="7244"/>
                  </a:lnTo>
                  <a:lnTo>
                    <a:pt x="58155" y="27411"/>
                  </a:lnTo>
                  <a:lnTo>
                    <a:pt x="27411" y="58155"/>
                  </a:lnTo>
                  <a:lnTo>
                    <a:pt x="7244" y="97129"/>
                  </a:lnTo>
                  <a:lnTo>
                    <a:pt x="0" y="141985"/>
                  </a:lnTo>
                  <a:lnTo>
                    <a:pt x="0" y="709929"/>
                  </a:lnTo>
                  <a:lnTo>
                    <a:pt x="7244" y="754786"/>
                  </a:lnTo>
                  <a:lnTo>
                    <a:pt x="27411" y="793760"/>
                  </a:lnTo>
                  <a:lnTo>
                    <a:pt x="58155" y="824504"/>
                  </a:lnTo>
                  <a:lnTo>
                    <a:pt x="97129" y="844671"/>
                  </a:lnTo>
                  <a:lnTo>
                    <a:pt x="141986" y="851915"/>
                  </a:lnTo>
                  <a:lnTo>
                    <a:pt x="1292098" y="851915"/>
                  </a:lnTo>
                  <a:lnTo>
                    <a:pt x="1336954" y="844671"/>
                  </a:lnTo>
                  <a:lnTo>
                    <a:pt x="1375928" y="824504"/>
                  </a:lnTo>
                  <a:lnTo>
                    <a:pt x="1406672" y="793760"/>
                  </a:lnTo>
                  <a:lnTo>
                    <a:pt x="1426839" y="754786"/>
                  </a:lnTo>
                  <a:lnTo>
                    <a:pt x="1434084" y="709929"/>
                  </a:lnTo>
                  <a:lnTo>
                    <a:pt x="1434084" y="141985"/>
                  </a:lnTo>
                  <a:lnTo>
                    <a:pt x="1426839" y="97129"/>
                  </a:lnTo>
                  <a:lnTo>
                    <a:pt x="1406672" y="58155"/>
                  </a:lnTo>
                  <a:lnTo>
                    <a:pt x="1375928" y="27411"/>
                  </a:lnTo>
                  <a:lnTo>
                    <a:pt x="1336954" y="7244"/>
                  </a:lnTo>
                  <a:lnTo>
                    <a:pt x="1292098" y="0"/>
                  </a:lnTo>
                  <a:close/>
                </a:path>
              </a:pathLst>
            </a:custGeom>
            <a:solidFill>
              <a:srgbClr val="FFC000"/>
            </a:solidFill>
          </p:spPr>
          <p:txBody>
            <a:bodyPr wrap="square" lIns="0" tIns="0" rIns="0" bIns="0" rtlCol="0"/>
            <a:lstStyle/>
            <a:p>
              <a:endParaRPr/>
            </a:p>
          </p:txBody>
        </p:sp>
        <p:sp>
          <p:nvSpPr>
            <p:cNvPr id="13" name="object 13"/>
            <p:cNvSpPr/>
            <p:nvPr/>
          </p:nvSpPr>
          <p:spPr>
            <a:xfrm>
              <a:off x="2231135" y="4084320"/>
              <a:ext cx="1434465" cy="852169"/>
            </a:xfrm>
            <a:custGeom>
              <a:avLst/>
              <a:gdLst/>
              <a:ahLst/>
              <a:cxnLst/>
              <a:rect l="l" t="t" r="r" b="b"/>
              <a:pathLst>
                <a:path w="1434464" h="852170">
                  <a:moveTo>
                    <a:pt x="0" y="141985"/>
                  </a:moveTo>
                  <a:lnTo>
                    <a:pt x="7244" y="97129"/>
                  </a:lnTo>
                  <a:lnTo>
                    <a:pt x="27411" y="58155"/>
                  </a:lnTo>
                  <a:lnTo>
                    <a:pt x="58155" y="27411"/>
                  </a:lnTo>
                  <a:lnTo>
                    <a:pt x="97129" y="7244"/>
                  </a:lnTo>
                  <a:lnTo>
                    <a:pt x="141986" y="0"/>
                  </a:lnTo>
                  <a:lnTo>
                    <a:pt x="1292098" y="0"/>
                  </a:lnTo>
                  <a:lnTo>
                    <a:pt x="1336954" y="7244"/>
                  </a:lnTo>
                  <a:lnTo>
                    <a:pt x="1375928" y="27411"/>
                  </a:lnTo>
                  <a:lnTo>
                    <a:pt x="1406672" y="58155"/>
                  </a:lnTo>
                  <a:lnTo>
                    <a:pt x="1426839" y="97129"/>
                  </a:lnTo>
                  <a:lnTo>
                    <a:pt x="1434084" y="141985"/>
                  </a:lnTo>
                  <a:lnTo>
                    <a:pt x="1434084" y="709929"/>
                  </a:lnTo>
                  <a:lnTo>
                    <a:pt x="1426839" y="754786"/>
                  </a:lnTo>
                  <a:lnTo>
                    <a:pt x="1406672" y="793760"/>
                  </a:lnTo>
                  <a:lnTo>
                    <a:pt x="1375928" y="824504"/>
                  </a:lnTo>
                  <a:lnTo>
                    <a:pt x="1336954" y="844671"/>
                  </a:lnTo>
                  <a:lnTo>
                    <a:pt x="1292098" y="851915"/>
                  </a:lnTo>
                  <a:lnTo>
                    <a:pt x="141986" y="851915"/>
                  </a:lnTo>
                  <a:lnTo>
                    <a:pt x="97129" y="844671"/>
                  </a:lnTo>
                  <a:lnTo>
                    <a:pt x="58155" y="824504"/>
                  </a:lnTo>
                  <a:lnTo>
                    <a:pt x="27411" y="793760"/>
                  </a:lnTo>
                  <a:lnTo>
                    <a:pt x="7244" y="754786"/>
                  </a:lnTo>
                  <a:lnTo>
                    <a:pt x="0" y="709929"/>
                  </a:lnTo>
                  <a:lnTo>
                    <a:pt x="0" y="141985"/>
                  </a:lnTo>
                  <a:close/>
                </a:path>
              </a:pathLst>
            </a:custGeom>
            <a:ln w="9144">
              <a:solidFill>
                <a:srgbClr val="000000"/>
              </a:solidFill>
            </a:ln>
          </p:spPr>
          <p:txBody>
            <a:bodyPr wrap="square" lIns="0" tIns="0" rIns="0" bIns="0" rtlCol="0"/>
            <a:lstStyle/>
            <a:p>
              <a:endParaRPr/>
            </a:p>
          </p:txBody>
        </p:sp>
      </p:grpSp>
      <p:sp>
        <p:nvSpPr>
          <p:cNvPr id="14" name="object 14"/>
          <p:cNvSpPr txBox="1"/>
          <p:nvPr/>
        </p:nvSpPr>
        <p:spPr>
          <a:xfrm>
            <a:off x="3794886" y="4217620"/>
            <a:ext cx="1356360" cy="574675"/>
          </a:xfrm>
          <a:prstGeom prst="rect">
            <a:avLst/>
          </a:prstGeom>
        </p:spPr>
        <p:txBody>
          <a:bodyPr vert="horz" wrap="square" lIns="0" tIns="12700" rIns="0" bIns="0" rtlCol="0">
            <a:spAutoFit/>
          </a:bodyPr>
          <a:lstStyle/>
          <a:p>
            <a:pPr marL="233679">
              <a:spcBef>
                <a:spcPts val="100"/>
              </a:spcBef>
            </a:pPr>
            <a:r>
              <a:rPr spc="-5" dirty="0">
                <a:latin typeface="Arial MT"/>
                <a:cs typeface="Arial MT"/>
              </a:rPr>
              <a:t>Memory</a:t>
            </a:r>
            <a:endParaRPr dirty="0">
              <a:latin typeface="Arial MT"/>
              <a:cs typeface="Arial MT"/>
            </a:endParaRPr>
          </a:p>
          <a:p>
            <a:pPr marL="12700">
              <a:spcBef>
                <a:spcPts val="5"/>
              </a:spcBef>
            </a:pPr>
            <a:r>
              <a:rPr spc="-5" dirty="0">
                <a:latin typeface="Arial MT"/>
                <a:cs typeface="Arial MT"/>
              </a:rPr>
              <a:t>Ma</a:t>
            </a:r>
            <a:r>
              <a:rPr spc="-15" dirty="0">
                <a:latin typeface="Arial MT"/>
                <a:cs typeface="Arial MT"/>
              </a:rPr>
              <a:t>n</a:t>
            </a:r>
            <a:r>
              <a:rPr spc="-5" dirty="0">
                <a:latin typeface="Arial MT"/>
                <a:cs typeface="Arial MT"/>
              </a:rPr>
              <a:t>a</a:t>
            </a:r>
            <a:r>
              <a:rPr spc="-15" dirty="0">
                <a:latin typeface="Arial MT"/>
                <a:cs typeface="Arial MT"/>
              </a:rPr>
              <a:t>g</a:t>
            </a:r>
            <a:r>
              <a:rPr spc="-5" dirty="0">
                <a:latin typeface="Arial MT"/>
                <a:cs typeface="Arial MT"/>
              </a:rPr>
              <a:t>em</a:t>
            </a:r>
            <a:r>
              <a:rPr spc="-15" dirty="0">
                <a:latin typeface="Arial MT"/>
                <a:cs typeface="Arial MT"/>
              </a:rPr>
              <a:t>e</a:t>
            </a:r>
            <a:r>
              <a:rPr dirty="0">
                <a:latin typeface="Arial MT"/>
                <a:cs typeface="Arial MT"/>
              </a:rPr>
              <a:t>nt</a:t>
            </a:r>
          </a:p>
        </p:txBody>
      </p:sp>
      <p:grpSp>
        <p:nvGrpSpPr>
          <p:cNvPr id="15" name="object 15"/>
          <p:cNvGrpSpPr/>
          <p:nvPr/>
        </p:nvGrpSpPr>
        <p:grpSpPr>
          <a:xfrm>
            <a:off x="5422201" y="4079557"/>
            <a:ext cx="1445260" cy="861694"/>
            <a:chOff x="3898201" y="4079557"/>
            <a:chExt cx="1445260" cy="861694"/>
          </a:xfrm>
        </p:grpSpPr>
        <p:sp>
          <p:nvSpPr>
            <p:cNvPr id="16" name="object 16"/>
            <p:cNvSpPr/>
            <p:nvPr/>
          </p:nvSpPr>
          <p:spPr>
            <a:xfrm>
              <a:off x="3902964" y="4084320"/>
              <a:ext cx="1435735" cy="852169"/>
            </a:xfrm>
            <a:custGeom>
              <a:avLst/>
              <a:gdLst/>
              <a:ahLst/>
              <a:cxnLst/>
              <a:rect l="l" t="t" r="r" b="b"/>
              <a:pathLst>
                <a:path w="1435735" h="852170">
                  <a:moveTo>
                    <a:pt x="1293622" y="0"/>
                  </a:moveTo>
                  <a:lnTo>
                    <a:pt x="141986" y="0"/>
                  </a:lnTo>
                  <a:lnTo>
                    <a:pt x="97129" y="7244"/>
                  </a:lnTo>
                  <a:lnTo>
                    <a:pt x="58155" y="27411"/>
                  </a:lnTo>
                  <a:lnTo>
                    <a:pt x="27411" y="58155"/>
                  </a:lnTo>
                  <a:lnTo>
                    <a:pt x="7244" y="97129"/>
                  </a:lnTo>
                  <a:lnTo>
                    <a:pt x="0" y="141985"/>
                  </a:lnTo>
                  <a:lnTo>
                    <a:pt x="0" y="709929"/>
                  </a:lnTo>
                  <a:lnTo>
                    <a:pt x="7244" y="754786"/>
                  </a:lnTo>
                  <a:lnTo>
                    <a:pt x="27411" y="793760"/>
                  </a:lnTo>
                  <a:lnTo>
                    <a:pt x="58155" y="824504"/>
                  </a:lnTo>
                  <a:lnTo>
                    <a:pt x="97129" y="844671"/>
                  </a:lnTo>
                  <a:lnTo>
                    <a:pt x="141986" y="851915"/>
                  </a:lnTo>
                  <a:lnTo>
                    <a:pt x="1293622" y="851915"/>
                  </a:lnTo>
                  <a:lnTo>
                    <a:pt x="1338478" y="844671"/>
                  </a:lnTo>
                  <a:lnTo>
                    <a:pt x="1377452" y="824504"/>
                  </a:lnTo>
                  <a:lnTo>
                    <a:pt x="1408196" y="793760"/>
                  </a:lnTo>
                  <a:lnTo>
                    <a:pt x="1428363" y="754786"/>
                  </a:lnTo>
                  <a:lnTo>
                    <a:pt x="1435608" y="709929"/>
                  </a:lnTo>
                  <a:lnTo>
                    <a:pt x="1435608" y="141985"/>
                  </a:lnTo>
                  <a:lnTo>
                    <a:pt x="1428363" y="97129"/>
                  </a:lnTo>
                  <a:lnTo>
                    <a:pt x="1408196" y="58155"/>
                  </a:lnTo>
                  <a:lnTo>
                    <a:pt x="1377452" y="27411"/>
                  </a:lnTo>
                  <a:lnTo>
                    <a:pt x="1338478" y="7244"/>
                  </a:lnTo>
                  <a:lnTo>
                    <a:pt x="1293622" y="0"/>
                  </a:lnTo>
                  <a:close/>
                </a:path>
              </a:pathLst>
            </a:custGeom>
            <a:solidFill>
              <a:srgbClr val="FFC000"/>
            </a:solidFill>
          </p:spPr>
          <p:txBody>
            <a:bodyPr wrap="square" lIns="0" tIns="0" rIns="0" bIns="0" rtlCol="0"/>
            <a:lstStyle/>
            <a:p>
              <a:endParaRPr/>
            </a:p>
          </p:txBody>
        </p:sp>
        <p:sp>
          <p:nvSpPr>
            <p:cNvPr id="17" name="object 17"/>
            <p:cNvSpPr/>
            <p:nvPr/>
          </p:nvSpPr>
          <p:spPr>
            <a:xfrm>
              <a:off x="3902964" y="4084320"/>
              <a:ext cx="1435735" cy="852169"/>
            </a:xfrm>
            <a:custGeom>
              <a:avLst/>
              <a:gdLst/>
              <a:ahLst/>
              <a:cxnLst/>
              <a:rect l="l" t="t" r="r" b="b"/>
              <a:pathLst>
                <a:path w="1435735" h="852170">
                  <a:moveTo>
                    <a:pt x="0" y="141985"/>
                  </a:moveTo>
                  <a:lnTo>
                    <a:pt x="7244" y="97129"/>
                  </a:lnTo>
                  <a:lnTo>
                    <a:pt x="27411" y="58155"/>
                  </a:lnTo>
                  <a:lnTo>
                    <a:pt x="58155" y="27411"/>
                  </a:lnTo>
                  <a:lnTo>
                    <a:pt x="97129" y="7244"/>
                  </a:lnTo>
                  <a:lnTo>
                    <a:pt x="141986" y="0"/>
                  </a:lnTo>
                  <a:lnTo>
                    <a:pt x="1293622" y="0"/>
                  </a:lnTo>
                  <a:lnTo>
                    <a:pt x="1338478" y="7244"/>
                  </a:lnTo>
                  <a:lnTo>
                    <a:pt x="1377452" y="27411"/>
                  </a:lnTo>
                  <a:lnTo>
                    <a:pt x="1408196" y="58155"/>
                  </a:lnTo>
                  <a:lnTo>
                    <a:pt x="1428363" y="97129"/>
                  </a:lnTo>
                  <a:lnTo>
                    <a:pt x="1435608" y="141985"/>
                  </a:lnTo>
                  <a:lnTo>
                    <a:pt x="1435608" y="709929"/>
                  </a:lnTo>
                  <a:lnTo>
                    <a:pt x="1428363" y="754786"/>
                  </a:lnTo>
                  <a:lnTo>
                    <a:pt x="1408196" y="793760"/>
                  </a:lnTo>
                  <a:lnTo>
                    <a:pt x="1377452" y="824504"/>
                  </a:lnTo>
                  <a:lnTo>
                    <a:pt x="1338478" y="844671"/>
                  </a:lnTo>
                  <a:lnTo>
                    <a:pt x="1293622" y="851915"/>
                  </a:lnTo>
                  <a:lnTo>
                    <a:pt x="141986" y="851915"/>
                  </a:lnTo>
                  <a:lnTo>
                    <a:pt x="97129" y="844671"/>
                  </a:lnTo>
                  <a:lnTo>
                    <a:pt x="58155" y="824504"/>
                  </a:lnTo>
                  <a:lnTo>
                    <a:pt x="27411" y="793760"/>
                  </a:lnTo>
                  <a:lnTo>
                    <a:pt x="7244" y="754786"/>
                  </a:lnTo>
                  <a:lnTo>
                    <a:pt x="0" y="709929"/>
                  </a:lnTo>
                  <a:lnTo>
                    <a:pt x="0" y="141985"/>
                  </a:lnTo>
                  <a:close/>
                </a:path>
              </a:pathLst>
            </a:custGeom>
            <a:ln w="9144">
              <a:solidFill>
                <a:srgbClr val="000000"/>
              </a:solidFill>
            </a:ln>
          </p:spPr>
          <p:txBody>
            <a:bodyPr wrap="square" lIns="0" tIns="0" rIns="0" bIns="0" rtlCol="0"/>
            <a:lstStyle/>
            <a:p>
              <a:endParaRPr/>
            </a:p>
          </p:txBody>
        </p:sp>
      </p:grpSp>
      <p:sp>
        <p:nvSpPr>
          <p:cNvPr id="18" name="object 18"/>
          <p:cNvSpPr txBox="1"/>
          <p:nvPr/>
        </p:nvSpPr>
        <p:spPr>
          <a:xfrm>
            <a:off x="5468239" y="4217620"/>
            <a:ext cx="1356360" cy="574675"/>
          </a:xfrm>
          <a:prstGeom prst="rect">
            <a:avLst/>
          </a:prstGeom>
        </p:spPr>
        <p:txBody>
          <a:bodyPr vert="horz" wrap="square" lIns="0" tIns="12700" rIns="0" bIns="0" rtlCol="0">
            <a:spAutoFit/>
          </a:bodyPr>
          <a:lstStyle/>
          <a:p>
            <a:pPr marR="56515" algn="ctr">
              <a:spcBef>
                <a:spcPts val="100"/>
              </a:spcBef>
            </a:pPr>
            <a:r>
              <a:rPr dirty="0">
                <a:latin typeface="Arial MT"/>
                <a:cs typeface="Arial MT"/>
              </a:rPr>
              <a:t>I/O</a:t>
            </a:r>
            <a:endParaRPr>
              <a:latin typeface="Arial MT"/>
              <a:cs typeface="Arial MT"/>
            </a:endParaRPr>
          </a:p>
          <a:p>
            <a:pPr marL="12700">
              <a:spcBef>
                <a:spcPts val="5"/>
              </a:spcBef>
            </a:pPr>
            <a:r>
              <a:rPr spc="-5" dirty="0">
                <a:latin typeface="Arial MT"/>
                <a:cs typeface="Arial MT"/>
              </a:rPr>
              <a:t>Ma</a:t>
            </a:r>
            <a:r>
              <a:rPr spc="-15" dirty="0">
                <a:latin typeface="Arial MT"/>
                <a:cs typeface="Arial MT"/>
              </a:rPr>
              <a:t>n</a:t>
            </a:r>
            <a:r>
              <a:rPr spc="-5" dirty="0">
                <a:latin typeface="Arial MT"/>
                <a:cs typeface="Arial MT"/>
              </a:rPr>
              <a:t>a</a:t>
            </a:r>
            <a:r>
              <a:rPr spc="-15" dirty="0">
                <a:latin typeface="Arial MT"/>
                <a:cs typeface="Arial MT"/>
              </a:rPr>
              <a:t>g</a:t>
            </a:r>
            <a:r>
              <a:rPr spc="-5" dirty="0">
                <a:latin typeface="Arial MT"/>
                <a:cs typeface="Arial MT"/>
              </a:rPr>
              <a:t>em</a:t>
            </a:r>
            <a:r>
              <a:rPr spc="-15" dirty="0">
                <a:latin typeface="Arial MT"/>
                <a:cs typeface="Arial MT"/>
              </a:rPr>
              <a:t>e</a:t>
            </a:r>
            <a:r>
              <a:rPr dirty="0">
                <a:latin typeface="Arial MT"/>
                <a:cs typeface="Arial MT"/>
              </a:rPr>
              <a:t>nt</a:t>
            </a:r>
            <a:endParaRPr>
              <a:latin typeface="Arial MT"/>
              <a:cs typeface="Arial MT"/>
            </a:endParaRPr>
          </a:p>
        </p:txBody>
      </p:sp>
      <p:grpSp>
        <p:nvGrpSpPr>
          <p:cNvPr id="19" name="object 19"/>
          <p:cNvGrpSpPr/>
          <p:nvPr/>
        </p:nvGrpSpPr>
        <p:grpSpPr>
          <a:xfrm>
            <a:off x="7158037" y="4079557"/>
            <a:ext cx="1445260" cy="861694"/>
            <a:chOff x="5634037" y="4079557"/>
            <a:chExt cx="1445260" cy="861694"/>
          </a:xfrm>
        </p:grpSpPr>
        <p:sp>
          <p:nvSpPr>
            <p:cNvPr id="20" name="object 20"/>
            <p:cNvSpPr/>
            <p:nvPr/>
          </p:nvSpPr>
          <p:spPr>
            <a:xfrm>
              <a:off x="5638800" y="4084320"/>
              <a:ext cx="1435735" cy="852169"/>
            </a:xfrm>
            <a:custGeom>
              <a:avLst/>
              <a:gdLst/>
              <a:ahLst/>
              <a:cxnLst/>
              <a:rect l="l" t="t" r="r" b="b"/>
              <a:pathLst>
                <a:path w="1435734" h="852170">
                  <a:moveTo>
                    <a:pt x="1293622" y="0"/>
                  </a:moveTo>
                  <a:lnTo>
                    <a:pt x="141986" y="0"/>
                  </a:lnTo>
                  <a:lnTo>
                    <a:pt x="97129" y="7244"/>
                  </a:lnTo>
                  <a:lnTo>
                    <a:pt x="58155" y="27411"/>
                  </a:lnTo>
                  <a:lnTo>
                    <a:pt x="27411" y="58155"/>
                  </a:lnTo>
                  <a:lnTo>
                    <a:pt x="7244" y="97129"/>
                  </a:lnTo>
                  <a:lnTo>
                    <a:pt x="0" y="141985"/>
                  </a:lnTo>
                  <a:lnTo>
                    <a:pt x="0" y="709929"/>
                  </a:lnTo>
                  <a:lnTo>
                    <a:pt x="7244" y="754786"/>
                  </a:lnTo>
                  <a:lnTo>
                    <a:pt x="27411" y="793760"/>
                  </a:lnTo>
                  <a:lnTo>
                    <a:pt x="58155" y="824504"/>
                  </a:lnTo>
                  <a:lnTo>
                    <a:pt x="97129" y="844671"/>
                  </a:lnTo>
                  <a:lnTo>
                    <a:pt x="141986" y="851915"/>
                  </a:lnTo>
                  <a:lnTo>
                    <a:pt x="1293622" y="851915"/>
                  </a:lnTo>
                  <a:lnTo>
                    <a:pt x="1338478" y="844671"/>
                  </a:lnTo>
                  <a:lnTo>
                    <a:pt x="1377452" y="824504"/>
                  </a:lnTo>
                  <a:lnTo>
                    <a:pt x="1408196" y="793760"/>
                  </a:lnTo>
                  <a:lnTo>
                    <a:pt x="1428363" y="754786"/>
                  </a:lnTo>
                  <a:lnTo>
                    <a:pt x="1435607" y="709929"/>
                  </a:lnTo>
                  <a:lnTo>
                    <a:pt x="1435607" y="141985"/>
                  </a:lnTo>
                  <a:lnTo>
                    <a:pt x="1428363" y="97129"/>
                  </a:lnTo>
                  <a:lnTo>
                    <a:pt x="1408196" y="58155"/>
                  </a:lnTo>
                  <a:lnTo>
                    <a:pt x="1377452" y="27411"/>
                  </a:lnTo>
                  <a:lnTo>
                    <a:pt x="1338478" y="7244"/>
                  </a:lnTo>
                  <a:lnTo>
                    <a:pt x="1293622" y="0"/>
                  </a:lnTo>
                  <a:close/>
                </a:path>
              </a:pathLst>
            </a:custGeom>
            <a:solidFill>
              <a:srgbClr val="FFC000"/>
            </a:solidFill>
          </p:spPr>
          <p:txBody>
            <a:bodyPr wrap="square" lIns="0" tIns="0" rIns="0" bIns="0" rtlCol="0"/>
            <a:lstStyle/>
            <a:p>
              <a:endParaRPr/>
            </a:p>
          </p:txBody>
        </p:sp>
        <p:sp>
          <p:nvSpPr>
            <p:cNvPr id="21" name="object 21"/>
            <p:cNvSpPr/>
            <p:nvPr/>
          </p:nvSpPr>
          <p:spPr>
            <a:xfrm>
              <a:off x="5638800" y="4084320"/>
              <a:ext cx="1435735" cy="852169"/>
            </a:xfrm>
            <a:custGeom>
              <a:avLst/>
              <a:gdLst/>
              <a:ahLst/>
              <a:cxnLst/>
              <a:rect l="l" t="t" r="r" b="b"/>
              <a:pathLst>
                <a:path w="1435734" h="852170">
                  <a:moveTo>
                    <a:pt x="0" y="141985"/>
                  </a:moveTo>
                  <a:lnTo>
                    <a:pt x="7244" y="97129"/>
                  </a:lnTo>
                  <a:lnTo>
                    <a:pt x="27411" y="58155"/>
                  </a:lnTo>
                  <a:lnTo>
                    <a:pt x="58155" y="27411"/>
                  </a:lnTo>
                  <a:lnTo>
                    <a:pt x="97129" y="7244"/>
                  </a:lnTo>
                  <a:lnTo>
                    <a:pt x="141986" y="0"/>
                  </a:lnTo>
                  <a:lnTo>
                    <a:pt x="1293622" y="0"/>
                  </a:lnTo>
                  <a:lnTo>
                    <a:pt x="1338478" y="7244"/>
                  </a:lnTo>
                  <a:lnTo>
                    <a:pt x="1377452" y="27411"/>
                  </a:lnTo>
                  <a:lnTo>
                    <a:pt x="1408196" y="58155"/>
                  </a:lnTo>
                  <a:lnTo>
                    <a:pt x="1428363" y="97129"/>
                  </a:lnTo>
                  <a:lnTo>
                    <a:pt x="1435607" y="141985"/>
                  </a:lnTo>
                  <a:lnTo>
                    <a:pt x="1435607" y="709929"/>
                  </a:lnTo>
                  <a:lnTo>
                    <a:pt x="1428363" y="754786"/>
                  </a:lnTo>
                  <a:lnTo>
                    <a:pt x="1408196" y="793760"/>
                  </a:lnTo>
                  <a:lnTo>
                    <a:pt x="1377452" y="824504"/>
                  </a:lnTo>
                  <a:lnTo>
                    <a:pt x="1338478" y="844671"/>
                  </a:lnTo>
                  <a:lnTo>
                    <a:pt x="1293622" y="851915"/>
                  </a:lnTo>
                  <a:lnTo>
                    <a:pt x="141986" y="851915"/>
                  </a:lnTo>
                  <a:lnTo>
                    <a:pt x="97129" y="844671"/>
                  </a:lnTo>
                  <a:lnTo>
                    <a:pt x="58155" y="824504"/>
                  </a:lnTo>
                  <a:lnTo>
                    <a:pt x="27411" y="793760"/>
                  </a:lnTo>
                  <a:lnTo>
                    <a:pt x="7244" y="754786"/>
                  </a:lnTo>
                  <a:lnTo>
                    <a:pt x="0" y="709929"/>
                  </a:lnTo>
                  <a:lnTo>
                    <a:pt x="0" y="141985"/>
                  </a:lnTo>
                  <a:close/>
                </a:path>
              </a:pathLst>
            </a:custGeom>
            <a:ln w="9144">
              <a:solidFill>
                <a:srgbClr val="000000"/>
              </a:solidFill>
            </a:ln>
          </p:spPr>
          <p:txBody>
            <a:bodyPr wrap="square" lIns="0" tIns="0" rIns="0" bIns="0" rtlCol="0"/>
            <a:lstStyle/>
            <a:p>
              <a:endParaRPr/>
            </a:p>
          </p:txBody>
        </p:sp>
      </p:grpSp>
      <p:sp>
        <p:nvSpPr>
          <p:cNvPr id="22" name="object 22"/>
          <p:cNvSpPr txBox="1"/>
          <p:nvPr/>
        </p:nvSpPr>
        <p:spPr>
          <a:xfrm>
            <a:off x="7203694" y="4217620"/>
            <a:ext cx="1356360" cy="574675"/>
          </a:xfrm>
          <a:prstGeom prst="rect">
            <a:avLst/>
          </a:prstGeom>
        </p:spPr>
        <p:txBody>
          <a:bodyPr vert="horz" wrap="square" lIns="0" tIns="12700" rIns="0" bIns="0" rtlCol="0">
            <a:spAutoFit/>
          </a:bodyPr>
          <a:lstStyle/>
          <a:p>
            <a:pPr marR="55244" algn="ctr">
              <a:spcBef>
                <a:spcPts val="100"/>
              </a:spcBef>
            </a:pPr>
            <a:r>
              <a:rPr spc="-5" dirty="0">
                <a:latin typeface="Arial MT"/>
                <a:cs typeface="Arial MT"/>
              </a:rPr>
              <a:t>File</a:t>
            </a:r>
            <a:endParaRPr dirty="0">
              <a:latin typeface="Arial MT"/>
              <a:cs typeface="Arial MT"/>
            </a:endParaRPr>
          </a:p>
          <a:p>
            <a:pPr algn="ctr">
              <a:spcBef>
                <a:spcPts val="5"/>
              </a:spcBef>
            </a:pPr>
            <a:r>
              <a:rPr spc="-5" dirty="0">
                <a:latin typeface="Arial MT"/>
                <a:cs typeface="Arial MT"/>
              </a:rPr>
              <a:t>Management</a:t>
            </a:r>
            <a:endParaRPr dirty="0">
              <a:latin typeface="Arial MT"/>
              <a:cs typeface="Arial MT"/>
            </a:endParaRPr>
          </a:p>
        </p:txBody>
      </p:sp>
      <p:grpSp>
        <p:nvGrpSpPr>
          <p:cNvPr id="23" name="object 23"/>
          <p:cNvGrpSpPr/>
          <p:nvPr/>
        </p:nvGrpSpPr>
        <p:grpSpPr>
          <a:xfrm>
            <a:off x="8944165" y="4079557"/>
            <a:ext cx="1445260" cy="861694"/>
            <a:chOff x="7420165" y="4079557"/>
            <a:chExt cx="1445260" cy="861694"/>
          </a:xfrm>
        </p:grpSpPr>
        <p:sp>
          <p:nvSpPr>
            <p:cNvPr id="24" name="object 24"/>
            <p:cNvSpPr/>
            <p:nvPr/>
          </p:nvSpPr>
          <p:spPr>
            <a:xfrm>
              <a:off x="7424928" y="4084320"/>
              <a:ext cx="1435735" cy="852169"/>
            </a:xfrm>
            <a:custGeom>
              <a:avLst/>
              <a:gdLst/>
              <a:ahLst/>
              <a:cxnLst/>
              <a:rect l="l" t="t" r="r" b="b"/>
              <a:pathLst>
                <a:path w="1435734" h="852170">
                  <a:moveTo>
                    <a:pt x="1293622" y="0"/>
                  </a:moveTo>
                  <a:lnTo>
                    <a:pt x="141986" y="0"/>
                  </a:lnTo>
                  <a:lnTo>
                    <a:pt x="97129" y="7244"/>
                  </a:lnTo>
                  <a:lnTo>
                    <a:pt x="58155" y="27411"/>
                  </a:lnTo>
                  <a:lnTo>
                    <a:pt x="27411" y="58155"/>
                  </a:lnTo>
                  <a:lnTo>
                    <a:pt x="7244" y="97129"/>
                  </a:lnTo>
                  <a:lnTo>
                    <a:pt x="0" y="141985"/>
                  </a:lnTo>
                  <a:lnTo>
                    <a:pt x="0" y="709929"/>
                  </a:lnTo>
                  <a:lnTo>
                    <a:pt x="7244" y="754786"/>
                  </a:lnTo>
                  <a:lnTo>
                    <a:pt x="27411" y="793760"/>
                  </a:lnTo>
                  <a:lnTo>
                    <a:pt x="58155" y="824504"/>
                  </a:lnTo>
                  <a:lnTo>
                    <a:pt x="97129" y="844671"/>
                  </a:lnTo>
                  <a:lnTo>
                    <a:pt x="141986" y="851915"/>
                  </a:lnTo>
                  <a:lnTo>
                    <a:pt x="1293622" y="851915"/>
                  </a:lnTo>
                  <a:lnTo>
                    <a:pt x="1338478" y="844671"/>
                  </a:lnTo>
                  <a:lnTo>
                    <a:pt x="1377452" y="824504"/>
                  </a:lnTo>
                  <a:lnTo>
                    <a:pt x="1408196" y="793760"/>
                  </a:lnTo>
                  <a:lnTo>
                    <a:pt x="1428363" y="754786"/>
                  </a:lnTo>
                  <a:lnTo>
                    <a:pt x="1435607" y="709929"/>
                  </a:lnTo>
                  <a:lnTo>
                    <a:pt x="1435607" y="141985"/>
                  </a:lnTo>
                  <a:lnTo>
                    <a:pt x="1428363" y="97129"/>
                  </a:lnTo>
                  <a:lnTo>
                    <a:pt x="1408196" y="58155"/>
                  </a:lnTo>
                  <a:lnTo>
                    <a:pt x="1377452" y="27411"/>
                  </a:lnTo>
                  <a:lnTo>
                    <a:pt x="1338478" y="7244"/>
                  </a:lnTo>
                  <a:lnTo>
                    <a:pt x="1293622" y="0"/>
                  </a:lnTo>
                  <a:close/>
                </a:path>
              </a:pathLst>
            </a:custGeom>
            <a:solidFill>
              <a:srgbClr val="FFC000"/>
            </a:solidFill>
          </p:spPr>
          <p:txBody>
            <a:bodyPr wrap="square" lIns="0" tIns="0" rIns="0" bIns="0" rtlCol="0"/>
            <a:lstStyle/>
            <a:p>
              <a:endParaRPr/>
            </a:p>
          </p:txBody>
        </p:sp>
        <p:sp>
          <p:nvSpPr>
            <p:cNvPr id="25" name="object 25"/>
            <p:cNvSpPr/>
            <p:nvPr/>
          </p:nvSpPr>
          <p:spPr>
            <a:xfrm>
              <a:off x="7424928" y="4084320"/>
              <a:ext cx="1435735" cy="852169"/>
            </a:xfrm>
            <a:custGeom>
              <a:avLst/>
              <a:gdLst/>
              <a:ahLst/>
              <a:cxnLst/>
              <a:rect l="l" t="t" r="r" b="b"/>
              <a:pathLst>
                <a:path w="1435734" h="852170">
                  <a:moveTo>
                    <a:pt x="0" y="141985"/>
                  </a:moveTo>
                  <a:lnTo>
                    <a:pt x="7244" y="97129"/>
                  </a:lnTo>
                  <a:lnTo>
                    <a:pt x="27411" y="58155"/>
                  </a:lnTo>
                  <a:lnTo>
                    <a:pt x="58155" y="27411"/>
                  </a:lnTo>
                  <a:lnTo>
                    <a:pt x="97129" y="7244"/>
                  </a:lnTo>
                  <a:lnTo>
                    <a:pt x="141986" y="0"/>
                  </a:lnTo>
                  <a:lnTo>
                    <a:pt x="1293622" y="0"/>
                  </a:lnTo>
                  <a:lnTo>
                    <a:pt x="1338478" y="7244"/>
                  </a:lnTo>
                  <a:lnTo>
                    <a:pt x="1377452" y="27411"/>
                  </a:lnTo>
                  <a:lnTo>
                    <a:pt x="1408196" y="58155"/>
                  </a:lnTo>
                  <a:lnTo>
                    <a:pt x="1428363" y="97129"/>
                  </a:lnTo>
                  <a:lnTo>
                    <a:pt x="1435607" y="141985"/>
                  </a:lnTo>
                  <a:lnTo>
                    <a:pt x="1435607" y="709929"/>
                  </a:lnTo>
                  <a:lnTo>
                    <a:pt x="1428363" y="754786"/>
                  </a:lnTo>
                  <a:lnTo>
                    <a:pt x="1408196" y="793760"/>
                  </a:lnTo>
                  <a:lnTo>
                    <a:pt x="1377452" y="824504"/>
                  </a:lnTo>
                  <a:lnTo>
                    <a:pt x="1338478" y="844671"/>
                  </a:lnTo>
                  <a:lnTo>
                    <a:pt x="1293622" y="851915"/>
                  </a:lnTo>
                  <a:lnTo>
                    <a:pt x="141986" y="851915"/>
                  </a:lnTo>
                  <a:lnTo>
                    <a:pt x="97129" y="844671"/>
                  </a:lnTo>
                  <a:lnTo>
                    <a:pt x="58155" y="824504"/>
                  </a:lnTo>
                  <a:lnTo>
                    <a:pt x="27411" y="793760"/>
                  </a:lnTo>
                  <a:lnTo>
                    <a:pt x="7244" y="754786"/>
                  </a:lnTo>
                  <a:lnTo>
                    <a:pt x="0" y="709929"/>
                  </a:lnTo>
                  <a:lnTo>
                    <a:pt x="0" y="141985"/>
                  </a:lnTo>
                  <a:close/>
                </a:path>
              </a:pathLst>
            </a:custGeom>
            <a:ln w="9144">
              <a:solidFill>
                <a:srgbClr val="000000"/>
              </a:solidFill>
            </a:ln>
          </p:spPr>
          <p:txBody>
            <a:bodyPr wrap="square" lIns="0" tIns="0" rIns="0" bIns="0" rtlCol="0"/>
            <a:lstStyle/>
            <a:p>
              <a:endParaRPr/>
            </a:p>
          </p:txBody>
        </p:sp>
      </p:grpSp>
      <p:sp>
        <p:nvSpPr>
          <p:cNvPr id="26" name="object 26"/>
          <p:cNvSpPr txBox="1"/>
          <p:nvPr/>
        </p:nvSpPr>
        <p:spPr>
          <a:xfrm>
            <a:off x="9244710" y="4355338"/>
            <a:ext cx="849630" cy="299720"/>
          </a:xfrm>
          <a:prstGeom prst="rect">
            <a:avLst/>
          </a:prstGeom>
        </p:spPr>
        <p:txBody>
          <a:bodyPr vert="horz" wrap="square" lIns="0" tIns="12700" rIns="0" bIns="0" rtlCol="0">
            <a:spAutoFit/>
          </a:bodyPr>
          <a:lstStyle/>
          <a:p>
            <a:pPr marL="12700">
              <a:spcBef>
                <a:spcPts val="100"/>
              </a:spcBef>
            </a:pPr>
            <a:r>
              <a:rPr spc="-5" dirty="0">
                <a:latin typeface="Arial MT"/>
                <a:cs typeface="Arial MT"/>
              </a:rPr>
              <a:t>S</a:t>
            </a:r>
            <a:r>
              <a:rPr spc="-15" dirty="0">
                <a:latin typeface="Arial MT"/>
                <a:cs typeface="Arial MT"/>
              </a:rPr>
              <a:t>e</a:t>
            </a:r>
            <a:r>
              <a:rPr spc="-5" dirty="0">
                <a:latin typeface="Arial MT"/>
                <a:cs typeface="Arial MT"/>
              </a:rPr>
              <a:t>cur</a:t>
            </a:r>
            <a:r>
              <a:rPr spc="-10" dirty="0">
                <a:latin typeface="Arial MT"/>
                <a:cs typeface="Arial MT"/>
              </a:rPr>
              <a:t>i</a:t>
            </a:r>
            <a:r>
              <a:rPr dirty="0">
                <a:latin typeface="Arial MT"/>
                <a:cs typeface="Arial MT"/>
              </a:rPr>
              <a:t>ty</a:t>
            </a:r>
            <a:endParaRPr>
              <a:latin typeface="Arial MT"/>
              <a:cs typeface="Arial MT"/>
            </a:endParaRPr>
          </a:p>
        </p:txBody>
      </p:sp>
      <p:grpSp>
        <p:nvGrpSpPr>
          <p:cNvPr id="27" name="object 27"/>
          <p:cNvGrpSpPr/>
          <p:nvPr/>
        </p:nvGrpSpPr>
        <p:grpSpPr>
          <a:xfrm>
            <a:off x="2691384" y="2756916"/>
            <a:ext cx="7096125" cy="1328420"/>
            <a:chOff x="1167383" y="2756916"/>
            <a:chExt cx="7096125" cy="1328420"/>
          </a:xfrm>
        </p:grpSpPr>
        <p:sp>
          <p:nvSpPr>
            <p:cNvPr id="28" name="object 28"/>
            <p:cNvSpPr/>
            <p:nvPr/>
          </p:nvSpPr>
          <p:spPr>
            <a:xfrm>
              <a:off x="1205483" y="2756916"/>
              <a:ext cx="7019925" cy="858519"/>
            </a:xfrm>
            <a:custGeom>
              <a:avLst/>
              <a:gdLst/>
              <a:ahLst/>
              <a:cxnLst/>
              <a:rect l="l" t="t" r="r" b="b"/>
              <a:pathLst>
                <a:path w="7019925" h="858520">
                  <a:moveTo>
                    <a:pt x="3521964" y="0"/>
                  </a:moveTo>
                  <a:lnTo>
                    <a:pt x="3521964" y="857250"/>
                  </a:lnTo>
                </a:path>
                <a:path w="7019925" h="858520">
                  <a:moveTo>
                    <a:pt x="0" y="858012"/>
                  </a:moveTo>
                  <a:lnTo>
                    <a:pt x="7019925" y="858012"/>
                  </a:lnTo>
                </a:path>
              </a:pathLst>
            </a:custGeom>
            <a:ln w="9144">
              <a:solidFill>
                <a:srgbClr val="000000"/>
              </a:solidFill>
            </a:ln>
          </p:spPr>
          <p:txBody>
            <a:bodyPr wrap="square" lIns="0" tIns="0" rIns="0" bIns="0" rtlCol="0"/>
            <a:lstStyle/>
            <a:p>
              <a:endParaRPr/>
            </a:p>
          </p:txBody>
        </p:sp>
        <p:sp>
          <p:nvSpPr>
            <p:cNvPr id="29" name="object 29"/>
            <p:cNvSpPr/>
            <p:nvPr/>
          </p:nvSpPr>
          <p:spPr>
            <a:xfrm>
              <a:off x="1167384" y="3604259"/>
              <a:ext cx="7096125" cy="480695"/>
            </a:xfrm>
            <a:custGeom>
              <a:avLst/>
              <a:gdLst/>
              <a:ahLst/>
              <a:cxnLst/>
              <a:rect l="l" t="t" r="r" b="b"/>
              <a:pathLst>
                <a:path w="7096125" h="480695">
                  <a:moveTo>
                    <a:pt x="76200" y="404368"/>
                  </a:moveTo>
                  <a:lnTo>
                    <a:pt x="44450" y="404368"/>
                  </a:lnTo>
                  <a:lnTo>
                    <a:pt x="44450" y="10668"/>
                  </a:lnTo>
                  <a:lnTo>
                    <a:pt x="31750" y="10668"/>
                  </a:lnTo>
                  <a:lnTo>
                    <a:pt x="31750" y="404368"/>
                  </a:lnTo>
                  <a:lnTo>
                    <a:pt x="0" y="404368"/>
                  </a:lnTo>
                  <a:lnTo>
                    <a:pt x="38100" y="480568"/>
                  </a:lnTo>
                  <a:lnTo>
                    <a:pt x="69850" y="417068"/>
                  </a:lnTo>
                  <a:lnTo>
                    <a:pt x="76200" y="404368"/>
                  </a:lnTo>
                  <a:close/>
                </a:path>
                <a:path w="7096125" h="480695">
                  <a:moveTo>
                    <a:pt x="1818132" y="392049"/>
                  </a:moveTo>
                  <a:lnTo>
                    <a:pt x="1786382" y="392049"/>
                  </a:lnTo>
                  <a:lnTo>
                    <a:pt x="1786382" y="0"/>
                  </a:lnTo>
                  <a:lnTo>
                    <a:pt x="1773682" y="0"/>
                  </a:lnTo>
                  <a:lnTo>
                    <a:pt x="1773682" y="392049"/>
                  </a:lnTo>
                  <a:lnTo>
                    <a:pt x="1741932" y="392049"/>
                  </a:lnTo>
                  <a:lnTo>
                    <a:pt x="1780032" y="468249"/>
                  </a:lnTo>
                  <a:lnTo>
                    <a:pt x="1811782" y="404749"/>
                  </a:lnTo>
                  <a:lnTo>
                    <a:pt x="1818132" y="392049"/>
                  </a:lnTo>
                  <a:close/>
                </a:path>
                <a:path w="7096125" h="480695">
                  <a:moveTo>
                    <a:pt x="3598164" y="404368"/>
                  </a:moveTo>
                  <a:lnTo>
                    <a:pt x="3566414" y="404368"/>
                  </a:lnTo>
                  <a:lnTo>
                    <a:pt x="3566414" y="10668"/>
                  </a:lnTo>
                  <a:lnTo>
                    <a:pt x="3553714" y="10668"/>
                  </a:lnTo>
                  <a:lnTo>
                    <a:pt x="3553714" y="404368"/>
                  </a:lnTo>
                  <a:lnTo>
                    <a:pt x="3521964" y="404368"/>
                  </a:lnTo>
                  <a:lnTo>
                    <a:pt x="3560064" y="480568"/>
                  </a:lnTo>
                  <a:lnTo>
                    <a:pt x="3591814" y="417068"/>
                  </a:lnTo>
                  <a:lnTo>
                    <a:pt x="3598164" y="404368"/>
                  </a:lnTo>
                  <a:close/>
                </a:path>
                <a:path w="7096125" h="480695">
                  <a:moveTo>
                    <a:pt x="5227320" y="392049"/>
                  </a:moveTo>
                  <a:lnTo>
                    <a:pt x="5195570" y="392049"/>
                  </a:lnTo>
                  <a:lnTo>
                    <a:pt x="5195570" y="0"/>
                  </a:lnTo>
                  <a:lnTo>
                    <a:pt x="5182870" y="0"/>
                  </a:lnTo>
                  <a:lnTo>
                    <a:pt x="5182870" y="392049"/>
                  </a:lnTo>
                  <a:lnTo>
                    <a:pt x="5151120" y="392049"/>
                  </a:lnTo>
                  <a:lnTo>
                    <a:pt x="5189220" y="468249"/>
                  </a:lnTo>
                  <a:lnTo>
                    <a:pt x="5220970" y="404749"/>
                  </a:lnTo>
                  <a:lnTo>
                    <a:pt x="5227320" y="392049"/>
                  </a:lnTo>
                  <a:close/>
                </a:path>
                <a:path w="7096125" h="480695">
                  <a:moveTo>
                    <a:pt x="7095744" y="404368"/>
                  </a:moveTo>
                  <a:lnTo>
                    <a:pt x="7063994" y="404368"/>
                  </a:lnTo>
                  <a:lnTo>
                    <a:pt x="7063994" y="10668"/>
                  </a:lnTo>
                  <a:lnTo>
                    <a:pt x="7051294" y="10668"/>
                  </a:lnTo>
                  <a:lnTo>
                    <a:pt x="7051294" y="404368"/>
                  </a:lnTo>
                  <a:lnTo>
                    <a:pt x="7019544" y="404368"/>
                  </a:lnTo>
                  <a:lnTo>
                    <a:pt x="7057644" y="480568"/>
                  </a:lnTo>
                  <a:lnTo>
                    <a:pt x="7089394" y="417068"/>
                  </a:lnTo>
                  <a:lnTo>
                    <a:pt x="7095744" y="404368"/>
                  </a:lnTo>
                  <a:close/>
                </a:path>
              </a:pathLst>
            </a:custGeom>
            <a:solidFill>
              <a:srgbClr val="000000"/>
            </a:solidFill>
          </p:spPr>
          <p:txBody>
            <a:bodyPr wrap="square" lIns="0" tIns="0" rIns="0" bIns="0" rtlCol="0"/>
            <a:lstStyle/>
            <a:p>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9877425" y="6480073"/>
            <a:ext cx="83820" cy="128240"/>
          </a:xfrm>
          <a:prstGeom prst="rect">
            <a:avLst/>
          </a:prstGeom>
        </p:spPr>
        <p:txBody>
          <a:bodyPr vert="horz" wrap="square" lIns="0" tIns="0" rIns="0" bIns="0" rtlCol="0">
            <a:spAutoFit/>
          </a:bodyPr>
          <a:lstStyle/>
          <a:p>
            <a:pPr marL="12700">
              <a:lnSpc>
                <a:spcPts val="955"/>
              </a:lnSpc>
            </a:pPr>
            <a:r>
              <a:rPr sz="900" dirty="0">
                <a:solidFill>
                  <a:srgbClr val="888888"/>
                </a:solidFill>
                <a:latin typeface="Calibri"/>
                <a:cs typeface="Calibri"/>
              </a:rPr>
              <a:t>4</a:t>
            </a:r>
            <a:endParaRPr sz="900">
              <a:latin typeface="Calibri"/>
              <a:cs typeface="Calibri"/>
            </a:endParaRPr>
          </a:p>
        </p:txBody>
      </p:sp>
      <p:sp>
        <p:nvSpPr>
          <p:cNvPr id="2" name="object 2"/>
          <p:cNvSpPr txBox="1">
            <a:spLocks noGrp="1"/>
          </p:cNvSpPr>
          <p:nvPr>
            <p:ph type="title"/>
          </p:nvPr>
        </p:nvSpPr>
        <p:spPr>
          <a:xfrm>
            <a:off x="1073427" y="16371"/>
            <a:ext cx="9236765" cy="443711"/>
          </a:xfrm>
          <a:prstGeom prst="rect">
            <a:avLst/>
          </a:prstGeom>
        </p:spPr>
        <p:txBody>
          <a:bodyPr vert="horz" wrap="square" lIns="0" tIns="12700" rIns="0" bIns="0" rtlCol="0" anchor="b">
            <a:spAutoFit/>
          </a:bodyPr>
          <a:lstStyle/>
          <a:p>
            <a:pPr marL="233679" algn="ctr">
              <a:spcBef>
                <a:spcPts val="100"/>
              </a:spcBef>
            </a:pPr>
            <a:r>
              <a:rPr lang="en-IN" spc="-5" dirty="0">
                <a:solidFill>
                  <a:srgbClr val="FF0000"/>
                </a:solidFill>
                <a:latin typeface="Arial MT"/>
                <a:cs typeface="Arial MT"/>
              </a:rPr>
              <a:t>Concept of  Process Ma</a:t>
            </a:r>
            <a:r>
              <a:rPr lang="en-IN" spc="-15" dirty="0">
                <a:solidFill>
                  <a:srgbClr val="FF0000"/>
                </a:solidFill>
                <a:latin typeface="Arial MT"/>
                <a:cs typeface="Arial MT"/>
              </a:rPr>
              <a:t>n</a:t>
            </a:r>
            <a:r>
              <a:rPr lang="en-IN" spc="-5" dirty="0">
                <a:solidFill>
                  <a:srgbClr val="FF0000"/>
                </a:solidFill>
                <a:latin typeface="Arial MT"/>
                <a:cs typeface="Arial MT"/>
              </a:rPr>
              <a:t>a</a:t>
            </a:r>
            <a:r>
              <a:rPr lang="en-IN" spc="-15" dirty="0">
                <a:solidFill>
                  <a:srgbClr val="FF0000"/>
                </a:solidFill>
                <a:latin typeface="Arial MT"/>
                <a:cs typeface="Arial MT"/>
              </a:rPr>
              <a:t>g</a:t>
            </a:r>
            <a:r>
              <a:rPr lang="en-IN" spc="-5" dirty="0">
                <a:solidFill>
                  <a:srgbClr val="FF0000"/>
                </a:solidFill>
                <a:latin typeface="Arial MT"/>
                <a:cs typeface="Arial MT"/>
              </a:rPr>
              <a:t>em</a:t>
            </a:r>
            <a:r>
              <a:rPr lang="en-IN" spc="-15" dirty="0">
                <a:solidFill>
                  <a:srgbClr val="FF0000"/>
                </a:solidFill>
                <a:latin typeface="Arial MT"/>
                <a:cs typeface="Arial MT"/>
              </a:rPr>
              <a:t>e</a:t>
            </a:r>
            <a:r>
              <a:rPr lang="en-IN" dirty="0">
                <a:solidFill>
                  <a:srgbClr val="FF0000"/>
                </a:solidFill>
                <a:latin typeface="Arial MT"/>
                <a:cs typeface="Arial MT"/>
              </a:rPr>
              <a:t>nt</a:t>
            </a:r>
          </a:p>
        </p:txBody>
      </p:sp>
      <p:sp>
        <p:nvSpPr>
          <p:cNvPr id="5" name="object 3">
            <a:extLst>
              <a:ext uri="{FF2B5EF4-FFF2-40B4-BE49-F238E27FC236}">
                <a16:creationId xmlns:a16="http://schemas.microsoft.com/office/drawing/2014/main" id="{DC8D5899-710A-41B6-873B-2C8867F32AE1}"/>
              </a:ext>
            </a:extLst>
          </p:cNvPr>
          <p:cNvSpPr txBox="1"/>
          <p:nvPr/>
        </p:nvSpPr>
        <p:spPr>
          <a:xfrm>
            <a:off x="555082" y="861777"/>
            <a:ext cx="10273453" cy="3997675"/>
          </a:xfrm>
          <a:prstGeom prst="rect">
            <a:avLst/>
          </a:prstGeom>
        </p:spPr>
        <p:txBody>
          <a:bodyPr vert="horz" wrap="square" lIns="0" tIns="16933" rIns="0" bIns="0" rtlCol="0">
            <a:spAutoFit/>
          </a:bodyPr>
          <a:lstStyle/>
          <a:p>
            <a:pPr marL="16086" marR="7620" algn="just">
              <a:spcBef>
                <a:spcPts val="133"/>
              </a:spcBef>
              <a:buClr>
                <a:srgbClr val="3891A7"/>
              </a:buClr>
              <a:buSzPct val="79166"/>
              <a:tabLst>
                <a:tab pos="395383" algn="l"/>
              </a:tabLst>
            </a:pPr>
            <a:r>
              <a:rPr lang="en-US" sz="2800" dirty="0">
                <a:solidFill>
                  <a:srgbClr val="FF0000"/>
                </a:solidFill>
                <a:effectLst/>
                <a:latin typeface="Times New Roman" panose="02020603050405020304" pitchFamily="18" charset="0"/>
                <a:ea typeface="Times New Roman" panose="02020603050405020304" pitchFamily="18" charset="0"/>
              </a:rPr>
              <a:t>Contents to be Discussed:</a:t>
            </a:r>
          </a:p>
          <a:p>
            <a:pPr marL="16086" marR="7620" algn="just">
              <a:spcBef>
                <a:spcPts val="133"/>
              </a:spcBef>
              <a:buClr>
                <a:srgbClr val="3891A7"/>
              </a:buClr>
              <a:buSzPct val="79166"/>
              <a:tabLst>
                <a:tab pos="395383" algn="l"/>
              </a:tabLst>
            </a:pPr>
            <a:endParaRPr lang="en-US" sz="2800" dirty="0">
              <a:solidFill>
                <a:srgbClr val="454545"/>
              </a:solidFill>
              <a:effectLst/>
              <a:latin typeface="Times New Roman" panose="02020603050405020304" pitchFamily="18" charset="0"/>
              <a:ea typeface="Times New Roman" panose="02020603050405020304" pitchFamily="18" charset="0"/>
            </a:endParaRPr>
          </a:p>
          <a:p>
            <a:pPr marL="16086" marR="7620" algn="just">
              <a:spcBef>
                <a:spcPts val="133"/>
              </a:spcBef>
              <a:buClr>
                <a:srgbClr val="3891A7"/>
              </a:buClr>
              <a:buSzPct val="79166"/>
              <a:tabLst>
                <a:tab pos="395383" algn="l"/>
              </a:tabLst>
            </a:pPr>
            <a:r>
              <a:rPr lang="en-US" sz="2800" dirty="0">
                <a:solidFill>
                  <a:srgbClr val="454545"/>
                </a:solidFill>
                <a:effectLst/>
                <a:latin typeface="Times New Roman" panose="02020603050405020304" pitchFamily="18" charset="0"/>
                <a:ea typeface="Times New Roman" panose="02020603050405020304" pitchFamily="18" charset="0"/>
              </a:rPr>
              <a:t>1. Process management </a:t>
            </a:r>
          </a:p>
          <a:p>
            <a:pPr marL="987636" marR="7620" lvl="1" indent="-514350" algn="just">
              <a:spcBef>
                <a:spcPts val="133"/>
              </a:spcBef>
              <a:buClr>
                <a:srgbClr val="3891A7"/>
              </a:buClr>
              <a:buSzPct val="79166"/>
              <a:buFont typeface="Wingdings" panose="05000000000000000000" pitchFamily="2" charset="2"/>
              <a:buChar char="§"/>
              <a:tabLst>
                <a:tab pos="395383" algn="l"/>
              </a:tabLst>
            </a:pPr>
            <a:r>
              <a:rPr lang="en-US" sz="2800" dirty="0">
                <a:solidFill>
                  <a:srgbClr val="454545"/>
                </a:solidFill>
                <a:latin typeface="Times New Roman" panose="02020603050405020304" pitchFamily="18" charset="0"/>
                <a:ea typeface="Times New Roman" panose="02020603050405020304" pitchFamily="18" charset="0"/>
              </a:rPr>
              <a:t> Process and its state diagram</a:t>
            </a:r>
          </a:p>
          <a:p>
            <a:pPr marL="987636" marR="7620" lvl="1" indent="-514350" algn="just">
              <a:spcBef>
                <a:spcPts val="133"/>
              </a:spcBef>
              <a:buClr>
                <a:srgbClr val="3891A7"/>
              </a:buClr>
              <a:buSzPct val="79166"/>
              <a:buFont typeface="Wingdings" panose="05000000000000000000" pitchFamily="2" charset="2"/>
              <a:buChar char="§"/>
              <a:tabLst>
                <a:tab pos="395383" algn="l"/>
              </a:tabLst>
            </a:pPr>
            <a:r>
              <a:rPr lang="en-US" sz="2800" dirty="0">
                <a:solidFill>
                  <a:srgbClr val="454545"/>
                </a:solidFill>
                <a:effectLst/>
                <a:latin typeface="Times New Roman" panose="02020603050405020304" pitchFamily="18" charset="0"/>
                <a:ea typeface="Times New Roman" panose="02020603050405020304" pitchFamily="18" charset="0"/>
              </a:rPr>
              <a:t> Process Control Block  </a:t>
            </a:r>
          </a:p>
          <a:p>
            <a:pPr marL="16086" marR="7620" algn="just">
              <a:spcBef>
                <a:spcPts val="133"/>
              </a:spcBef>
              <a:buClr>
                <a:srgbClr val="3891A7"/>
              </a:buClr>
              <a:buSzPct val="79166"/>
              <a:tabLst>
                <a:tab pos="395383" algn="l"/>
              </a:tabLst>
            </a:pPr>
            <a:r>
              <a:rPr lang="en-US" sz="2800" dirty="0">
                <a:solidFill>
                  <a:srgbClr val="454545"/>
                </a:solidFill>
                <a:effectLst/>
                <a:latin typeface="Times New Roman" panose="02020603050405020304" pitchFamily="18" charset="0"/>
                <a:ea typeface="Times New Roman" panose="02020603050405020304" pitchFamily="18" charset="0"/>
              </a:rPr>
              <a:t>2. Context switching </a:t>
            </a:r>
          </a:p>
          <a:p>
            <a:pPr marL="16086" marR="7620" algn="just">
              <a:spcBef>
                <a:spcPts val="133"/>
              </a:spcBef>
              <a:buClr>
                <a:srgbClr val="3891A7"/>
              </a:buClr>
              <a:buSzPct val="79166"/>
              <a:tabLst>
                <a:tab pos="395383" algn="l"/>
              </a:tabLst>
            </a:pPr>
            <a:r>
              <a:rPr lang="en-US" sz="2800" dirty="0">
                <a:solidFill>
                  <a:srgbClr val="454545"/>
                </a:solidFill>
                <a:latin typeface="Times New Roman" panose="02020603050405020304" pitchFamily="18" charset="0"/>
                <a:ea typeface="Times New Roman" panose="02020603050405020304" pitchFamily="18" charset="0"/>
              </a:rPr>
              <a:t>3</a:t>
            </a:r>
            <a:r>
              <a:rPr lang="en-US" sz="2800" dirty="0">
                <a:solidFill>
                  <a:srgbClr val="454545"/>
                </a:solidFill>
                <a:effectLst/>
                <a:latin typeface="Times New Roman" panose="02020603050405020304" pitchFamily="18" charset="0"/>
                <a:ea typeface="Times New Roman" panose="02020603050405020304" pitchFamily="18" charset="0"/>
              </a:rPr>
              <a:t>. Schedular and dispatcher</a:t>
            </a:r>
            <a:r>
              <a:rPr lang="en-US" sz="2800" spc="55" dirty="0">
                <a:solidFill>
                  <a:srgbClr val="454545"/>
                </a:solidFill>
                <a:effectLst/>
                <a:latin typeface="Times New Roman" panose="02020603050405020304" pitchFamily="18" charset="0"/>
                <a:ea typeface="Times New Roman" panose="02020603050405020304" pitchFamily="18" charset="0"/>
              </a:rPr>
              <a:t> </a:t>
            </a:r>
          </a:p>
          <a:p>
            <a:pPr marL="16086" marR="7620" algn="just">
              <a:spcBef>
                <a:spcPts val="133"/>
              </a:spcBef>
              <a:buClr>
                <a:srgbClr val="3891A7"/>
              </a:buClr>
              <a:buSzPct val="79166"/>
              <a:tabLst>
                <a:tab pos="395383" algn="l"/>
              </a:tabLst>
            </a:pPr>
            <a:r>
              <a:rPr lang="en-US" sz="2800" dirty="0">
                <a:solidFill>
                  <a:srgbClr val="454545"/>
                </a:solidFill>
                <a:latin typeface="Times New Roman" panose="02020603050405020304" pitchFamily="18" charset="0"/>
                <a:ea typeface="Times New Roman" panose="02020603050405020304" pitchFamily="18" charset="0"/>
              </a:rPr>
              <a:t>4</a:t>
            </a:r>
            <a:r>
              <a:rPr lang="en-US" sz="2800" dirty="0">
                <a:solidFill>
                  <a:srgbClr val="454545"/>
                </a:solidFill>
                <a:effectLst/>
                <a:latin typeface="Times New Roman" panose="02020603050405020304" pitchFamily="18" charset="0"/>
                <a:ea typeface="Times New Roman" panose="02020603050405020304" pitchFamily="18" charset="0"/>
              </a:rPr>
              <a:t>. System calls and interrupts </a:t>
            </a:r>
            <a:r>
              <a:rPr lang="en-US" sz="2800" spc="-20" dirty="0">
                <a:solidFill>
                  <a:srgbClr val="454545"/>
                </a:solidFill>
                <a:effectLst/>
                <a:latin typeface="Times New Roman" panose="02020603050405020304" pitchFamily="18" charset="0"/>
                <a:ea typeface="Times New Roman" panose="02020603050405020304" pitchFamily="18" charset="0"/>
              </a:rPr>
              <a:t> </a:t>
            </a:r>
          </a:p>
          <a:p>
            <a:pPr marL="16086" marR="7620" algn="just">
              <a:spcBef>
                <a:spcPts val="133"/>
              </a:spcBef>
              <a:buClr>
                <a:srgbClr val="3891A7"/>
              </a:buClr>
              <a:buSzPct val="79166"/>
              <a:tabLst>
                <a:tab pos="395383" algn="l"/>
              </a:tabLst>
            </a:pPr>
            <a:endParaRPr lang="en-IN" sz="2800" spc="-7" dirty="0">
              <a:latin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27041" y="-26844"/>
            <a:ext cx="8215086" cy="447986"/>
          </a:xfrm>
          <a:prstGeom prst="rect">
            <a:avLst/>
          </a:prstGeom>
        </p:spPr>
        <p:txBody>
          <a:bodyPr vert="horz" wrap="square" lIns="0" tIns="16933" rIns="0" bIns="0" rtlCol="0" anchor="b">
            <a:spAutoFit/>
          </a:bodyPr>
          <a:lstStyle/>
          <a:p>
            <a:pPr marL="16086" marR="7620" algn="ctr">
              <a:spcBef>
                <a:spcPts val="133"/>
              </a:spcBef>
              <a:buClr>
                <a:srgbClr val="3891A7"/>
              </a:buClr>
              <a:buSzPct val="79166"/>
              <a:tabLst>
                <a:tab pos="395383" algn="l"/>
              </a:tabLst>
            </a:pPr>
            <a:r>
              <a:rPr lang="en-US" sz="2800" dirty="0">
                <a:solidFill>
                  <a:srgbClr val="FF0000"/>
                </a:solidFill>
                <a:effectLst/>
                <a:latin typeface="Times New Roman" panose="02020603050405020304" pitchFamily="18" charset="0"/>
                <a:ea typeface="Times New Roman" panose="02020603050405020304" pitchFamily="18" charset="0"/>
              </a:rPr>
              <a:t>1. Process management </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8" name="TextBox 7">
            <a:extLst>
              <a:ext uri="{FF2B5EF4-FFF2-40B4-BE49-F238E27FC236}">
                <a16:creationId xmlns:a16="http://schemas.microsoft.com/office/drawing/2014/main" id="{7871BC05-EA48-4B1D-AA9D-460045A1A51C}"/>
              </a:ext>
            </a:extLst>
          </p:cNvPr>
          <p:cNvSpPr txBox="1"/>
          <p:nvPr/>
        </p:nvSpPr>
        <p:spPr>
          <a:xfrm>
            <a:off x="277900" y="881577"/>
            <a:ext cx="11595245" cy="6001643"/>
          </a:xfrm>
          <a:prstGeom prst="rect">
            <a:avLst/>
          </a:prstGeom>
          <a:noFill/>
        </p:spPr>
        <p:txBody>
          <a:bodyPr wrap="square">
            <a:spAutoFit/>
          </a:bodyPr>
          <a:lstStyle/>
          <a:p>
            <a:pPr marL="285750" indent="-285750" algn="just">
              <a:buFont typeface="Arial" panose="020B0604020202020204" pitchFamily="34" charset="0"/>
              <a:buChar char="•"/>
            </a:pPr>
            <a:r>
              <a:rPr lang="en-US" sz="2400" b="0" i="0" dirty="0">
                <a:solidFill>
                  <a:srgbClr val="333333"/>
                </a:solidFill>
                <a:effectLst/>
                <a:latin typeface="Times New Roman" panose="02020603050405020304" pitchFamily="18" charset="0"/>
                <a:cs typeface="Times New Roman" panose="02020603050405020304" pitchFamily="18" charset="0"/>
              </a:rPr>
              <a:t>A Program does nothing unless its instructions are executed by a CPU. A program in execution is called a process. </a:t>
            </a:r>
          </a:p>
          <a:p>
            <a:pPr marL="285750" indent="-285750" algn="just">
              <a:buFont typeface="Arial" panose="020B0604020202020204" pitchFamily="34" charset="0"/>
              <a:buChar char="•"/>
            </a:pPr>
            <a:endParaRPr lang="en-US" sz="2400" b="0" i="0" dirty="0">
              <a:solidFill>
                <a:srgbClr val="333333"/>
              </a:solidFill>
              <a:effectLst/>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sz="2400" dirty="0">
                <a:solidFill>
                  <a:srgbClr val="333333"/>
                </a:solidFill>
                <a:latin typeface="Times New Roman" panose="02020603050405020304" pitchFamily="18" charset="0"/>
                <a:cs typeface="Times New Roman" panose="02020603050405020304" pitchFamily="18" charset="0"/>
              </a:rPr>
              <a:t> </a:t>
            </a:r>
            <a:r>
              <a:rPr lang="en-US" sz="2400" b="0" i="0" dirty="0">
                <a:solidFill>
                  <a:srgbClr val="333333"/>
                </a:solidFill>
                <a:effectLst/>
                <a:latin typeface="Times New Roman" panose="02020603050405020304" pitchFamily="18" charset="0"/>
                <a:cs typeface="Times New Roman" panose="02020603050405020304" pitchFamily="18" charset="0"/>
              </a:rPr>
              <a:t>There may exist more than one process in the system which may require the same resource at the same time. Therefore, the operating system has to manage all the processes and the resources in a convenient and efficient way.</a:t>
            </a:r>
          </a:p>
          <a:p>
            <a:pPr marL="285750" indent="-285750" algn="just">
              <a:buFont typeface="Arial" panose="020B0604020202020204" pitchFamily="34" charset="0"/>
              <a:buChar char="•"/>
            </a:pPr>
            <a:endParaRPr lang="en-US" sz="2400" dirty="0">
              <a:solidFill>
                <a:srgbClr val="333333"/>
              </a:solidFill>
              <a:latin typeface="Times New Roman" panose="02020603050405020304" pitchFamily="18" charset="0"/>
              <a:cs typeface="Times New Roman" panose="02020603050405020304" pitchFamily="18" charset="0"/>
            </a:endParaRPr>
          </a:p>
          <a:p>
            <a:pPr algn="just"/>
            <a:r>
              <a:rPr lang="en-US" sz="2400" b="1" i="0" dirty="0">
                <a:solidFill>
                  <a:srgbClr val="333333"/>
                </a:solidFill>
                <a:effectLst/>
                <a:latin typeface="Times New Roman" panose="02020603050405020304" pitchFamily="18" charset="0"/>
                <a:cs typeface="Times New Roman" panose="02020603050405020304" pitchFamily="18" charset="0"/>
              </a:rPr>
              <a:t>The operating system is responsible for the following activities in connection with Process Management:</a:t>
            </a:r>
          </a:p>
          <a:p>
            <a:pPr marL="285750" indent="-285750" algn="just">
              <a:buFont typeface="Arial" panose="020B0604020202020204" pitchFamily="34" charset="0"/>
              <a:buChar char="•"/>
            </a:pPr>
            <a:endParaRPr lang="en-US" sz="2400" dirty="0">
              <a:solidFill>
                <a:srgbClr val="333333"/>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en-US" sz="2400" b="0" i="0" dirty="0">
                <a:solidFill>
                  <a:srgbClr val="000000"/>
                </a:solidFill>
                <a:effectLst/>
                <a:latin typeface="Times New Roman" panose="02020603050405020304" pitchFamily="18" charset="0"/>
                <a:cs typeface="Times New Roman" panose="02020603050405020304" pitchFamily="18" charset="0"/>
              </a:rPr>
              <a:t>Scheduling processes and threads on the CPUs.</a:t>
            </a:r>
          </a:p>
          <a:p>
            <a:pPr marL="342900" indent="-342900">
              <a:buFont typeface="Wingdings" panose="05000000000000000000" pitchFamily="2" charset="2"/>
              <a:buChar char="ü"/>
            </a:pPr>
            <a:r>
              <a:rPr lang="en-US" sz="2400" b="0" i="0" dirty="0">
                <a:solidFill>
                  <a:srgbClr val="000000"/>
                </a:solidFill>
                <a:effectLst/>
                <a:latin typeface="Times New Roman" panose="02020603050405020304" pitchFamily="18" charset="0"/>
                <a:cs typeface="Times New Roman" panose="02020603050405020304" pitchFamily="18" charset="0"/>
              </a:rPr>
              <a:t>Creating and deleting both user and system processes.</a:t>
            </a:r>
          </a:p>
          <a:p>
            <a:pPr marL="342900" indent="-342900">
              <a:buFont typeface="Wingdings" panose="05000000000000000000" pitchFamily="2" charset="2"/>
              <a:buChar char="ü"/>
            </a:pPr>
            <a:r>
              <a:rPr lang="en-US" sz="2400" b="0" i="0" dirty="0">
                <a:solidFill>
                  <a:srgbClr val="000000"/>
                </a:solidFill>
                <a:effectLst/>
                <a:latin typeface="Times New Roman" panose="02020603050405020304" pitchFamily="18" charset="0"/>
                <a:cs typeface="Times New Roman" panose="02020603050405020304" pitchFamily="18" charset="0"/>
              </a:rPr>
              <a:t>Suspending and resuming processes.</a:t>
            </a:r>
          </a:p>
          <a:p>
            <a:pPr marL="342900" indent="-342900">
              <a:buFont typeface="Wingdings" panose="05000000000000000000" pitchFamily="2" charset="2"/>
              <a:buChar char="ü"/>
            </a:pPr>
            <a:r>
              <a:rPr lang="en-US" sz="2400" b="0" i="0" dirty="0">
                <a:solidFill>
                  <a:srgbClr val="000000"/>
                </a:solidFill>
                <a:effectLst/>
                <a:latin typeface="Times New Roman" panose="02020603050405020304" pitchFamily="18" charset="0"/>
                <a:cs typeface="Times New Roman" panose="02020603050405020304" pitchFamily="18" charset="0"/>
              </a:rPr>
              <a:t>Providing mechanisms for process synchronization.</a:t>
            </a:r>
          </a:p>
          <a:p>
            <a:pPr marL="342900" indent="-342900">
              <a:buFont typeface="Wingdings" panose="05000000000000000000" pitchFamily="2" charset="2"/>
              <a:buChar char="ü"/>
            </a:pPr>
            <a:r>
              <a:rPr lang="en-US" sz="2400" b="0" i="0" dirty="0">
                <a:solidFill>
                  <a:srgbClr val="000000"/>
                </a:solidFill>
                <a:effectLst/>
                <a:latin typeface="Times New Roman" panose="02020603050405020304" pitchFamily="18" charset="0"/>
                <a:cs typeface="Times New Roman" panose="02020603050405020304" pitchFamily="18" charset="0"/>
              </a:rPr>
              <a:t>Providing mechanisms for process communication.</a:t>
            </a:r>
          </a:p>
          <a:p>
            <a:pPr marL="285750" indent="-285750" algn="just">
              <a:buFont typeface="Arial" panose="020B0604020202020204" pitchFamily="34" charset="0"/>
              <a:buChar char="•"/>
            </a:pP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023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2762758" y="696214"/>
            <a:ext cx="2067560" cy="2021839"/>
            <a:chOff x="1238758" y="696213"/>
            <a:chExt cx="2067560" cy="2021839"/>
          </a:xfrm>
        </p:grpSpPr>
        <p:sp>
          <p:nvSpPr>
            <p:cNvPr id="3" name="object 3"/>
            <p:cNvSpPr/>
            <p:nvPr/>
          </p:nvSpPr>
          <p:spPr>
            <a:xfrm>
              <a:off x="1245108" y="702563"/>
              <a:ext cx="2054860" cy="2009139"/>
            </a:xfrm>
            <a:custGeom>
              <a:avLst/>
              <a:gdLst/>
              <a:ahLst/>
              <a:cxnLst/>
              <a:rect l="l" t="t" r="r" b="b"/>
              <a:pathLst>
                <a:path w="2054860" h="2009139">
                  <a:moveTo>
                    <a:pt x="1027175" y="0"/>
                  </a:moveTo>
                  <a:lnTo>
                    <a:pt x="956847" y="772"/>
                  </a:lnTo>
                  <a:lnTo>
                    <a:pt x="887791" y="3055"/>
                  </a:lnTo>
                  <a:lnTo>
                    <a:pt x="820159" y="6800"/>
                  </a:lnTo>
                  <a:lnTo>
                    <a:pt x="754106" y="11956"/>
                  </a:lnTo>
                  <a:lnTo>
                    <a:pt x="689784" y="18474"/>
                  </a:lnTo>
                  <a:lnTo>
                    <a:pt x="627346" y="26304"/>
                  </a:lnTo>
                  <a:lnTo>
                    <a:pt x="566945" y="35396"/>
                  </a:lnTo>
                  <a:lnTo>
                    <a:pt x="508733" y="45701"/>
                  </a:lnTo>
                  <a:lnTo>
                    <a:pt x="452865" y="57167"/>
                  </a:lnTo>
                  <a:lnTo>
                    <a:pt x="399492" y="69747"/>
                  </a:lnTo>
                  <a:lnTo>
                    <a:pt x="348769" y="83389"/>
                  </a:lnTo>
                  <a:lnTo>
                    <a:pt x="300847" y="98044"/>
                  </a:lnTo>
                  <a:lnTo>
                    <a:pt x="255879" y="113661"/>
                  </a:lnTo>
                  <a:lnTo>
                    <a:pt x="214020" y="130193"/>
                  </a:lnTo>
                  <a:lnTo>
                    <a:pt x="175421" y="147587"/>
                  </a:lnTo>
                  <a:lnTo>
                    <a:pt x="140236" y="165796"/>
                  </a:lnTo>
                  <a:lnTo>
                    <a:pt x="80718" y="204454"/>
                  </a:lnTo>
                  <a:lnTo>
                    <a:pt x="36690" y="245768"/>
                  </a:lnTo>
                  <a:lnTo>
                    <a:pt x="9376" y="289340"/>
                  </a:lnTo>
                  <a:lnTo>
                    <a:pt x="0" y="334772"/>
                  </a:lnTo>
                  <a:lnTo>
                    <a:pt x="0" y="1673860"/>
                  </a:lnTo>
                  <a:lnTo>
                    <a:pt x="9376" y="1719291"/>
                  </a:lnTo>
                  <a:lnTo>
                    <a:pt x="36690" y="1762863"/>
                  </a:lnTo>
                  <a:lnTo>
                    <a:pt x="80718" y="1804177"/>
                  </a:lnTo>
                  <a:lnTo>
                    <a:pt x="140236" y="1842835"/>
                  </a:lnTo>
                  <a:lnTo>
                    <a:pt x="175421" y="1861044"/>
                  </a:lnTo>
                  <a:lnTo>
                    <a:pt x="214020" y="1878438"/>
                  </a:lnTo>
                  <a:lnTo>
                    <a:pt x="255879" y="1894970"/>
                  </a:lnTo>
                  <a:lnTo>
                    <a:pt x="300847" y="1910588"/>
                  </a:lnTo>
                  <a:lnTo>
                    <a:pt x="348769" y="1925242"/>
                  </a:lnTo>
                  <a:lnTo>
                    <a:pt x="399492" y="1938884"/>
                  </a:lnTo>
                  <a:lnTo>
                    <a:pt x="452865" y="1951464"/>
                  </a:lnTo>
                  <a:lnTo>
                    <a:pt x="508733" y="1962930"/>
                  </a:lnTo>
                  <a:lnTo>
                    <a:pt x="566945" y="1973235"/>
                  </a:lnTo>
                  <a:lnTo>
                    <a:pt x="627346" y="1982327"/>
                  </a:lnTo>
                  <a:lnTo>
                    <a:pt x="689784" y="1990157"/>
                  </a:lnTo>
                  <a:lnTo>
                    <a:pt x="754106" y="1996675"/>
                  </a:lnTo>
                  <a:lnTo>
                    <a:pt x="820159" y="2001831"/>
                  </a:lnTo>
                  <a:lnTo>
                    <a:pt x="887791" y="2005576"/>
                  </a:lnTo>
                  <a:lnTo>
                    <a:pt x="956847" y="2007859"/>
                  </a:lnTo>
                  <a:lnTo>
                    <a:pt x="1027175" y="2008632"/>
                  </a:lnTo>
                  <a:lnTo>
                    <a:pt x="1097504" y="2007859"/>
                  </a:lnTo>
                  <a:lnTo>
                    <a:pt x="1166560" y="2005576"/>
                  </a:lnTo>
                  <a:lnTo>
                    <a:pt x="1234192" y="2001831"/>
                  </a:lnTo>
                  <a:lnTo>
                    <a:pt x="1300245" y="1996675"/>
                  </a:lnTo>
                  <a:lnTo>
                    <a:pt x="1364567" y="1990157"/>
                  </a:lnTo>
                  <a:lnTo>
                    <a:pt x="1427005" y="1982327"/>
                  </a:lnTo>
                  <a:lnTo>
                    <a:pt x="1487406" y="1973235"/>
                  </a:lnTo>
                  <a:lnTo>
                    <a:pt x="1545618" y="1962930"/>
                  </a:lnTo>
                  <a:lnTo>
                    <a:pt x="1601486" y="1951464"/>
                  </a:lnTo>
                  <a:lnTo>
                    <a:pt x="1654859" y="1938884"/>
                  </a:lnTo>
                  <a:lnTo>
                    <a:pt x="1705582" y="1925242"/>
                  </a:lnTo>
                  <a:lnTo>
                    <a:pt x="1753504" y="1910587"/>
                  </a:lnTo>
                  <a:lnTo>
                    <a:pt x="1798472" y="1894970"/>
                  </a:lnTo>
                  <a:lnTo>
                    <a:pt x="1840331" y="1878438"/>
                  </a:lnTo>
                  <a:lnTo>
                    <a:pt x="1878930" y="1861044"/>
                  </a:lnTo>
                  <a:lnTo>
                    <a:pt x="1914115" y="1842835"/>
                  </a:lnTo>
                  <a:lnTo>
                    <a:pt x="1973633" y="1804177"/>
                  </a:lnTo>
                  <a:lnTo>
                    <a:pt x="2017661" y="1762863"/>
                  </a:lnTo>
                  <a:lnTo>
                    <a:pt x="2044975" y="1719291"/>
                  </a:lnTo>
                  <a:lnTo>
                    <a:pt x="2054352" y="1673860"/>
                  </a:lnTo>
                  <a:lnTo>
                    <a:pt x="2054352" y="334772"/>
                  </a:lnTo>
                  <a:lnTo>
                    <a:pt x="2044975" y="289340"/>
                  </a:lnTo>
                  <a:lnTo>
                    <a:pt x="2017661" y="245768"/>
                  </a:lnTo>
                  <a:lnTo>
                    <a:pt x="1973633" y="204454"/>
                  </a:lnTo>
                  <a:lnTo>
                    <a:pt x="1914115" y="165796"/>
                  </a:lnTo>
                  <a:lnTo>
                    <a:pt x="1878930" y="147587"/>
                  </a:lnTo>
                  <a:lnTo>
                    <a:pt x="1840331" y="130193"/>
                  </a:lnTo>
                  <a:lnTo>
                    <a:pt x="1798472" y="113661"/>
                  </a:lnTo>
                  <a:lnTo>
                    <a:pt x="1753504" y="98043"/>
                  </a:lnTo>
                  <a:lnTo>
                    <a:pt x="1705582" y="83389"/>
                  </a:lnTo>
                  <a:lnTo>
                    <a:pt x="1654859" y="69747"/>
                  </a:lnTo>
                  <a:lnTo>
                    <a:pt x="1601486" y="57167"/>
                  </a:lnTo>
                  <a:lnTo>
                    <a:pt x="1545618" y="45701"/>
                  </a:lnTo>
                  <a:lnTo>
                    <a:pt x="1487406" y="35396"/>
                  </a:lnTo>
                  <a:lnTo>
                    <a:pt x="1427005" y="26304"/>
                  </a:lnTo>
                  <a:lnTo>
                    <a:pt x="1364567" y="18474"/>
                  </a:lnTo>
                  <a:lnTo>
                    <a:pt x="1300245" y="11956"/>
                  </a:lnTo>
                  <a:lnTo>
                    <a:pt x="1234192" y="6800"/>
                  </a:lnTo>
                  <a:lnTo>
                    <a:pt x="1166560" y="3055"/>
                  </a:lnTo>
                  <a:lnTo>
                    <a:pt x="1097504" y="772"/>
                  </a:lnTo>
                  <a:lnTo>
                    <a:pt x="1027175" y="0"/>
                  </a:lnTo>
                  <a:close/>
                </a:path>
              </a:pathLst>
            </a:custGeom>
            <a:solidFill>
              <a:srgbClr val="4471C4"/>
            </a:solidFill>
          </p:spPr>
          <p:txBody>
            <a:bodyPr wrap="square" lIns="0" tIns="0" rIns="0" bIns="0" rtlCol="0"/>
            <a:lstStyle/>
            <a:p>
              <a:endParaRPr/>
            </a:p>
          </p:txBody>
        </p:sp>
        <p:sp>
          <p:nvSpPr>
            <p:cNvPr id="4" name="object 4"/>
            <p:cNvSpPr/>
            <p:nvPr/>
          </p:nvSpPr>
          <p:spPr>
            <a:xfrm>
              <a:off x="1245108" y="702563"/>
              <a:ext cx="2054860" cy="2009139"/>
            </a:xfrm>
            <a:custGeom>
              <a:avLst/>
              <a:gdLst/>
              <a:ahLst/>
              <a:cxnLst/>
              <a:rect l="l" t="t" r="r" b="b"/>
              <a:pathLst>
                <a:path w="2054860" h="2009139">
                  <a:moveTo>
                    <a:pt x="2054352" y="334772"/>
                  </a:moveTo>
                  <a:lnTo>
                    <a:pt x="2044975" y="380203"/>
                  </a:lnTo>
                  <a:lnTo>
                    <a:pt x="2017661" y="423775"/>
                  </a:lnTo>
                  <a:lnTo>
                    <a:pt x="1973633" y="465089"/>
                  </a:lnTo>
                  <a:lnTo>
                    <a:pt x="1914115" y="503747"/>
                  </a:lnTo>
                  <a:lnTo>
                    <a:pt x="1878930" y="521956"/>
                  </a:lnTo>
                  <a:lnTo>
                    <a:pt x="1840331" y="539350"/>
                  </a:lnTo>
                  <a:lnTo>
                    <a:pt x="1798472" y="555882"/>
                  </a:lnTo>
                  <a:lnTo>
                    <a:pt x="1753504" y="571499"/>
                  </a:lnTo>
                  <a:lnTo>
                    <a:pt x="1705582" y="586154"/>
                  </a:lnTo>
                  <a:lnTo>
                    <a:pt x="1654859" y="599796"/>
                  </a:lnTo>
                  <a:lnTo>
                    <a:pt x="1601486" y="612376"/>
                  </a:lnTo>
                  <a:lnTo>
                    <a:pt x="1545618" y="623842"/>
                  </a:lnTo>
                  <a:lnTo>
                    <a:pt x="1487406" y="634147"/>
                  </a:lnTo>
                  <a:lnTo>
                    <a:pt x="1427005" y="643239"/>
                  </a:lnTo>
                  <a:lnTo>
                    <a:pt x="1364567" y="651069"/>
                  </a:lnTo>
                  <a:lnTo>
                    <a:pt x="1300245" y="657587"/>
                  </a:lnTo>
                  <a:lnTo>
                    <a:pt x="1234192" y="662743"/>
                  </a:lnTo>
                  <a:lnTo>
                    <a:pt x="1166560" y="666488"/>
                  </a:lnTo>
                  <a:lnTo>
                    <a:pt x="1097504" y="668771"/>
                  </a:lnTo>
                  <a:lnTo>
                    <a:pt x="1027175" y="669544"/>
                  </a:lnTo>
                  <a:lnTo>
                    <a:pt x="956847" y="668771"/>
                  </a:lnTo>
                  <a:lnTo>
                    <a:pt x="887791" y="666488"/>
                  </a:lnTo>
                  <a:lnTo>
                    <a:pt x="820159" y="662743"/>
                  </a:lnTo>
                  <a:lnTo>
                    <a:pt x="754106" y="657587"/>
                  </a:lnTo>
                  <a:lnTo>
                    <a:pt x="689784" y="651069"/>
                  </a:lnTo>
                  <a:lnTo>
                    <a:pt x="627346" y="643239"/>
                  </a:lnTo>
                  <a:lnTo>
                    <a:pt x="566945" y="634147"/>
                  </a:lnTo>
                  <a:lnTo>
                    <a:pt x="508733" y="623842"/>
                  </a:lnTo>
                  <a:lnTo>
                    <a:pt x="452865" y="612376"/>
                  </a:lnTo>
                  <a:lnTo>
                    <a:pt x="399492" y="599796"/>
                  </a:lnTo>
                  <a:lnTo>
                    <a:pt x="348769" y="586154"/>
                  </a:lnTo>
                  <a:lnTo>
                    <a:pt x="300847" y="571500"/>
                  </a:lnTo>
                  <a:lnTo>
                    <a:pt x="255879" y="555882"/>
                  </a:lnTo>
                  <a:lnTo>
                    <a:pt x="214020" y="539350"/>
                  </a:lnTo>
                  <a:lnTo>
                    <a:pt x="175421" y="521956"/>
                  </a:lnTo>
                  <a:lnTo>
                    <a:pt x="140236" y="503747"/>
                  </a:lnTo>
                  <a:lnTo>
                    <a:pt x="80718" y="465089"/>
                  </a:lnTo>
                  <a:lnTo>
                    <a:pt x="36690" y="423775"/>
                  </a:lnTo>
                  <a:lnTo>
                    <a:pt x="9376" y="380203"/>
                  </a:lnTo>
                  <a:lnTo>
                    <a:pt x="2369" y="357695"/>
                  </a:lnTo>
                  <a:lnTo>
                    <a:pt x="0" y="334772"/>
                  </a:lnTo>
                </a:path>
                <a:path w="2054860" h="2009139">
                  <a:moveTo>
                    <a:pt x="0" y="334772"/>
                  </a:moveTo>
                  <a:lnTo>
                    <a:pt x="9376" y="289340"/>
                  </a:lnTo>
                  <a:lnTo>
                    <a:pt x="36690" y="245768"/>
                  </a:lnTo>
                  <a:lnTo>
                    <a:pt x="80718" y="204454"/>
                  </a:lnTo>
                  <a:lnTo>
                    <a:pt x="140236" y="165796"/>
                  </a:lnTo>
                  <a:lnTo>
                    <a:pt x="175421" y="147587"/>
                  </a:lnTo>
                  <a:lnTo>
                    <a:pt x="214020" y="130193"/>
                  </a:lnTo>
                  <a:lnTo>
                    <a:pt x="255879" y="113661"/>
                  </a:lnTo>
                  <a:lnTo>
                    <a:pt x="300847" y="98044"/>
                  </a:lnTo>
                  <a:lnTo>
                    <a:pt x="348769" y="83389"/>
                  </a:lnTo>
                  <a:lnTo>
                    <a:pt x="399492" y="69747"/>
                  </a:lnTo>
                  <a:lnTo>
                    <a:pt x="452865" y="57167"/>
                  </a:lnTo>
                  <a:lnTo>
                    <a:pt x="508733" y="45701"/>
                  </a:lnTo>
                  <a:lnTo>
                    <a:pt x="566945" y="35396"/>
                  </a:lnTo>
                  <a:lnTo>
                    <a:pt x="627346" y="26304"/>
                  </a:lnTo>
                  <a:lnTo>
                    <a:pt x="689784" y="18474"/>
                  </a:lnTo>
                  <a:lnTo>
                    <a:pt x="754106" y="11956"/>
                  </a:lnTo>
                  <a:lnTo>
                    <a:pt x="820159" y="6800"/>
                  </a:lnTo>
                  <a:lnTo>
                    <a:pt x="887791" y="3055"/>
                  </a:lnTo>
                  <a:lnTo>
                    <a:pt x="956847" y="772"/>
                  </a:lnTo>
                  <a:lnTo>
                    <a:pt x="1027175" y="0"/>
                  </a:lnTo>
                  <a:lnTo>
                    <a:pt x="1097504" y="772"/>
                  </a:lnTo>
                  <a:lnTo>
                    <a:pt x="1166560" y="3055"/>
                  </a:lnTo>
                  <a:lnTo>
                    <a:pt x="1234192" y="6800"/>
                  </a:lnTo>
                  <a:lnTo>
                    <a:pt x="1300245" y="11956"/>
                  </a:lnTo>
                  <a:lnTo>
                    <a:pt x="1364567" y="18474"/>
                  </a:lnTo>
                  <a:lnTo>
                    <a:pt x="1427005" y="26304"/>
                  </a:lnTo>
                  <a:lnTo>
                    <a:pt x="1487406" y="35396"/>
                  </a:lnTo>
                  <a:lnTo>
                    <a:pt x="1545618" y="45701"/>
                  </a:lnTo>
                  <a:lnTo>
                    <a:pt x="1601486" y="57167"/>
                  </a:lnTo>
                  <a:lnTo>
                    <a:pt x="1654859" y="69747"/>
                  </a:lnTo>
                  <a:lnTo>
                    <a:pt x="1705582" y="83389"/>
                  </a:lnTo>
                  <a:lnTo>
                    <a:pt x="1753504" y="98043"/>
                  </a:lnTo>
                  <a:lnTo>
                    <a:pt x="1798472" y="113661"/>
                  </a:lnTo>
                  <a:lnTo>
                    <a:pt x="1840331" y="130193"/>
                  </a:lnTo>
                  <a:lnTo>
                    <a:pt x="1878930" y="147587"/>
                  </a:lnTo>
                  <a:lnTo>
                    <a:pt x="1914115" y="165796"/>
                  </a:lnTo>
                  <a:lnTo>
                    <a:pt x="1973633" y="204454"/>
                  </a:lnTo>
                  <a:lnTo>
                    <a:pt x="2017661" y="245768"/>
                  </a:lnTo>
                  <a:lnTo>
                    <a:pt x="2044975" y="289340"/>
                  </a:lnTo>
                  <a:lnTo>
                    <a:pt x="2054352" y="334772"/>
                  </a:lnTo>
                  <a:lnTo>
                    <a:pt x="2054352" y="1673860"/>
                  </a:lnTo>
                  <a:lnTo>
                    <a:pt x="2044975" y="1719291"/>
                  </a:lnTo>
                  <a:lnTo>
                    <a:pt x="2017661" y="1762863"/>
                  </a:lnTo>
                  <a:lnTo>
                    <a:pt x="1973633" y="1804177"/>
                  </a:lnTo>
                  <a:lnTo>
                    <a:pt x="1914115" y="1842835"/>
                  </a:lnTo>
                  <a:lnTo>
                    <a:pt x="1878930" y="1861044"/>
                  </a:lnTo>
                  <a:lnTo>
                    <a:pt x="1840331" y="1878438"/>
                  </a:lnTo>
                  <a:lnTo>
                    <a:pt x="1798472" y="1894970"/>
                  </a:lnTo>
                  <a:lnTo>
                    <a:pt x="1753504" y="1910587"/>
                  </a:lnTo>
                  <a:lnTo>
                    <a:pt x="1705582" y="1925242"/>
                  </a:lnTo>
                  <a:lnTo>
                    <a:pt x="1654859" y="1938884"/>
                  </a:lnTo>
                  <a:lnTo>
                    <a:pt x="1601486" y="1951464"/>
                  </a:lnTo>
                  <a:lnTo>
                    <a:pt x="1545618" y="1962930"/>
                  </a:lnTo>
                  <a:lnTo>
                    <a:pt x="1487406" y="1973235"/>
                  </a:lnTo>
                  <a:lnTo>
                    <a:pt x="1427005" y="1982327"/>
                  </a:lnTo>
                  <a:lnTo>
                    <a:pt x="1364567" y="1990157"/>
                  </a:lnTo>
                  <a:lnTo>
                    <a:pt x="1300245" y="1996675"/>
                  </a:lnTo>
                  <a:lnTo>
                    <a:pt x="1234192" y="2001831"/>
                  </a:lnTo>
                  <a:lnTo>
                    <a:pt x="1166560" y="2005576"/>
                  </a:lnTo>
                  <a:lnTo>
                    <a:pt x="1097504" y="2007859"/>
                  </a:lnTo>
                  <a:lnTo>
                    <a:pt x="1027175" y="2008632"/>
                  </a:lnTo>
                  <a:lnTo>
                    <a:pt x="956847" y="2007859"/>
                  </a:lnTo>
                  <a:lnTo>
                    <a:pt x="887791" y="2005576"/>
                  </a:lnTo>
                  <a:lnTo>
                    <a:pt x="820159" y="2001831"/>
                  </a:lnTo>
                  <a:lnTo>
                    <a:pt x="754106" y="1996675"/>
                  </a:lnTo>
                  <a:lnTo>
                    <a:pt x="689784" y="1990157"/>
                  </a:lnTo>
                  <a:lnTo>
                    <a:pt x="627346" y="1982327"/>
                  </a:lnTo>
                  <a:lnTo>
                    <a:pt x="566945" y="1973235"/>
                  </a:lnTo>
                  <a:lnTo>
                    <a:pt x="508733" y="1962930"/>
                  </a:lnTo>
                  <a:lnTo>
                    <a:pt x="452865" y="1951464"/>
                  </a:lnTo>
                  <a:lnTo>
                    <a:pt x="399492" y="1938884"/>
                  </a:lnTo>
                  <a:lnTo>
                    <a:pt x="348769" y="1925242"/>
                  </a:lnTo>
                  <a:lnTo>
                    <a:pt x="300847" y="1910588"/>
                  </a:lnTo>
                  <a:lnTo>
                    <a:pt x="255879" y="1894970"/>
                  </a:lnTo>
                  <a:lnTo>
                    <a:pt x="214020" y="1878438"/>
                  </a:lnTo>
                  <a:lnTo>
                    <a:pt x="175421" y="1861044"/>
                  </a:lnTo>
                  <a:lnTo>
                    <a:pt x="140236" y="1842835"/>
                  </a:lnTo>
                  <a:lnTo>
                    <a:pt x="80718" y="1804177"/>
                  </a:lnTo>
                  <a:lnTo>
                    <a:pt x="36690" y="1762863"/>
                  </a:lnTo>
                  <a:lnTo>
                    <a:pt x="9376" y="1719291"/>
                  </a:lnTo>
                  <a:lnTo>
                    <a:pt x="0" y="1673860"/>
                  </a:lnTo>
                  <a:lnTo>
                    <a:pt x="0" y="334772"/>
                  </a:lnTo>
                  <a:close/>
                </a:path>
              </a:pathLst>
            </a:custGeom>
            <a:ln w="12192">
              <a:solidFill>
                <a:srgbClr val="2E528F"/>
              </a:solidFill>
            </a:ln>
          </p:spPr>
          <p:txBody>
            <a:bodyPr wrap="square" lIns="0" tIns="0" rIns="0" bIns="0" rtlCol="0"/>
            <a:lstStyle/>
            <a:p>
              <a:endParaRPr/>
            </a:p>
          </p:txBody>
        </p:sp>
      </p:grpSp>
      <p:sp>
        <p:nvSpPr>
          <p:cNvPr id="5" name="object 5"/>
          <p:cNvSpPr txBox="1"/>
          <p:nvPr/>
        </p:nvSpPr>
        <p:spPr>
          <a:xfrm>
            <a:off x="3040125" y="1435734"/>
            <a:ext cx="1511300" cy="848994"/>
          </a:xfrm>
          <a:prstGeom prst="rect">
            <a:avLst/>
          </a:prstGeom>
        </p:spPr>
        <p:txBody>
          <a:bodyPr vert="horz" wrap="square" lIns="0" tIns="12700" rIns="0" bIns="0" rtlCol="0">
            <a:spAutoFit/>
          </a:bodyPr>
          <a:lstStyle/>
          <a:p>
            <a:pPr marL="12065" marR="5080" indent="-1270" algn="ctr">
              <a:spcBef>
                <a:spcPts val="100"/>
              </a:spcBef>
            </a:pPr>
            <a:r>
              <a:rPr spc="-15" dirty="0">
                <a:solidFill>
                  <a:srgbClr val="FFFFFF"/>
                </a:solidFill>
                <a:latin typeface="Calibri"/>
                <a:cs typeface="Calibri"/>
              </a:rPr>
              <a:t>Program </a:t>
            </a:r>
            <a:r>
              <a:rPr spc="-10" dirty="0">
                <a:solidFill>
                  <a:srgbClr val="FFFFFF"/>
                </a:solidFill>
                <a:latin typeface="Calibri"/>
                <a:cs typeface="Calibri"/>
              </a:rPr>
              <a:t> </a:t>
            </a:r>
            <a:r>
              <a:rPr spc="-15" dirty="0">
                <a:solidFill>
                  <a:srgbClr val="FFFFFF"/>
                </a:solidFill>
                <a:latin typeface="Calibri"/>
                <a:cs typeface="Calibri"/>
              </a:rPr>
              <a:t>(executable </a:t>
            </a:r>
            <a:r>
              <a:rPr spc="-5" dirty="0">
                <a:solidFill>
                  <a:srgbClr val="FFFFFF"/>
                </a:solidFill>
                <a:latin typeface="Calibri"/>
                <a:cs typeface="Calibri"/>
              </a:rPr>
              <a:t>file) </a:t>
            </a:r>
            <a:r>
              <a:rPr spc="-395" dirty="0">
                <a:solidFill>
                  <a:srgbClr val="FFFFFF"/>
                </a:solidFill>
                <a:latin typeface="Calibri"/>
                <a:cs typeface="Calibri"/>
              </a:rPr>
              <a:t> </a:t>
            </a:r>
            <a:r>
              <a:rPr spc="-10" dirty="0">
                <a:solidFill>
                  <a:srgbClr val="FFFF00"/>
                </a:solidFill>
                <a:latin typeface="Calibri"/>
                <a:cs typeface="Calibri"/>
              </a:rPr>
              <a:t>Passive</a:t>
            </a:r>
            <a:r>
              <a:rPr spc="-35" dirty="0">
                <a:solidFill>
                  <a:srgbClr val="FFFF00"/>
                </a:solidFill>
                <a:latin typeface="Calibri"/>
                <a:cs typeface="Calibri"/>
              </a:rPr>
              <a:t> </a:t>
            </a:r>
            <a:r>
              <a:rPr spc="-5" dirty="0">
                <a:solidFill>
                  <a:srgbClr val="FFFF00"/>
                </a:solidFill>
                <a:latin typeface="Calibri"/>
                <a:cs typeface="Calibri"/>
              </a:rPr>
              <a:t>entity</a:t>
            </a:r>
            <a:endParaRPr dirty="0">
              <a:latin typeface="Calibri"/>
              <a:cs typeface="Calibri"/>
            </a:endParaRPr>
          </a:p>
        </p:txBody>
      </p:sp>
      <p:graphicFrame>
        <p:nvGraphicFramePr>
          <p:cNvPr id="6" name="object 6"/>
          <p:cNvGraphicFramePr>
            <a:graphicFrameLocks noGrp="1"/>
          </p:cNvGraphicFramePr>
          <p:nvPr/>
        </p:nvGraphicFramePr>
        <p:xfrm>
          <a:off x="8136636" y="457200"/>
          <a:ext cx="1793875" cy="2785870"/>
        </p:xfrm>
        <a:graphic>
          <a:graphicData uri="http://schemas.openxmlformats.org/drawingml/2006/table">
            <a:tbl>
              <a:tblPr firstRow="1" bandRow="1">
                <a:tableStyleId>{2D5ABB26-0587-4C30-8999-92F81FD0307C}</a:tableStyleId>
              </a:tblPr>
              <a:tblGrid>
                <a:gridCol w="1793875">
                  <a:extLst>
                    <a:ext uri="{9D8B030D-6E8A-4147-A177-3AD203B41FA5}">
                      <a16:colId xmlns:a16="http://schemas.microsoft.com/office/drawing/2014/main" val="20000"/>
                    </a:ext>
                  </a:extLst>
                </a:gridCol>
              </a:tblGrid>
              <a:tr h="1027176">
                <a:tc>
                  <a:txBody>
                    <a:bodyPr/>
                    <a:lstStyle/>
                    <a:p>
                      <a:pPr>
                        <a:lnSpc>
                          <a:spcPct val="100000"/>
                        </a:lnSpc>
                      </a:pPr>
                      <a:endParaRPr sz="1700">
                        <a:latin typeface="Times New Roman"/>
                        <a:cs typeface="Times New Roman"/>
                      </a:endParaRPr>
                    </a:p>
                  </a:txBody>
                  <a:tcPr marL="0" marR="0" marT="0" marB="0">
                    <a:lnL w="12700">
                      <a:solidFill>
                        <a:srgbClr val="2E528F"/>
                      </a:solidFill>
                      <a:prstDash val="solid"/>
                    </a:lnL>
                    <a:lnR w="12700">
                      <a:solidFill>
                        <a:srgbClr val="2E528F"/>
                      </a:solidFill>
                      <a:prstDash val="solid"/>
                    </a:lnR>
                    <a:lnT w="12700">
                      <a:solidFill>
                        <a:srgbClr val="2E528F"/>
                      </a:solidFill>
                      <a:prstDash val="solid"/>
                    </a:lnT>
                    <a:lnB w="6350">
                      <a:solidFill>
                        <a:srgbClr val="EC7C30"/>
                      </a:solidFill>
                      <a:prstDash val="solid"/>
                    </a:lnB>
                    <a:solidFill>
                      <a:srgbClr val="4471C4"/>
                    </a:solidFill>
                  </a:tcPr>
                </a:tc>
                <a:extLst>
                  <a:ext uri="{0D108BD9-81ED-4DB2-BD59-A6C34878D82A}">
                    <a16:rowId xmlns:a16="http://schemas.microsoft.com/office/drawing/2014/main" val="10000"/>
                  </a:ext>
                </a:extLst>
              </a:tr>
              <a:tr h="658367">
                <a:tc>
                  <a:txBody>
                    <a:bodyPr/>
                    <a:lstStyle/>
                    <a:p>
                      <a:pPr marL="635" algn="ctr">
                        <a:lnSpc>
                          <a:spcPts val="1685"/>
                        </a:lnSpc>
                      </a:pPr>
                      <a:r>
                        <a:rPr sz="1800" spc="-10" dirty="0">
                          <a:solidFill>
                            <a:srgbClr val="FFFFFF"/>
                          </a:solidFill>
                          <a:latin typeface="Calibri"/>
                          <a:cs typeface="Calibri"/>
                        </a:rPr>
                        <a:t>Process</a:t>
                      </a:r>
                      <a:endParaRPr sz="1800">
                        <a:latin typeface="Calibri"/>
                        <a:cs typeface="Calibri"/>
                      </a:endParaRPr>
                    </a:p>
                    <a:p>
                      <a:pPr marL="635" algn="ctr">
                        <a:lnSpc>
                          <a:spcPct val="100000"/>
                        </a:lnSpc>
                      </a:pPr>
                      <a:r>
                        <a:rPr sz="1800" spc="-10" dirty="0">
                          <a:solidFill>
                            <a:srgbClr val="FFFF00"/>
                          </a:solidFill>
                          <a:latin typeface="Calibri"/>
                          <a:cs typeface="Calibri"/>
                        </a:rPr>
                        <a:t>(active </a:t>
                      </a:r>
                      <a:r>
                        <a:rPr sz="1800" spc="-5" dirty="0">
                          <a:solidFill>
                            <a:srgbClr val="FFFF00"/>
                          </a:solidFill>
                          <a:latin typeface="Calibri"/>
                          <a:cs typeface="Calibri"/>
                        </a:rPr>
                        <a:t>entity)</a:t>
                      </a:r>
                      <a:endParaRPr sz="1800">
                        <a:latin typeface="Calibri"/>
                        <a:cs typeface="Calibri"/>
                      </a:endParaRPr>
                    </a:p>
                  </a:txBody>
                  <a:tcPr marL="0" marR="0" marT="0" marB="0">
                    <a:lnL w="12700">
                      <a:solidFill>
                        <a:srgbClr val="2E528F"/>
                      </a:solidFill>
                      <a:prstDash val="solid"/>
                    </a:lnL>
                    <a:lnR w="12700">
                      <a:solidFill>
                        <a:srgbClr val="2E528F"/>
                      </a:solidFill>
                      <a:prstDash val="solid"/>
                    </a:lnR>
                    <a:lnT w="6350">
                      <a:solidFill>
                        <a:srgbClr val="EC7C30"/>
                      </a:solidFill>
                      <a:prstDash val="solid"/>
                    </a:lnT>
                    <a:lnB w="6350">
                      <a:solidFill>
                        <a:srgbClr val="EC7C30"/>
                      </a:solidFill>
                      <a:prstDash val="solid"/>
                    </a:lnB>
                    <a:solidFill>
                      <a:srgbClr val="4471C4"/>
                    </a:solidFill>
                  </a:tcPr>
                </a:tc>
                <a:extLst>
                  <a:ext uri="{0D108BD9-81ED-4DB2-BD59-A6C34878D82A}">
                    <a16:rowId xmlns:a16="http://schemas.microsoft.com/office/drawing/2014/main" val="10001"/>
                  </a:ext>
                </a:extLst>
              </a:tr>
              <a:tr h="1100327">
                <a:tc>
                  <a:txBody>
                    <a:bodyPr/>
                    <a:lstStyle/>
                    <a:p>
                      <a:pPr>
                        <a:lnSpc>
                          <a:spcPct val="100000"/>
                        </a:lnSpc>
                      </a:pPr>
                      <a:endParaRPr sz="1700">
                        <a:latin typeface="Times New Roman"/>
                        <a:cs typeface="Times New Roman"/>
                      </a:endParaRPr>
                    </a:p>
                  </a:txBody>
                  <a:tcPr marL="0" marR="0" marT="0" marB="0">
                    <a:lnL w="12700">
                      <a:solidFill>
                        <a:srgbClr val="2E528F"/>
                      </a:solidFill>
                      <a:prstDash val="solid"/>
                    </a:lnL>
                    <a:lnR w="12700">
                      <a:solidFill>
                        <a:srgbClr val="2E528F"/>
                      </a:solidFill>
                      <a:prstDash val="solid"/>
                    </a:lnR>
                    <a:lnT w="6350">
                      <a:solidFill>
                        <a:srgbClr val="EC7C30"/>
                      </a:solidFill>
                      <a:prstDash val="solid"/>
                    </a:lnT>
                    <a:lnB w="12700">
                      <a:solidFill>
                        <a:srgbClr val="2E528F"/>
                      </a:solidFill>
                      <a:prstDash val="solid"/>
                    </a:lnB>
                    <a:solidFill>
                      <a:srgbClr val="4471C4"/>
                    </a:solidFill>
                  </a:tcPr>
                </a:tc>
                <a:extLst>
                  <a:ext uri="{0D108BD9-81ED-4DB2-BD59-A6C34878D82A}">
                    <a16:rowId xmlns:a16="http://schemas.microsoft.com/office/drawing/2014/main" val="10002"/>
                  </a:ext>
                </a:extLst>
              </a:tr>
            </a:tbl>
          </a:graphicData>
        </a:graphic>
      </p:graphicFrame>
      <p:sp>
        <p:nvSpPr>
          <p:cNvPr id="7" name="object 7"/>
          <p:cNvSpPr txBox="1"/>
          <p:nvPr/>
        </p:nvSpPr>
        <p:spPr>
          <a:xfrm>
            <a:off x="3663824" y="2926841"/>
            <a:ext cx="448309" cy="299720"/>
          </a:xfrm>
          <a:prstGeom prst="rect">
            <a:avLst/>
          </a:prstGeom>
        </p:spPr>
        <p:txBody>
          <a:bodyPr vert="horz" wrap="square" lIns="0" tIns="12700" rIns="0" bIns="0" rtlCol="0">
            <a:spAutoFit/>
          </a:bodyPr>
          <a:lstStyle/>
          <a:p>
            <a:pPr marL="12700">
              <a:spcBef>
                <a:spcPts val="100"/>
              </a:spcBef>
            </a:pPr>
            <a:r>
              <a:rPr spc="-10" dirty="0">
                <a:latin typeface="Calibri"/>
                <a:cs typeface="Calibri"/>
              </a:rPr>
              <a:t>H</a:t>
            </a:r>
            <a:r>
              <a:rPr spc="-5" dirty="0">
                <a:latin typeface="Calibri"/>
                <a:cs typeface="Calibri"/>
              </a:rPr>
              <a:t>DD</a:t>
            </a:r>
            <a:endParaRPr dirty="0">
              <a:latin typeface="Calibri"/>
              <a:cs typeface="Calibri"/>
            </a:endParaRPr>
          </a:p>
        </p:txBody>
      </p:sp>
      <p:sp>
        <p:nvSpPr>
          <p:cNvPr id="8" name="object 8"/>
          <p:cNvSpPr txBox="1"/>
          <p:nvPr/>
        </p:nvSpPr>
        <p:spPr>
          <a:xfrm>
            <a:off x="8716136" y="3423920"/>
            <a:ext cx="477520" cy="299720"/>
          </a:xfrm>
          <a:prstGeom prst="rect">
            <a:avLst/>
          </a:prstGeom>
        </p:spPr>
        <p:txBody>
          <a:bodyPr vert="horz" wrap="square" lIns="0" tIns="12700" rIns="0" bIns="0" rtlCol="0">
            <a:spAutoFit/>
          </a:bodyPr>
          <a:lstStyle/>
          <a:p>
            <a:pPr marL="12700">
              <a:spcBef>
                <a:spcPts val="100"/>
              </a:spcBef>
            </a:pPr>
            <a:r>
              <a:rPr dirty="0">
                <a:latin typeface="Calibri"/>
                <a:cs typeface="Calibri"/>
              </a:rPr>
              <a:t>RAM</a:t>
            </a:r>
            <a:endParaRPr>
              <a:latin typeface="Calibri"/>
              <a:cs typeface="Calibri"/>
            </a:endParaRPr>
          </a:p>
        </p:txBody>
      </p:sp>
      <p:sp>
        <p:nvSpPr>
          <p:cNvPr id="9" name="object 9"/>
          <p:cNvSpPr/>
          <p:nvPr/>
        </p:nvSpPr>
        <p:spPr>
          <a:xfrm>
            <a:off x="4808982" y="1856233"/>
            <a:ext cx="3333750" cy="132715"/>
          </a:xfrm>
          <a:custGeom>
            <a:avLst/>
            <a:gdLst/>
            <a:ahLst/>
            <a:cxnLst/>
            <a:rect l="l" t="t" r="r" b="b"/>
            <a:pathLst>
              <a:path w="3333750" h="132714">
                <a:moveTo>
                  <a:pt x="3201162" y="0"/>
                </a:moveTo>
                <a:lnTo>
                  <a:pt x="3201162" y="132587"/>
                </a:lnTo>
                <a:lnTo>
                  <a:pt x="3289553" y="88391"/>
                </a:lnTo>
                <a:lnTo>
                  <a:pt x="3223260" y="88391"/>
                </a:lnTo>
                <a:lnTo>
                  <a:pt x="3223260" y="44195"/>
                </a:lnTo>
                <a:lnTo>
                  <a:pt x="3289553" y="44195"/>
                </a:lnTo>
                <a:lnTo>
                  <a:pt x="3201162" y="0"/>
                </a:lnTo>
                <a:close/>
              </a:path>
              <a:path w="3333750" h="132714">
                <a:moveTo>
                  <a:pt x="3201162" y="44195"/>
                </a:moveTo>
                <a:lnTo>
                  <a:pt x="0" y="44195"/>
                </a:lnTo>
                <a:lnTo>
                  <a:pt x="0" y="88391"/>
                </a:lnTo>
                <a:lnTo>
                  <a:pt x="3201162" y="88391"/>
                </a:lnTo>
                <a:lnTo>
                  <a:pt x="3201162" y="44195"/>
                </a:lnTo>
                <a:close/>
              </a:path>
              <a:path w="3333750" h="132714">
                <a:moveTo>
                  <a:pt x="3289553" y="44195"/>
                </a:moveTo>
                <a:lnTo>
                  <a:pt x="3223260" y="44195"/>
                </a:lnTo>
                <a:lnTo>
                  <a:pt x="3223260" y="88391"/>
                </a:lnTo>
                <a:lnTo>
                  <a:pt x="3289553" y="88391"/>
                </a:lnTo>
                <a:lnTo>
                  <a:pt x="3333749" y="66293"/>
                </a:lnTo>
                <a:lnTo>
                  <a:pt x="3289553" y="44195"/>
                </a:lnTo>
                <a:close/>
              </a:path>
            </a:pathLst>
          </a:custGeom>
          <a:solidFill>
            <a:srgbClr val="4471C4"/>
          </a:solidFill>
        </p:spPr>
        <p:txBody>
          <a:bodyPr wrap="square" lIns="0" tIns="0" rIns="0" bIns="0" rtlCol="0"/>
          <a:lstStyle/>
          <a:p>
            <a:endParaRPr/>
          </a:p>
        </p:txBody>
      </p:sp>
      <p:sp>
        <p:nvSpPr>
          <p:cNvPr id="10" name="object 10"/>
          <p:cNvSpPr txBox="1">
            <a:spLocks noGrp="1"/>
          </p:cNvSpPr>
          <p:nvPr>
            <p:ph type="title"/>
          </p:nvPr>
        </p:nvSpPr>
        <p:spPr>
          <a:xfrm>
            <a:off x="5521579" y="789110"/>
            <a:ext cx="1614805" cy="1674817"/>
          </a:xfrm>
          <a:prstGeom prst="rect">
            <a:avLst/>
          </a:prstGeom>
        </p:spPr>
        <p:txBody>
          <a:bodyPr vert="horz" wrap="square" lIns="0" tIns="12700" rIns="0" bIns="0" rtlCol="0" anchor="b">
            <a:spAutoFit/>
          </a:bodyPr>
          <a:lstStyle/>
          <a:p>
            <a:pPr marL="12700" marR="5080">
              <a:spcBef>
                <a:spcPts val="100"/>
              </a:spcBef>
            </a:pPr>
            <a:r>
              <a:rPr sz="1800" spc="-5" dirty="0">
                <a:latin typeface="Calibri"/>
                <a:cs typeface="Calibri"/>
              </a:rPr>
              <a:t>Double </a:t>
            </a:r>
            <a:r>
              <a:rPr sz="1800" dirty="0">
                <a:latin typeface="Calibri"/>
                <a:cs typeface="Calibri"/>
              </a:rPr>
              <a:t>clicking</a:t>
            </a:r>
            <a:r>
              <a:rPr sz="1800" dirty="0">
                <a:solidFill>
                  <a:srgbClr val="000000"/>
                </a:solidFill>
                <a:latin typeface="Calibri"/>
                <a:cs typeface="Calibri"/>
              </a:rPr>
              <a:t>/ </a:t>
            </a:r>
            <a:r>
              <a:rPr sz="1800" spc="5" dirty="0">
                <a:solidFill>
                  <a:srgbClr val="000000"/>
                </a:solidFill>
                <a:latin typeface="Calibri"/>
                <a:cs typeface="Calibri"/>
              </a:rPr>
              <a:t> </a:t>
            </a:r>
            <a:r>
              <a:rPr sz="1800" spc="-10" dirty="0">
                <a:solidFill>
                  <a:srgbClr val="EC7C30"/>
                </a:solidFill>
                <a:latin typeface="Calibri"/>
                <a:cs typeface="Calibri"/>
              </a:rPr>
              <a:t>command</a:t>
            </a:r>
            <a:r>
              <a:rPr sz="1800" spc="-5" dirty="0">
                <a:solidFill>
                  <a:srgbClr val="EC7C30"/>
                </a:solidFill>
                <a:latin typeface="Calibri"/>
                <a:cs typeface="Calibri"/>
              </a:rPr>
              <a:t> line </a:t>
            </a:r>
            <a:r>
              <a:rPr sz="1800" dirty="0">
                <a:solidFill>
                  <a:srgbClr val="EC7C30"/>
                </a:solidFill>
                <a:latin typeface="Calibri"/>
                <a:cs typeface="Calibri"/>
              </a:rPr>
              <a:t> </a:t>
            </a:r>
            <a:r>
              <a:rPr sz="1800" spc="-10" dirty="0">
                <a:solidFill>
                  <a:srgbClr val="EC7C30"/>
                </a:solidFill>
                <a:latin typeface="Calibri"/>
                <a:cs typeface="Calibri"/>
              </a:rPr>
              <a:t>execution</a:t>
            </a:r>
            <a:r>
              <a:rPr sz="1800" spc="-5" dirty="0">
                <a:solidFill>
                  <a:srgbClr val="EC7C30"/>
                </a:solidFill>
                <a:latin typeface="Calibri"/>
                <a:cs typeface="Calibri"/>
              </a:rPr>
              <a:t> of </a:t>
            </a:r>
            <a:r>
              <a:rPr sz="1800" dirty="0">
                <a:solidFill>
                  <a:srgbClr val="EC7C30"/>
                </a:solidFill>
                <a:latin typeface="Calibri"/>
                <a:cs typeface="Calibri"/>
              </a:rPr>
              <a:t> </a:t>
            </a:r>
            <a:r>
              <a:rPr sz="1800" spc="-15" dirty="0">
                <a:solidFill>
                  <a:srgbClr val="EC7C30"/>
                </a:solidFill>
                <a:latin typeface="Calibri"/>
                <a:cs typeface="Calibri"/>
              </a:rPr>
              <a:t>prog.exe</a:t>
            </a:r>
            <a:r>
              <a:rPr sz="1800" spc="-50" dirty="0">
                <a:solidFill>
                  <a:srgbClr val="EC7C30"/>
                </a:solidFill>
                <a:latin typeface="Calibri"/>
                <a:cs typeface="Calibri"/>
              </a:rPr>
              <a:t> </a:t>
            </a:r>
            <a:r>
              <a:rPr sz="1800" spc="-5" dirty="0">
                <a:solidFill>
                  <a:srgbClr val="EC7C30"/>
                </a:solidFill>
                <a:latin typeface="Calibri"/>
                <a:cs typeface="Calibri"/>
              </a:rPr>
              <a:t>or</a:t>
            </a:r>
            <a:r>
              <a:rPr sz="1800" spc="-40" dirty="0">
                <a:solidFill>
                  <a:srgbClr val="EC7C30"/>
                </a:solidFill>
                <a:latin typeface="Calibri"/>
                <a:cs typeface="Calibri"/>
              </a:rPr>
              <a:t> </a:t>
            </a:r>
            <a:r>
              <a:rPr sz="1800" dirty="0">
                <a:solidFill>
                  <a:srgbClr val="EC7C30"/>
                </a:solidFill>
                <a:latin typeface="Calibri"/>
                <a:cs typeface="Calibri"/>
              </a:rPr>
              <a:t>a.out</a:t>
            </a:r>
            <a:endParaRPr sz="1800">
              <a:latin typeface="Calibri"/>
              <a:cs typeface="Calibri"/>
            </a:endParaRPr>
          </a:p>
        </p:txBody>
      </p:sp>
      <p:sp>
        <p:nvSpPr>
          <p:cNvPr id="13" name="object 13"/>
          <p:cNvSpPr txBox="1">
            <a:spLocks noGrp="1"/>
          </p:cNvSpPr>
          <p:nvPr>
            <p:ph type="sldNum" sz="quarter" idx="7"/>
          </p:nvPr>
        </p:nvSpPr>
        <p:spPr>
          <a:xfrm>
            <a:off x="8270113" y="6480073"/>
            <a:ext cx="192404" cy="139700"/>
          </a:xfrm>
          <a:prstGeom prst="rect">
            <a:avLst/>
          </a:prstGeom>
        </p:spPr>
        <p:txBody>
          <a:bodyPr vert="horz" wrap="square" lIns="0" tIns="0" rIns="0" bIns="0" rtlCol="0">
            <a:spAutoFit/>
          </a:bodyPr>
          <a:lstStyle>
            <a:defPPr>
              <a:defRPr lang="en-US"/>
            </a:defPPr>
            <a:lvl1pPr marL="0" algn="l" defTabSz="914400" rtl="0" eaLnBrk="1" latinLnBrk="0" hangingPunct="1">
              <a:defRPr sz="900" b="0" i="0" kern="1200">
                <a:solidFill>
                  <a:srgbClr val="888888"/>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5885">
              <a:lnSpc>
                <a:spcPts val="955"/>
              </a:lnSpc>
            </a:pPr>
            <a:fld id="{81D60167-4931-47E6-BA6A-407CBD079E47}" type="slidenum">
              <a:rPr lang="en-IN" smtClean="0"/>
              <a:pPr marL="95885">
                <a:lnSpc>
                  <a:spcPts val="955"/>
                </a:lnSpc>
              </a:pPr>
              <a:t>5</a:t>
            </a:fld>
            <a:endParaRPr dirty="0"/>
          </a:p>
        </p:txBody>
      </p:sp>
      <p:sp>
        <p:nvSpPr>
          <p:cNvPr id="11" name="object 11"/>
          <p:cNvSpPr txBox="1"/>
          <p:nvPr/>
        </p:nvSpPr>
        <p:spPr>
          <a:xfrm>
            <a:off x="304800" y="3701221"/>
            <a:ext cx="3962399" cy="655179"/>
          </a:xfrm>
          <a:prstGeom prst="rect">
            <a:avLst/>
          </a:prstGeom>
        </p:spPr>
        <p:txBody>
          <a:bodyPr vert="horz" wrap="square" lIns="0" tIns="12700" rIns="0" bIns="0" rtlCol="0">
            <a:spAutoFit/>
          </a:bodyPr>
          <a:lstStyle/>
          <a:p>
            <a:pPr lvl="0">
              <a:lnSpc>
                <a:spcPct val="107000"/>
              </a:lnSpc>
              <a:spcAft>
                <a:spcPts val="1950"/>
              </a:spcAft>
            </a:pPr>
            <a:r>
              <a:rPr lang="en-US"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Process:</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Program under execution called process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object 2">
            <a:extLst>
              <a:ext uri="{FF2B5EF4-FFF2-40B4-BE49-F238E27FC236}">
                <a16:creationId xmlns:a16="http://schemas.microsoft.com/office/drawing/2014/main" id="{C66B1613-6416-46FB-804D-9058CB93E486}"/>
              </a:ext>
            </a:extLst>
          </p:cNvPr>
          <p:cNvSpPr txBox="1">
            <a:spLocks/>
          </p:cNvSpPr>
          <p:nvPr/>
        </p:nvSpPr>
        <p:spPr>
          <a:xfrm>
            <a:off x="2599319" y="34712"/>
            <a:ext cx="8215086" cy="447986"/>
          </a:xfrm>
          <a:prstGeom prst="rect">
            <a:avLst/>
          </a:prstGeom>
        </p:spPr>
        <p:txBody>
          <a:bodyPr vert="horz" wrap="square" lIns="0" tIns="16933" rIns="0" bIns="0" rtlCol="0" anchor="b">
            <a:spAutoFit/>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6086" marR="7620" algn="ctr">
              <a:spcBef>
                <a:spcPts val="133"/>
              </a:spcBef>
              <a:buClr>
                <a:srgbClr val="3891A7"/>
              </a:buClr>
              <a:buSzPct val="79166"/>
              <a:tabLst>
                <a:tab pos="395383" algn="l"/>
              </a:tabLst>
            </a:pPr>
            <a:r>
              <a:rPr lang="en-US" dirty="0">
                <a:solidFill>
                  <a:srgbClr val="FF0000"/>
                </a:solidFill>
                <a:latin typeface="Times New Roman" panose="02020603050405020304" pitchFamily="18" charset="0"/>
                <a:ea typeface="Times New Roman" panose="02020603050405020304" pitchFamily="18" charset="0"/>
              </a:rPr>
              <a:t>1. Concept of Process</a:t>
            </a:r>
          </a:p>
        </p:txBody>
      </p:sp>
      <p:sp>
        <p:nvSpPr>
          <p:cNvPr id="16" name="TextBox 15">
            <a:extLst>
              <a:ext uri="{FF2B5EF4-FFF2-40B4-BE49-F238E27FC236}">
                <a16:creationId xmlns:a16="http://schemas.microsoft.com/office/drawing/2014/main" id="{934C2778-5218-4E39-BD15-DEB776E66C7F}"/>
              </a:ext>
            </a:extLst>
          </p:cNvPr>
          <p:cNvSpPr txBox="1"/>
          <p:nvPr/>
        </p:nvSpPr>
        <p:spPr>
          <a:xfrm>
            <a:off x="4553125" y="4028811"/>
            <a:ext cx="7818783" cy="1692771"/>
          </a:xfrm>
          <a:prstGeom prst="rect">
            <a:avLst/>
          </a:prstGeom>
          <a:noFill/>
        </p:spPr>
        <p:txBody>
          <a:bodyPr wrap="square">
            <a:spAutoFit/>
          </a:bodyPr>
          <a:lstStyle/>
          <a:p>
            <a:pPr marL="184785" indent="-172720">
              <a:spcBef>
                <a:spcPts val="555"/>
              </a:spcBef>
              <a:buFont typeface="Arial MT"/>
              <a:buChar char="•"/>
              <a:tabLst>
                <a:tab pos="185420" algn="l"/>
              </a:tabLst>
            </a:pPr>
            <a:r>
              <a:rPr lang="en-US" sz="2100" spc="-10" dirty="0">
                <a:latin typeface="Calibri"/>
                <a:cs typeface="Calibri"/>
              </a:rPr>
              <a:t>Processes</a:t>
            </a:r>
            <a:r>
              <a:rPr lang="en-US" sz="2100" spc="40" dirty="0">
                <a:latin typeface="Calibri"/>
                <a:cs typeface="Calibri"/>
              </a:rPr>
              <a:t> </a:t>
            </a:r>
            <a:r>
              <a:rPr lang="en-US" sz="2100" spc="-5" dirty="0">
                <a:latin typeface="Calibri"/>
                <a:cs typeface="Calibri"/>
              </a:rPr>
              <a:t>can</a:t>
            </a:r>
            <a:r>
              <a:rPr lang="en-US" sz="2100" spc="-20" dirty="0">
                <a:latin typeface="Calibri"/>
                <a:cs typeface="Calibri"/>
              </a:rPr>
              <a:t> </a:t>
            </a:r>
            <a:r>
              <a:rPr lang="en-US" sz="2100" spc="-5" dirty="0">
                <a:latin typeface="Calibri"/>
                <a:cs typeface="Calibri"/>
              </a:rPr>
              <a:t>be</a:t>
            </a:r>
            <a:r>
              <a:rPr lang="en-US" sz="2100" spc="-15" dirty="0">
                <a:latin typeface="Calibri"/>
                <a:cs typeface="Calibri"/>
              </a:rPr>
              <a:t> </a:t>
            </a:r>
            <a:r>
              <a:rPr lang="en-US" sz="2100" spc="-5" dirty="0">
                <a:latin typeface="Calibri"/>
                <a:cs typeface="Calibri"/>
              </a:rPr>
              <a:t>described</a:t>
            </a:r>
            <a:r>
              <a:rPr lang="en-US" sz="2100" dirty="0">
                <a:latin typeface="Calibri"/>
                <a:cs typeface="Calibri"/>
              </a:rPr>
              <a:t> as</a:t>
            </a:r>
            <a:r>
              <a:rPr lang="en-US" sz="2100" spc="-15" dirty="0">
                <a:latin typeface="Calibri"/>
                <a:cs typeface="Calibri"/>
              </a:rPr>
              <a:t> </a:t>
            </a:r>
            <a:r>
              <a:rPr lang="en-US" sz="2100" dirty="0">
                <a:latin typeface="Calibri"/>
                <a:cs typeface="Calibri"/>
              </a:rPr>
              <a:t>either:</a:t>
            </a:r>
          </a:p>
          <a:p>
            <a:pPr>
              <a:spcBef>
                <a:spcPts val="30"/>
              </a:spcBef>
              <a:buFont typeface="Arial MT"/>
              <a:buChar char="•"/>
            </a:pPr>
            <a:endParaRPr lang="en-US" sz="2650" dirty="0">
              <a:latin typeface="Calibri"/>
              <a:cs typeface="Calibri"/>
            </a:endParaRPr>
          </a:p>
          <a:p>
            <a:pPr marL="527685" lvl="1" indent="-172720">
              <a:buFont typeface="Arial MT"/>
              <a:buChar char="•"/>
              <a:tabLst>
                <a:tab pos="528320" algn="l"/>
              </a:tabLst>
            </a:pPr>
            <a:r>
              <a:rPr lang="en-US" spc="-5" dirty="0">
                <a:latin typeface="Calibri"/>
                <a:cs typeface="Calibri"/>
              </a:rPr>
              <a:t>I/O-</a:t>
            </a:r>
            <a:r>
              <a:rPr lang="en-US" i="1" spc="-5" dirty="0">
                <a:latin typeface="Calibri"/>
                <a:cs typeface="Calibri"/>
              </a:rPr>
              <a:t>bound </a:t>
            </a:r>
            <a:r>
              <a:rPr lang="en-US" i="1" spc="-10" dirty="0">
                <a:latin typeface="Calibri"/>
                <a:cs typeface="Calibri"/>
              </a:rPr>
              <a:t>process</a:t>
            </a:r>
            <a:r>
              <a:rPr lang="en-US" i="1" spc="20" dirty="0">
                <a:latin typeface="Calibri"/>
                <a:cs typeface="Calibri"/>
              </a:rPr>
              <a:t> </a:t>
            </a:r>
            <a:r>
              <a:rPr lang="en-US" dirty="0">
                <a:latin typeface="Calibri"/>
                <a:cs typeface="Calibri"/>
              </a:rPr>
              <a:t>–</a:t>
            </a:r>
            <a:r>
              <a:rPr lang="en-US" spc="5" dirty="0">
                <a:latin typeface="Calibri"/>
                <a:cs typeface="Calibri"/>
              </a:rPr>
              <a:t> </a:t>
            </a:r>
            <a:r>
              <a:rPr lang="en-US" dirty="0">
                <a:latin typeface="Calibri"/>
                <a:cs typeface="Calibri"/>
              </a:rPr>
              <a:t>spends </a:t>
            </a:r>
            <a:r>
              <a:rPr lang="en-US" spc="-10" dirty="0">
                <a:latin typeface="Calibri"/>
                <a:cs typeface="Calibri"/>
              </a:rPr>
              <a:t>more</a:t>
            </a:r>
            <a:r>
              <a:rPr lang="en-US" dirty="0">
                <a:latin typeface="Calibri"/>
                <a:cs typeface="Calibri"/>
              </a:rPr>
              <a:t> </a:t>
            </a:r>
            <a:r>
              <a:rPr lang="en-US" spc="-5" dirty="0">
                <a:latin typeface="Calibri"/>
                <a:cs typeface="Calibri"/>
              </a:rPr>
              <a:t>time</a:t>
            </a:r>
            <a:r>
              <a:rPr lang="en-US" spc="25" dirty="0">
                <a:latin typeface="Calibri"/>
                <a:cs typeface="Calibri"/>
              </a:rPr>
              <a:t> </a:t>
            </a:r>
            <a:r>
              <a:rPr lang="en-US" spc="-5" dirty="0">
                <a:latin typeface="Calibri"/>
                <a:cs typeface="Calibri"/>
              </a:rPr>
              <a:t>doing</a:t>
            </a:r>
            <a:r>
              <a:rPr lang="en-US" spc="15" dirty="0">
                <a:latin typeface="Calibri"/>
                <a:cs typeface="Calibri"/>
              </a:rPr>
              <a:t> </a:t>
            </a:r>
            <a:r>
              <a:rPr lang="en-US" dirty="0">
                <a:latin typeface="Calibri"/>
                <a:cs typeface="Calibri"/>
              </a:rPr>
              <a:t>I/O</a:t>
            </a:r>
            <a:r>
              <a:rPr lang="en-US" spc="5" dirty="0">
                <a:latin typeface="Calibri"/>
                <a:cs typeface="Calibri"/>
              </a:rPr>
              <a:t> </a:t>
            </a:r>
            <a:r>
              <a:rPr lang="en-US" dirty="0">
                <a:latin typeface="Calibri"/>
                <a:cs typeface="Calibri"/>
              </a:rPr>
              <a:t>than</a:t>
            </a:r>
            <a:r>
              <a:rPr lang="en-US" spc="15" dirty="0">
                <a:latin typeface="Calibri"/>
                <a:cs typeface="Calibri"/>
              </a:rPr>
              <a:t> </a:t>
            </a:r>
            <a:r>
              <a:rPr lang="en-US" spc="-10" dirty="0">
                <a:latin typeface="Calibri"/>
                <a:cs typeface="Calibri"/>
              </a:rPr>
              <a:t>computations.</a:t>
            </a:r>
            <a:endParaRPr lang="en-US" dirty="0">
              <a:latin typeface="Calibri"/>
              <a:cs typeface="Calibri"/>
            </a:endParaRPr>
          </a:p>
          <a:p>
            <a:pPr lvl="1">
              <a:spcBef>
                <a:spcPts val="30"/>
              </a:spcBef>
              <a:buFont typeface="Arial MT"/>
              <a:buChar char="•"/>
            </a:pPr>
            <a:endParaRPr lang="en-US" sz="2050" dirty="0">
              <a:latin typeface="Calibri"/>
              <a:cs typeface="Calibri"/>
            </a:endParaRPr>
          </a:p>
          <a:p>
            <a:pPr marL="527685" lvl="1" indent="-172720">
              <a:buFont typeface="Arial MT"/>
              <a:buChar char="•"/>
              <a:tabLst>
                <a:tab pos="528320" algn="l"/>
              </a:tabLst>
            </a:pPr>
            <a:r>
              <a:rPr lang="en-US" spc="-5" dirty="0">
                <a:latin typeface="Calibri"/>
                <a:cs typeface="Calibri"/>
              </a:rPr>
              <a:t>CPU-</a:t>
            </a:r>
            <a:r>
              <a:rPr lang="en-US" i="1" spc="-5" dirty="0">
                <a:latin typeface="Calibri"/>
                <a:cs typeface="Calibri"/>
              </a:rPr>
              <a:t>bound</a:t>
            </a:r>
            <a:r>
              <a:rPr lang="en-US" i="1" dirty="0">
                <a:latin typeface="Calibri"/>
                <a:cs typeface="Calibri"/>
              </a:rPr>
              <a:t> </a:t>
            </a:r>
            <a:r>
              <a:rPr lang="en-US" i="1" spc="-10" dirty="0">
                <a:latin typeface="Calibri"/>
                <a:cs typeface="Calibri"/>
              </a:rPr>
              <a:t>process</a:t>
            </a:r>
            <a:r>
              <a:rPr lang="en-US" i="1" spc="10" dirty="0">
                <a:latin typeface="Calibri"/>
                <a:cs typeface="Calibri"/>
              </a:rPr>
              <a:t> </a:t>
            </a:r>
            <a:r>
              <a:rPr lang="en-US" dirty="0">
                <a:latin typeface="Calibri"/>
                <a:cs typeface="Calibri"/>
              </a:rPr>
              <a:t>–</a:t>
            </a:r>
            <a:r>
              <a:rPr lang="en-US" spc="15" dirty="0">
                <a:latin typeface="Calibri"/>
                <a:cs typeface="Calibri"/>
              </a:rPr>
              <a:t> </a:t>
            </a:r>
            <a:r>
              <a:rPr lang="en-US" dirty="0">
                <a:latin typeface="Calibri"/>
                <a:cs typeface="Calibri"/>
              </a:rPr>
              <a:t>spends</a:t>
            </a:r>
            <a:r>
              <a:rPr lang="en-US" spc="-10" dirty="0">
                <a:latin typeface="Calibri"/>
                <a:cs typeface="Calibri"/>
              </a:rPr>
              <a:t> more</a:t>
            </a:r>
            <a:r>
              <a:rPr lang="en-US" spc="15" dirty="0">
                <a:latin typeface="Calibri"/>
                <a:cs typeface="Calibri"/>
              </a:rPr>
              <a:t> </a:t>
            </a:r>
            <a:r>
              <a:rPr lang="en-US" spc="-5" dirty="0">
                <a:latin typeface="Calibri"/>
                <a:cs typeface="Calibri"/>
              </a:rPr>
              <a:t>time</a:t>
            </a:r>
            <a:r>
              <a:rPr lang="en-US" spc="5" dirty="0">
                <a:latin typeface="Calibri"/>
                <a:cs typeface="Calibri"/>
              </a:rPr>
              <a:t> </a:t>
            </a:r>
            <a:r>
              <a:rPr lang="en-US" spc="-5" dirty="0">
                <a:latin typeface="Calibri"/>
                <a:cs typeface="Calibri"/>
              </a:rPr>
              <a:t>doing</a:t>
            </a:r>
            <a:r>
              <a:rPr lang="en-US" spc="10" dirty="0">
                <a:latin typeface="Calibri"/>
                <a:cs typeface="Calibri"/>
              </a:rPr>
              <a:t> </a:t>
            </a:r>
            <a:r>
              <a:rPr lang="en-US" spc="-10" dirty="0">
                <a:latin typeface="Calibri"/>
                <a:cs typeface="Calibri"/>
              </a:rPr>
              <a:t>computations.</a:t>
            </a:r>
            <a:endParaRPr lang="en-US" dirty="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6290" y="682819"/>
            <a:ext cx="4856284" cy="3316292"/>
          </a:xfrm>
          <a:prstGeom prst="rect">
            <a:avLst/>
          </a:prstGeom>
        </p:spPr>
        <p:txBody>
          <a:bodyPr vert="horz" wrap="square" lIns="0" tIns="48260" rIns="0" bIns="0" rtlCol="0">
            <a:spAutoFit/>
          </a:bodyPr>
          <a:lstStyle/>
          <a:p>
            <a:pPr marL="184785" marR="5080" indent="-172720" algn="just">
              <a:lnSpc>
                <a:spcPts val="2270"/>
              </a:lnSpc>
              <a:spcBef>
                <a:spcPts val="380"/>
              </a:spcBef>
              <a:buFont typeface="Arial MT"/>
              <a:buChar char="•"/>
              <a:tabLst>
                <a:tab pos="185420" algn="l"/>
              </a:tabLst>
            </a:pPr>
            <a:r>
              <a:rPr sz="2400" dirty="0">
                <a:latin typeface="Times New Roman" panose="02020603050405020304" pitchFamily="18" charset="0"/>
                <a:cs typeface="Times New Roman" panose="02020603050405020304" pitchFamily="18" charset="0"/>
              </a:rPr>
              <a:t>When </a:t>
            </a:r>
            <a:r>
              <a:rPr sz="2400" spc="-10" dirty="0">
                <a:latin typeface="Times New Roman" panose="02020603050405020304" pitchFamily="18" charset="0"/>
                <a:cs typeface="Times New Roman" panose="02020603050405020304" pitchFamily="18" charset="0"/>
              </a:rPr>
              <a:t>CPU</a:t>
            </a:r>
            <a:r>
              <a:rPr sz="2400" spc="1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switches</a:t>
            </a:r>
            <a:r>
              <a:rPr sz="2400" spc="1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to</a:t>
            </a:r>
            <a:r>
              <a:rPr sz="2400" spc="-5" dirty="0">
                <a:latin typeface="Times New Roman" panose="02020603050405020304" pitchFamily="18" charset="0"/>
                <a:cs typeface="Times New Roman" panose="02020603050405020304" pitchFamily="18" charset="0"/>
              </a:rPr>
              <a:t> another</a:t>
            </a:r>
            <a:r>
              <a:rPr sz="2400"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process,</a:t>
            </a:r>
            <a:r>
              <a:rPr sz="2400" spc="3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the</a:t>
            </a:r>
            <a:r>
              <a:rPr sz="2400" spc="5" dirty="0">
                <a:latin typeface="Times New Roman" panose="02020603050405020304" pitchFamily="18" charset="0"/>
                <a:cs typeface="Times New Roman" panose="02020603050405020304" pitchFamily="18" charset="0"/>
              </a:rPr>
              <a:t> </a:t>
            </a:r>
            <a:r>
              <a:rPr sz="2400" spc="-25" dirty="0">
                <a:latin typeface="Times New Roman" panose="02020603050405020304" pitchFamily="18" charset="0"/>
                <a:cs typeface="Times New Roman" panose="02020603050405020304" pitchFamily="18" charset="0"/>
              </a:rPr>
              <a:t>system</a:t>
            </a:r>
            <a:r>
              <a:rPr sz="2400" spc="1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must </a:t>
            </a:r>
            <a:r>
              <a:rPr sz="2400" spc="-5"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save</a:t>
            </a:r>
            <a:r>
              <a:rPr sz="2400" spc="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the</a:t>
            </a:r>
            <a:r>
              <a:rPr sz="2400" spc="-5"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state</a:t>
            </a:r>
            <a:r>
              <a:rPr sz="2400" spc="-1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of</a:t>
            </a:r>
            <a:r>
              <a:rPr sz="2400" spc="-10"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the</a:t>
            </a:r>
            <a:r>
              <a:rPr sz="2400" spc="-10"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old </a:t>
            </a:r>
            <a:r>
              <a:rPr sz="2400" spc="-15" dirty="0">
                <a:latin typeface="Times New Roman" panose="02020603050405020304" pitchFamily="18" charset="0"/>
                <a:cs typeface="Times New Roman" panose="02020603050405020304" pitchFamily="18" charset="0"/>
              </a:rPr>
              <a:t>process</a:t>
            </a:r>
            <a:r>
              <a:rPr sz="2400" spc="2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and</a:t>
            </a:r>
            <a:r>
              <a:rPr sz="2400" spc="-1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load</a:t>
            </a:r>
            <a:r>
              <a:rPr sz="2400" spc="-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the</a:t>
            </a:r>
            <a:r>
              <a:rPr sz="2400" spc="-15" dirty="0">
                <a:latin typeface="Times New Roman" panose="02020603050405020304" pitchFamily="18" charset="0"/>
                <a:cs typeface="Times New Roman" panose="02020603050405020304" pitchFamily="18" charset="0"/>
              </a:rPr>
              <a:t> saved</a:t>
            </a:r>
            <a:r>
              <a:rPr sz="2400" spc="-5"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state</a:t>
            </a:r>
            <a:r>
              <a:rPr sz="2400"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for </a:t>
            </a:r>
            <a:r>
              <a:rPr sz="2400" spc="-459"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the</a:t>
            </a:r>
            <a:r>
              <a:rPr sz="2400" spc="-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new</a:t>
            </a:r>
            <a:r>
              <a:rPr sz="240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process.</a:t>
            </a:r>
            <a:endParaRPr lang="en-IN" sz="2400" spc="-10" dirty="0">
              <a:latin typeface="Times New Roman" panose="02020603050405020304" pitchFamily="18" charset="0"/>
              <a:cs typeface="Times New Roman" panose="02020603050405020304" pitchFamily="18" charset="0"/>
            </a:endParaRPr>
          </a:p>
          <a:p>
            <a:pPr marL="184785" marR="5080" indent="-172720" algn="just">
              <a:lnSpc>
                <a:spcPts val="2270"/>
              </a:lnSpc>
              <a:spcBef>
                <a:spcPts val="380"/>
              </a:spcBef>
              <a:buFont typeface="Arial MT"/>
              <a:buChar char="•"/>
              <a:tabLst>
                <a:tab pos="185420" algn="l"/>
              </a:tabLst>
            </a:pPr>
            <a:endParaRPr sz="2400" dirty="0">
              <a:latin typeface="Times New Roman" panose="02020603050405020304" pitchFamily="18" charset="0"/>
              <a:cs typeface="Times New Roman" panose="02020603050405020304" pitchFamily="18" charset="0"/>
            </a:endParaRPr>
          </a:p>
          <a:p>
            <a:pPr marL="184785" indent="-172720" algn="just">
              <a:lnSpc>
                <a:spcPts val="2395"/>
              </a:lnSpc>
              <a:spcBef>
                <a:spcPts val="505"/>
              </a:spcBef>
              <a:buFont typeface="Arial MT"/>
              <a:buChar char="•"/>
              <a:tabLst>
                <a:tab pos="185420" algn="l"/>
              </a:tabLst>
            </a:pPr>
            <a:r>
              <a:rPr sz="2400" spc="-15" dirty="0">
                <a:latin typeface="Times New Roman" panose="02020603050405020304" pitchFamily="18" charset="0"/>
                <a:cs typeface="Times New Roman" panose="02020603050405020304" pitchFamily="18" charset="0"/>
              </a:rPr>
              <a:t>Context-switch</a:t>
            </a:r>
            <a:r>
              <a:rPr sz="2400" spc="20"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time</a:t>
            </a:r>
            <a:r>
              <a:rPr sz="2400" spc="-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is</a:t>
            </a:r>
            <a:r>
              <a:rPr sz="2400" spc="1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overhead;</a:t>
            </a:r>
            <a:r>
              <a:rPr sz="2400" spc="20"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the</a:t>
            </a:r>
            <a:r>
              <a:rPr sz="2400" spc="5" dirty="0">
                <a:latin typeface="Times New Roman" panose="02020603050405020304" pitchFamily="18" charset="0"/>
                <a:cs typeface="Times New Roman" panose="02020603050405020304" pitchFamily="18" charset="0"/>
              </a:rPr>
              <a:t> </a:t>
            </a:r>
            <a:r>
              <a:rPr sz="2400" spc="-25" dirty="0">
                <a:latin typeface="Times New Roman" panose="02020603050405020304" pitchFamily="18" charset="0"/>
                <a:cs typeface="Times New Roman" panose="02020603050405020304" pitchFamily="18" charset="0"/>
              </a:rPr>
              <a:t>system</a:t>
            </a:r>
            <a:r>
              <a:rPr sz="2400" spc="1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does</a:t>
            </a:r>
            <a:r>
              <a:rPr sz="2400" spc="2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no</a:t>
            </a:r>
            <a:r>
              <a:rPr sz="2400" spc="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useful</a:t>
            </a:r>
            <a:r>
              <a:rPr lang="en-IN" sz="2400" spc="-10" dirty="0">
                <a:latin typeface="Times New Roman" panose="02020603050405020304" pitchFamily="18" charset="0"/>
                <a:cs typeface="Times New Roman" panose="02020603050405020304" pitchFamily="18" charset="0"/>
              </a:rPr>
              <a:t> </a:t>
            </a:r>
            <a:endParaRPr lang="en-IN" sz="2400" dirty="0">
              <a:latin typeface="Times New Roman" panose="02020603050405020304" pitchFamily="18" charset="0"/>
              <a:cs typeface="Times New Roman" panose="02020603050405020304" pitchFamily="18" charset="0"/>
            </a:endParaRPr>
          </a:p>
          <a:p>
            <a:pPr marL="184785" algn="just">
              <a:lnSpc>
                <a:spcPts val="2395"/>
              </a:lnSpc>
            </a:pPr>
            <a:r>
              <a:rPr lang="en-IN" sz="2400" spc="-10" dirty="0">
                <a:latin typeface="Times New Roman" panose="02020603050405020304" pitchFamily="18" charset="0"/>
                <a:cs typeface="Times New Roman" panose="02020603050405020304" pitchFamily="18" charset="0"/>
              </a:rPr>
              <a:t>work</a:t>
            </a:r>
            <a:r>
              <a:rPr lang="en-IN" sz="2400" spc="-35" dirty="0">
                <a:latin typeface="Times New Roman" panose="02020603050405020304" pitchFamily="18" charset="0"/>
                <a:cs typeface="Times New Roman" panose="02020603050405020304" pitchFamily="18" charset="0"/>
              </a:rPr>
              <a:t> </a:t>
            </a:r>
            <a:r>
              <a:rPr lang="en-IN" sz="2400" dirty="0">
                <a:latin typeface="Times New Roman" panose="02020603050405020304" pitchFamily="18" charset="0"/>
                <a:cs typeface="Times New Roman" panose="02020603050405020304" pitchFamily="18" charset="0"/>
              </a:rPr>
              <a:t>while</a:t>
            </a:r>
            <a:r>
              <a:rPr lang="en-IN" sz="2400" spc="-20" dirty="0">
                <a:latin typeface="Times New Roman" panose="02020603050405020304" pitchFamily="18" charset="0"/>
                <a:cs typeface="Times New Roman" panose="02020603050405020304" pitchFamily="18" charset="0"/>
              </a:rPr>
              <a:t> </a:t>
            </a:r>
            <a:r>
              <a:rPr lang="en-IN" sz="2400" spc="-5" dirty="0">
                <a:latin typeface="Times New Roman" panose="02020603050405020304" pitchFamily="18" charset="0"/>
                <a:cs typeface="Times New Roman" panose="02020603050405020304" pitchFamily="18" charset="0"/>
              </a:rPr>
              <a:t>switching.</a:t>
            </a:r>
          </a:p>
          <a:p>
            <a:pPr marL="184785" algn="just">
              <a:lnSpc>
                <a:spcPts val="2395"/>
              </a:lnSpc>
            </a:pPr>
            <a:endParaRPr sz="2400" dirty="0">
              <a:latin typeface="Times New Roman" panose="02020603050405020304" pitchFamily="18" charset="0"/>
              <a:cs typeface="Times New Roman" panose="02020603050405020304" pitchFamily="18" charset="0"/>
            </a:endParaRPr>
          </a:p>
          <a:p>
            <a:pPr marL="184785" indent="-172720" algn="just">
              <a:spcBef>
                <a:spcPts val="550"/>
              </a:spcBef>
              <a:buFont typeface="Arial MT"/>
              <a:buChar char="•"/>
              <a:tabLst>
                <a:tab pos="185420" algn="l"/>
              </a:tabLst>
            </a:pPr>
            <a:r>
              <a:rPr sz="2400" spc="-5" dirty="0">
                <a:latin typeface="Times New Roman" panose="02020603050405020304" pitchFamily="18" charset="0"/>
                <a:cs typeface="Times New Roman" panose="02020603050405020304" pitchFamily="18" charset="0"/>
              </a:rPr>
              <a:t>Time</a:t>
            </a:r>
            <a:r>
              <a:rPr sz="240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dependent</a:t>
            </a:r>
            <a:r>
              <a:rPr sz="2400" spc="-5" dirty="0">
                <a:latin typeface="Times New Roman" panose="02020603050405020304" pitchFamily="18" charset="0"/>
                <a:cs typeface="Times New Roman" panose="02020603050405020304" pitchFamily="18" charset="0"/>
              </a:rPr>
              <a:t> on</a:t>
            </a:r>
            <a:r>
              <a:rPr sz="2400" spc="-10"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hardware</a:t>
            </a:r>
            <a:r>
              <a:rPr sz="2400" spc="-2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support.</a:t>
            </a:r>
            <a:endParaRPr sz="2400"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title"/>
          </p:nvPr>
        </p:nvSpPr>
        <p:spPr>
          <a:xfrm>
            <a:off x="1934817" y="0"/>
            <a:ext cx="9011479" cy="443711"/>
          </a:xfrm>
          <a:prstGeom prst="rect">
            <a:avLst/>
          </a:prstGeom>
        </p:spPr>
        <p:txBody>
          <a:bodyPr vert="horz" wrap="square" lIns="0" tIns="12700" rIns="0" bIns="0" rtlCol="0" anchor="b">
            <a:spAutoFit/>
          </a:bodyPr>
          <a:lstStyle/>
          <a:p>
            <a:pPr marL="12700" algn="ctr">
              <a:spcBef>
                <a:spcPts val="100"/>
              </a:spcBef>
            </a:pPr>
            <a:r>
              <a:rPr lang="en-IN" b="0" i="0">
                <a:solidFill>
                  <a:srgbClr val="FF0000"/>
                </a:solidFill>
                <a:effectLst/>
                <a:latin typeface="erdana"/>
              </a:rPr>
              <a:t>2. </a:t>
            </a:r>
            <a:r>
              <a:rPr lang="en-IN" altLang="en-US" spc="-20">
                <a:solidFill>
                  <a:srgbClr val="FF0000"/>
                </a:solidFill>
              </a:rPr>
              <a:t>CPU </a:t>
            </a:r>
            <a:r>
              <a:rPr lang="en-IN" altLang="en-US" spc="-20" dirty="0">
                <a:solidFill>
                  <a:srgbClr val="FF0000"/>
                </a:solidFill>
              </a:rPr>
              <a:t>Switch From Process to Process</a:t>
            </a:r>
            <a:endParaRPr spc="-20" dirty="0">
              <a:solidFill>
                <a:srgbClr val="FF0000"/>
              </a:solidFill>
            </a:endParaRPr>
          </a:p>
        </p:txBody>
      </p:sp>
      <p:pic>
        <p:nvPicPr>
          <p:cNvPr id="5" name="object 3">
            <a:extLst>
              <a:ext uri="{FF2B5EF4-FFF2-40B4-BE49-F238E27FC236}">
                <a16:creationId xmlns:a16="http://schemas.microsoft.com/office/drawing/2014/main" id="{448CB47A-CBFB-4491-9D95-776D28429383}"/>
              </a:ext>
            </a:extLst>
          </p:cNvPr>
          <p:cNvPicPr/>
          <p:nvPr/>
        </p:nvPicPr>
        <p:blipFill>
          <a:blip r:embed="rId2" cstate="print"/>
          <a:stretch>
            <a:fillRect/>
          </a:stretch>
        </p:blipFill>
        <p:spPr>
          <a:xfrm>
            <a:off x="5320084" y="666254"/>
            <a:ext cx="6045708" cy="5058156"/>
          </a:xfrm>
          <a:prstGeom prst="rect">
            <a:avLst/>
          </a:prstGeom>
        </p:spPr>
      </p:pic>
      <p:sp>
        <p:nvSpPr>
          <p:cNvPr id="6" name="object 7">
            <a:extLst>
              <a:ext uri="{FF2B5EF4-FFF2-40B4-BE49-F238E27FC236}">
                <a16:creationId xmlns:a16="http://schemas.microsoft.com/office/drawing/2014/main" id="{0207CE2A-3E56-4128-9E1A-6C6395FFC5F4}"/>
              </a:ext>
            </a:extLst>
          </p:cNvPr>
          <p:cNvSpPr txBox="1"/>
          <p:nvPr/>
        </p:nvSpPr>
        <p:spPr>
          <a:xfrm>
            <a:off x="5976730" y="5946953"/>
            <a:ext cx="5764696" cy="289823"/>
          </a:xfrm>
          <a:prstGeom prst="rect">
            <a:avLst/>
          </a:prstGeom>
        </p:spPr>
        <p:txBody>
          <a:bodyPr vert="horz" wrap="square" lIns="0" tIns="12700" rIns="0" bIns="0" rtlCol="0">
            <a:spAutoFit/>
          </a:bodyPr>
          <a:lstStyle/>
          <a:p>
            <a:pPr marL="12700">
              <a:spcBef>
                <a:spcPts val="100"/>
              </a:spcBef>
            </a:pPr>
            <a:r>
              <a:rPr lang="en-IN" b="1" spc="-10" dirty="0">
                <a:latin typeface="Calibri"/>
                <a:cs typeface="Calibri"/>
              </a:rPr>
              <a:t>Fig: Diagram showing CPU switch from process to process </a:t>
            </a:r>
            <a:endParaRPr b="1" dirty="0">
              <a:latin typeface="Calibri"/>
              <a:cs typeface="Calibri"/>
            </a:endParaRPr>
          </a:p>
        </p:txBody>
      </p:sp>
    </p:spTree>
    <p:extLst>
      <p:ext uri="{BB962C8B-B14F-4D97-AF65-F5344CB8AC3E}">
        <p14:creationId xmlns:p14="http://schemas.microsoft.com/office/powerpoint/2010/main" val="745594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388607" y="0"/>
            <a:ext cx="10478176" cy="443711"/>
          </a:xfrm>
          <a:prstGeom prst="rect">
            <a:avLst/>
          </a:prstGeom>
        </p:spPr>
        <p:txBody>
          <a:bodyPr vert="horz" wrap="square" lIns="0" tIns="12700" rIns="0" bIns="0" rtlCol="0" anchor="b">
            <a:spAutoFit/>
          </a:bodyPr>
          <a:lstStyle/>
          <a:p>
            <a:pPr algn="ctr"/>
            <a:r>
              <a:rPr lang="en-IN" b="0" i="0" dirty="0">
                <a:solidFill>
                  <a:srgbClr val="FF0000"/>
                </a:solidFill>
                <a:effectLst/>
                <a:latin typeface="erdana"/>
              </a:rPr>
              <a:t>2. </a:t>
            </a:r>
            <a:r>
              <a:rPr lang="en-IN" b="0" i="0" dirty="0" err="1">
                <a:solidFill>
                  <a:srgbClr val="FF0000"/>
                </a:solidFill>
                <a:effectLst/>
                <a:latin typeface="erdana"/>
              </a:rPr>
              <a:t>pcb</a:t>
            </a:r>
            <a:r>
              <a:rPr lang="en-IN" b="0" i="0" dirty="0">
                <a:solidFill>
                  <a:srgbClr val="FF0000"/>
                </a:solidFill>
                <a:effectLst/>
                <a:latin typeface="erdana"/>
              </a:rPr>
              <a:t> of a process</a:t>
            </a:r>
          </a:p>
        </p:txBody>
      </p:sp>
      <p:sp>
        <p:nvSpPr>
          <p:cNvPr id="3" name="object 3"/>
          <p:cNvSpPr txBox="1"/>
          <p:nvPr/>
        </p:nvSpPr>
        <p:spPr>
          <a:xfrm>
            <a:off x="216327" y="632360"/>
            <a:ext cx="11604612" cy="6760825"/>
          </a:xfrm>
          <a:prstGeom prst="rect">
            <a:avLst/>
          </a:prstGeom>
        </p:spPr>
        <p:txBody>
          <a:bodyPr vert="horz" wrap="square" lIns="0" tIns="81280" rIns="0" bIns="0" rtlCol="0">
            <a:spAutoFit/>
          </a:bodyPr>
          <a:lstStyle/>
          <a:p>
            <a:pPr marL="12700" algn="just">
              <a:spcBef>
                <a:spcPts val="640"/>
              </a:spcBef>
            </a:pPr>
            <a:r>
              <a:rPr lang="en-US" sz="2400" b="0" i="0" dirty="0">
                <a:solidFill>
                  <a:srgbClr val="333333"/>
                </a:solidFill>
                <a:effectLst/>
                <a:latin typeface="inter-regular"/>
              </a:rPr>
              <a:t>The Attributes of the process are used by the Operating System to create the </a:t>
            </a:r>
            <a:r>
              <a:rPr lang="en-US" sz="2400" b="0" i="0" dirty="0">
                <a:solidFill>
                  <a:srgbClr val="FF0000"/>
                </a:solidFill>
                <a:effectLst/>
                <a:latin typeface="inter-regular"/>
              </a:rPr>
              <a:t>process control block (PCB</a:t>
            </a:r>
            <a:r>
              <a:rPr lang="en-US" sz="2400" b="0" i="0" dirty="0">
                <a:solidFill>
                  <a:srgbClr val="333333"/>
                </a:solidFill>
                <a:effectLst/>
                <a:latin typeface="inter-regular"/>
              </a:rPr>
              <a:t>) for each of them. This is also called </a:t>
            </a:r>
            <a:r>
              <a:rPr lang="en-US" sz="2400" b="0" i="0" dirty="0">
                <a:solidFill>
                  <a:srgbClr val="FF0000"/>
                </a:solidFill>
                <a:effectLst/>
                <a:latin typeface="inter-regular"/>
              </a:rPr>
              <a:t>context of the </a:t>
            </a:r>
            <a:r>
              <a:rPr lang="en-US" sz="2400" b="0" i="0" dirty="0">
                <a:solidFill>
                  <a:srgbClr val="333333"/>
                </a:solidFill>
                <a:effectLst/>
                <a:latin typeface="inter-regular"/>
              </a:rPr>
              <a:t>process. Attributes which are stored in the PCB are described below:</a:t>
            </a:r>
          </a:p>
          <a:p>
            <a:pPr marL="12700" algn="just">
              <a:spcBef>
                <a:spcPts val="640"/>
              </a:spcBef>
            </a:pPr>
            <a:endParaRPr sz="2100" dirty="0">
              <a:latin typeface="Calibri"/>
              <a:cs typeface="Calibri"/>
            </a:endParaRPr>
          </a:p>
          <a:p>
            <a:pPr algn="just"/>
            <a:r>
              <a:rPr lang="en-US" sz="2400" b="1" i="0" dirty="0">
                <a:solidFill>
                  <a:srgbClr val="610B4B"/>
                </a:solidFill>
                <a:effectLst/>
                <a:latin typeface="erdana"/>
              </a:rPr>
              <a:t>1. Process ID:  </a:t>
            </a:r>
            <a:r>
              <a:rPr lang="en-US" sz="2400" b="0" i="0" dirty="0">
                <a:solidFill>
                  <a:srgbClr val="333333"/>
                </a:solidFill>
                <a:effectLst/>
                <a:latin typeface="inter-regular"/>
              </a:rPr>
              <a:t>When a process is created, a unique id is assigned to the process which is used for unique identification of the process in the system.</a:t>
            </a:r>
          </a:p>
          <a:p>
            <a:pPr marL="457200" indent="-457200" algn="just">
              <a:buAutoNum type="arabicPeriod"/>
            </a:pPr>
            <a:endParaRPr lang="en-US" sz="2400" b="0" i="0" dirty="0">
              <a:solidFill>
                <a:srgbClr val="333333"/>
              </a:solidFill>
              <a:effectLst/>
              <a:latin typeface="inter-regular"/>
            </a:endParaRPr>
          </a:p>
          <a:p>
            <a:pPr algn="just"/>
            <a:r>
              <a:rPr lang="en-US" sz="2400" b="0" i="0" dirty="0">
                <a:solidFill>
                  <a:srgbClr val="610B4B"/>
                </a:solidFill>
                <a:effectLst/>
                <a:latin typeface="erdana"/>
              </a:rPr>
              <a:t>2</a:t>
            </a:r>
            <a:r>
              <a:rPr lang="en-US" sz="2400" b="1" dirty="0">
                <a:solidFill>
                  <a:srgbClr val="610B4B"/>
                </a:solidFill>
                <a:latin typeface="erdana"/>
              </a:rPr>
              <a:t>. Program counter</a:t>
            </a:r>
            <a:r>
              <a:rPr lang="en-US" sz="2400" b="0" i="0" dirty="0">
                <a:solidFill>
                  <a:srgbClr val="610B4B"/>
                </a:solidFill>
                <a:effectLst/>
                <a:latin typeface="erdana"/>
              </a:rPr>
              <a:t>:  </a:t>
            </a:r>
            <a:r>
              <a:rPr lang="en-US" sz="2400" b="0" i="0" dirty="0">
                <a:solidFill>
                  <a:srgbClr val="333333"/>
                </a:solidFill>
                <a:effectLst/>
                <a:latin typeface="inter-regular"/>
              </a:rPr>
              <a:t>A program counter stores the address of the last instruction of the process on which the process was suspended. The CPU uses this address when the execution of this process is resumed.</a:t>
            </a:r>
          </a:p>
          <a:p>
            <a:pPr algn="just"/>
            <a:endParaRPr lang="en-US" sz="2400" b="0" i="0" dirty="0">
              <a:solidFill>
                <a:srgbClr val="333333"/>
              </a:solidFill>
              <a:effectLst/>
              <a:latin typeface="inter-regular"/>
            </a:endParaRPr>
          </a:p>
          <a:p>
            <a:pPr algn="just"/>
            <a:r>
              <a:rPr lang="en-US" sz="2400" b="1" dirty="0">
                <a:solidFill>
                  <a:srgbClr val="610B4B"/>
                </a:solidFill>
                <a:latin typeface="erdana"/>
              </a:rPr>
              <a:t>3. Process State</a:t>
            </a:r>
            <a:r>
              <a:rPr lang="en-US" sz="2400" b="0" i="0" dirty="0">
                <a:solidFill>
                  <a:srgbClr val="610B4B"/>
                </a:solidFill>
                <a:effectLst/>
                <a:latin typeface="erdana"/>
              </a:rPr>
              <a:t>:  </a:t>
            </a:r>
            <a:r>
              <a:rPr lang="en-US" sz="2400" b="0" i="0" dirty="0">
                <a:solidFill>
                  <a:srgbClr val="333333"/>
                </a:solidFill>
                <a:effectLst/>
                <a:latin typeface="inter-regular"/>
              </a:rPr>
              <a:t>The Process, from its creation to the completion, goes through various states which are new, ready, running and waiting.</a:t>
            </a:r>
          </a:p>
          <a:p>
            <a:pPr algn="just"/>
            <a:endParaRPr lang="en-US" sz="2400" dirty="0">
              <a:solidFill>
                <a:srgbClr val="333333"/>
              </a:solidFill>
              <a:latin typeface="inter-regular"/>
            </a:endParaRPr>
          </a:p>
          <a:p>
            <a:pPr algn="just"/>
            <a:r>
              <a:rPr lang="en-US" sz="2400" b="0" i="0" dirty="0">
                <a:solidFill>
                  <a:srgbClr val="610B4B"/>
                </a:solidFill>
                <a:effectLst/>
                <a:latin typeface="erdana"/>
              </a:rPr>
              <a:t>4</a:t>
            </a:r>
            <a:r>
              <a:rPr lang="en-US" sz="2400" b="1" dirty="0">
                <a:solidFill>
                  <a:srgbClr val="610B4B"/>
                </a:solidFill>
                <a:latin typeface="erdana"/>
              </a:rPr>
              <a:t>. Priority</a:t>
            </a:r>
            <a:r>
              <a:rPr lang="en-US" sz="2400" b="0" i="0" dirty="0">
                <a:solidFill>
                  <a:srgbClr val="610B4B"/>
                </a:solidFill>
                <a:effectLst/>
                <a:latin typeface="erdana"/>
              </a:rPr>
              <a:t>:  </a:t>
            </a:r>
            <a:r>
              <a:rPr lang="en-US" sz="2400" b="0" i="0" dirty="0">
                <a:solidFill>
                  <a:srgbClr val="333333"/>
                </a:solidFill>
                <a:effectLst/>
                <a:latin typeface="inter-regular"/>
              </a:rPr>
              <a:t>Every process has its own priority. The process with the highest priority among the processes gets the CPU first. This is also stored on the process control block.</a:t>
            </a:r>
          </a:p>
          <a:p>
            <a:pPr algn="just"/>
            <a:endParaRPr lang="en-US" sz="2400" b="0" i="0" dirty="0">
              <a:solidFill>
                <a:srgbClr val="333333"/>
              </a:solidFill>
              <a:effectLst/>
              <a:latin typeface="inter-regular"/>
            </a:endParaRPr>
          </a:p>
          <a:p>
            <a:pPr algn="just"/>
            <a:endParaRPr lang="en-US" sz="2400" b="0" i="0" dirty="0">
              <a:solidFill>
                <a:srgbClr val="333333"/>
              </a:solidFill>
              <a:effectLst/>
              <a:latin typeface="inter-regular"/>
            </a:endParaRP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4887" y="16371"/>
            <a:ext cx="10495722" cy="443711"/>
          </a:xfrm>
          <a:prstGeom prst="rect">
            <a:avLst/>
          </a:prstGeom>
        </p:spPr>
        <p:txBody>
          <a:bodyPr vert="horz" wrap="square" lIns="0" tIns="12700" rIns="0" bIns="0" rtlCol="0" anchor="b">
            <a:spAutoFit/>
          </a:bodyPr>
          <a:lstStyle/>
          <a:p>
            <a:pPr algn="ctr"/>
            <a:r>
              <a:rPr lang="en-IN" b="0" i="0" dirty="0" err="1">
                <a:solidFill>
                  <a:srgbClr val="FF0000"/>
                </a:solidFill>
                <a:effectLst/>
                <a:latin typeface="erdana"/>
              </a:rPr>
              <a:t>pcb</a:t>
            </a:r>
            <a:r>
              <a:rPr lang="en-IN" b="0" i="0" dirty="0">
                <a:solidFill>
                  <a:srgbClr val="FF0000"/>
                </a:solidFill>
                <a:effectLst/>
                <a:latin typeface="erdana"/>
              </a:rPr>
              <a:t> of a process</a:t>
            </a:r>
          </a:p>
        </p:txBody>
      </p:sp>
      <p:sp>
        <p:nvSpPr>
          <p:cNvPr id="3" name="object 3"/>
          <p:cNvSpPr txBox="1"/>
          <p:nvPr/>
        </p:nvSpPr>
        <p:spPr>
          <a:xfrm>
            <a:off x="216326" y="632360"/>
            <a:ext cx="11379326" cy="3036729"/>
          </a:xfrm>
          <a:prstGeom prst="rect">
            <a:avLst/>
          </a:prstGeom>
        </p:spPr>
        <p:txBody>
          <a:bodyPr vert="horz" wrap="square" lIns="0" tIns="81280" rIns="0" bIns="0" rtlCol="0">
            <a:spAutoFit/>
          </a:bodyPr>
          <a:lstStyle/>
          <a:p>
            <a:pPr algn="just"/>
            <a:r>
              <a:rPr lang="en-US" sz="2400" b="0" i="0" dirty="0">
                <a:solidFill>
                  <a:srgbClr val="610B4B"/>
                </a:solidFill>
                <a:effectLst/>
                <a:latin typeface="erdana"/>
              </a:rPr>
              <a:t>5</a:t>
            </a:r>
            <a:r>
              <a:rPr lang="en-US" sz="2400" b="1" dirty="0">
                <a:solidFill>
                  <a:srgbClr val="610B4B"/>
                </a:solidFill>
                <a:latin typeface="erdana"/>
              </a:rPr>
              <a:t>. General Purpose Registers</a:t>
            </a:r>
            <a:r>
              <a:rPr lang="en-US" sz="2400" b="0" i="0" dirty="0">
                <a:solidFill>
                  <a:srgbClr val="610B4B"/>
                </a:solidFill>
                <a:effectLst/>
                <a:latin typeface="erdana"/>
              </a:rPr>
              <a:t>: </a:t>
            </a:r>
            <a:r>
              <a:rPr lang="en-US" sz="2400" b="0" i="0" dirty="0">
                <a:solidFill>
                  <a:srgbClr val="333333"/>
                </a:solidFill>
                <a:effectLst/>
                <a:latin typeface="inter-regular"/>
              </a:rPr>
              <a:t>Every process has its own set of registers which are used to hold the data which is generated during the execution of the process.</a:t>
            </a:r>
          </a:p>
          <a:p>
            <a:pPr algn="just"/>
            <a:endParaRPr lang="en-US" sz="2400" b="0" i="0" dirty="0">
              <a:solidFill>
                <a:srgbClr val="333333"/>
              </a:solidFill>
              <a:effectLst/>
              <a:latin typeface="inter-regular"/>
            </a:endParaRPr>
          </a:p>
          <a:p>
            <a:pPr algn="just"/>
            <a:r>
              <a:rPr lang="en-US" sz="2400" b="0" i="0" dirty="0">
                <a:solidFill>
                  <a:srgbClr val="610B4B"/>
                </a:solidFill>
                <a:effectLst/>
                <a:latin typeface="erdana"/>
              </a:rPr>
              <a:t>6</a:t>
            </a:r>
            <a:r>
              <a:rPr lang="en-US" sz="2400" b="1" dirty="0">
                <a:solidFill>
                  <a:srgbClr val="610B4B"/>
                </a:solidFill>
                <a:latin typeface="erdana"/>
              </a:rPr>
              <a:t>. List of open files</a:t>
            </a:r>
            <a:r>
              <a:rPr lang="en-US" sz="2400" b="0" i="0" dirty="0">
                <a:solidFill>
                  <a:srgbClr val="610B4B"/>
                </a:solidFill>
                <a:effectLst/>
                <a:latin typeface="erdana"/>
              </a:rPr>
              <a:t>: </a:t>
            </a:r>
            <a:r>
              <a:rPr lang="en-US" sz="2400" b="0" i="0" dirty="0">
                <a:solidFill>
                  <a:srgbClr val="333333"/>
                </a:solidFill>
                <a:effectLst/>
                <a:latin typeface="inter-regular"/>
              </a:rPr>
              <a:t>During the Execution, Every process uses some files which need to be present in the main memory. OS also maintains a list of open files in the PCB.</a:t>
            </a:r>
          </a:p>
          <a:p>
            <a:pPr algn="just"/>
            <a:endParaRPr lang="en-US" sz="2400" b="0" i="0" dirty="0">
              <a:solidFill>
                <a:srgbClr val="333333"/>
              </a:solidFill>
              <a:effectLst/>
              <a:latin typeface="inter-regular"/>
            </a:endParaRPr>
          </a:p>
          <a:p>
            <a:pPr algn="just"/>
            <a:r>
              <a:rPr lang="en-US" sz="2400" b="0" i="0" dirty="0">
                <a:solidFill>
                  <a:srgbClr val="610B4B"/>
                </a:solidFill>
                <a:effectLst/>
                <a:latin typeface="erdana"/>
              </a:rPr>
              <a:t>7</a:t>
            </a:r>
            <a:r>
              <a:rPr lang="en-US" sz="2400" b="1" dirty="0">
                <a:solidFill>
                  <a:srgbClr val="610B4B"/>
                </a:solidFill>
                <a:latin typeface="erdana"/>
              </a:rPr>
              <a:t>. List of open devices</a:t>
            </a:r>
            <a:r>
              <a:rPr lang="en-US" sz="2400" b="0" i="0" dirty="0">
                <a:solidFill>
                  <a:srgbClr val="610B4B"/>
                </a:solidFill>
                <a:effectLst/>
                <a:latin typeface="erdana"/>
              </a:rPr>
              <a:t>:  </a:t>
            </a:r>
            <a:r>
              <a:rPr lang="en-US" sz="2400" b="0" i="0" dirty="0">
                <a:solidFill>
                  <a:srgbClr val="333333"/>
                </a:solidFill>
                <a:effectLst/>
                <a:latin typeface="inter-regular"/>
              </a:rPr>
              <a:t>OS also maintain the list of all open devices which are used during the execution of the process.</a:t>
            </a:r>
          </a:p>
        </p:txBody>
      </p:sp>
    </p:spTree>
    <p:extLst>
      <p:ext uri="{BB962C8B-B14F-4D97-AF65-F5344CB8AC3E}">
        <p14:creationId xmlns:p14="http://schemas.microsoft.com/office/powerpoint/2010/main" val="200454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EEDED-14B0-4F59-B1D7-3ADD137C5883}"/>
              </a:ext>
            </a:extLst>
          </p:cNvPr>
          <p:cNvSpPr>
            <a:spLocks noGrp="1"/>
          </p:cNvSpPr>
          <p:nvPr>
            <p:ph type="title"/>
          </p:nvPr>
        </p:nvSpPr>
        <p:spPr>
          <a:xfrm>
            <a:off x="753470" y="-702575"/>
            <a:ext cx="11029616" cy="1188720"/>
          </a:xfrm>
        </p:spPr>
        <p:txBody>
          <a:bodyPr/>
          <a:lstStyle/>
          <a:p>
            <a:pPr algn="ctr"/>
            <a:r>
              <a:rPr lang="en-IN" b="0" i="0" dirty="0" err="1">
                <a:solidFill>
                  <a:srgbClr val="FF0000"/>
                </a:solidFill>
                <a:effectLst/>
                <a:latin typeface="erdana"/>
              </a:rPr>
              <a:t>pcb</a:t>
            </a:r>
            <a:r>
              <a:rPr lang="en-IN" b="0" i="0" dirty="0">
                <a:solidFill>
                  <a:srgbClr val="FF0000"/>
                </a:solidFill>
                <a:effectLst/>
                <a:latin typeface="erdana"/>
              </a:rPr>
              <a:t> of a process</a:t>
            </a:r>
            <a:endParaRPr lang="en-IN" dirty="0">
              <a:solidFill>
                <a:srgbClr val="FF0000"/>
              </a:solidFill>
            </a:endParaRPr>
          </a:p>
        </p:txBody>
      </p:sp>
      <p:sp>
        <p:nvSpPr>
          <p:cNvPr id="4" name="TextBox 3">
            <a:extLst>
              <a:ext uri="{FF2B5EF4-FFF2-40B4-BE49-F238E27FC236}">
                <a16:creationId xmlns:a16="http://schemas.microsoft.com/office/drawing/2014/main" id="{2DE85235-B508-441A-982F-6A7286103E96}"/>
              </a:ext>
            </a:extLst>
          </p:cNvPr>
          <p:cNvSpPr txBox="1"/>
          <p:nvPr/>
        </p:nvSpPr>
        <p:spPr>
          <a:xfrm>
            <a:off x="189822" y="751419"/>
            <a:ext cx="7920510" cy="2445862"/>
          </a:xfrm>
          <a:prstGeom prst="rect">
            <a:avLst/>
          </a:prstGeom>
          <a:noFill/>
        </p:spPr>
        <p:txBody>
          <a:bodyPr wrap="square">
            <a:spAutoFit/>
          </a:bodyPr>
          <a:lstStyle/>
          <a:p>
            <a:pPr lvl="0" algn="just">
              <a:lnSpc>
                <a:spcPct val="107000"/>
              </a:lnSpc>
              <a:spcAft>
                <a:spcPts val="1950"/>
              </a:spcAft>
            </a:pPr>
            <a:r>
              <a:rPr lang="en-US" sz="2400" b="1" dirty="0">
                <a:solidFill>
                  <a:srgbClr val="610B4B"/>
                </a:solidFill>
                <a:latin typeface="erdana"/>
              </a:rPr>
              <a:t>Process Control Block or Task Control Block or Process Descriptor</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333333"/>
                </a:solidFill>
                <a:latin typeface="inter-regular"/>
              </a:rPr>
              <a:t>PCB serves as repository that contains attributes of process. Attributes may include process state, process number, program counter, list of open files, registers, process priority etc. Each process in the system is represented by a PCB</a:t>
            </a:r>
            <a:endParaRPr lang="en-IN" sz="2400" dirty="0">
              <a:solidFill>
                <a:srgbClr val="333333"/>
              </a:solidFill>
              <a:latin typeface="inter-regular"/>
            </a:endParaRPr>
          </a:p>
        </p:txBody>
      </p:sp>
      <p:pic>
        <p:nvPicPr>
          <p:cNvPr id="5" name="Picture 4" descr="Table&#10;&#10;Description automatically generated">
            <a:extLst>
              <a:ext uri="{FF2B5EF4-FFF2-40B4-BE49-F238E27FC236}">
                <a16:creationId xmlns:a16="http://schemas.microsoft.com/office/drawing/2014/main" id="{F7E57834-8CE1-42DA-8F7B-3337A6DACAC9}"/>
              </a:ext>
            </a:extLst>
          </p:cNvPr>
          <p:cNvPicPr>
            <a:picLocks noChangeAspect="1"/>
          </p:cNvPicPr>
          <p:nvPr/>
        </p:nvPicPr>
        <p:blipFill>
          <a:blip r:embed="rId2"/>
          <a:stretch>
            <a:fillRect/>
          </a:stretch>
        </p:blipFill>
        <p:spPr>
          <a:xfrm>
            <a:off x="8136836" y="751419"/>
            <a:ext cx="2918508" cy="5450598"/>
          </a:xfrm>
          <a:prstGeom prst="rect">
            <a:avLst/>
          </a:prstGeom>
        </p:spPr>
      </p:pic>
      <p:sp>
        <p:nvSpPr>
          <p:cNvPr id="6" name="TextBox 5">
            <a:extLst>
              <a:ext uri="{FF2B5EF4-FFF2-40B4-BE49-F238E27FC236}">
                <a16:creationId xmlns:a16="http://schemas.microsoft.com/office/drawing/2014/main" id="{48596C38-3357-455F-A547-7AD6DE02AA74}"/>
              </a:ext>
            </a:extLst>
          </p:cNvPr>
          <p:cNvSpPr txBox="1"/>
          <p:nvPr/>
        </p:nvSpPr>
        <p:spPr>
          <a:xfrm>
            <a:off x="8136836" y="6175512"/>
            <a:ext cx="3538331" cy="369332"/>
          </a:xfrm>
          <a:prstGeom prst="rect">
            <a:avLst/>
          </a:prstGeom>
          <a:noFill/>
        </p:spPr>
        <p:txBody>
          <a:bodyPr wrap="square">
            <a:spAutoFit/>
          </a:bodyPr>
          <a:lstStyle/>
          <a:p>
            <a:r>
              <a:rPr lang="en-IN" b="1" i="0" dirty="0">
                <a:effectLst/>
                <a:latin typeface="erdana"/>
              </a:rPr>
              <a:t>Figure- Process control block (PCB)</a:t>
            </a:r>
            <a:endParaRPr lang="en-IN" b="1" dirty="0"/>
          </a:p>
        </p:txBody>
      </p:sp>
    </p:spTree>
    <p:extLst>
      <p:ext uri="{BB962C8B-B14F-4D97-AF65-F5344CB8AC3E}">
        <p14:creationId xmlns:p14="http://schemas.microsoft.com/office/powerpoint/2010/main" val="1217317000"/>
      </p:ext>
    </p:extLst>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413C24"/>
      </a:dk2>
      <a:lt2>
        <a:srgbClr val="EBEDEF"/>
      </a:lt2>
      <a:accent1>
        <a:srgbClr val="E77B29"/>
      </a:accent1>
      <a:accent2>
        <a:srgbClr val="B9A014"/>
      </a:accent2>
      <a:accent3>
        <a:srgbClr val="87AD1F"/>
      </a:accent3>
      <a:accent4>
        <a:srgbClr val="49BA14"/>
      </a:accent4>
      <a:accent5>
        <a:srgbClr val="21BC31"/>
      </a:accent5>
      <a:accent6>
        <a:srgbClr val="14BA6A"/>
      </a:accent6>
      <a:hlink>
        <a:srgbClr val="478CC1"/>
      </a:hlink>
      <a:folHlink>
        <a:srgbClr val="878787"/>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
    <a:dk1>
      <a:srgbClr val="000000"/>
    </a:dk1>
    <a:lt1>
      <a:srgbClr val="FFFFFF"/>
    </a:lt1>
    <a:dk2>
      <a:srgbClr val="413C24"/>
    </a:dk2>
    <a:lt2>
      <a:srgbClr val="EBEDEF"/>
    </a:lt2>
    <a:accent1>
      <a:srgbClr val="E77B29"/>
    </a:accent1>
    <a:accent2>
      <a:srgbClr val="B9A014"/>
    </a:accent2>
    <a:accent3>
      <a:srgbClr val="87AD1F"/>
    </a:accent3>
    <a:accent4>
      <a:srgbClr val="49BA14"/>
    </a:accent4>
    <a:accent5>
      <a:srgbClr val="21BC31"/>
    </a:accent5>
    <a:accent6>
      <a:srgbClr val="14BA6A"/>
    </a:accent6>
    <a:hlink>
      <a:srgbClr val="478CC1"/>
    </a:hlink>
    <a:folHlink>
      <a:srgbClr val="878787"/>
    </a:folHlink>
  </a:clrScheme>
</a:themeOverride>
</file>

<file path=docProps/app.xml><?xml version="1.0" encoding="utf-8"?>
<Properties xmlns="http://schemas.openxmlformats.org/officeDocument/2006/extended-properties" xmlns:vt="http://schemas.openxmlformats.org/officeDocument/2006/docPropsVTypes">
  <Template/>
  <TotalTime>2274</TotalTime>
  <Words>1405</Words>
  <Application>Microsoft Office PowerPoint</Application>
  <PresentationFormat>Widescreen</PresentationFormat>
  <Paragraphs>143</Paragraphs>
  <Slides>18</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18</vt:i4>
      </vt:variant>
    </vt:vector>
  </HeadingPairs>
  <TitlesOfParts>
    <vt:vector size="29" baseType="lpstr">
      <vt:lpstr>Arial</vt:lpstr>
      <vt:lpstr>Arial MT</vt:lpstr>
      <vt:lpstr>Calibri</vt:lpstr>
      <vt:lpstr>Courier New</vt:lpstr>
      <vt:lpstr>erdana</vt:lpstr>
      <vt:lpstr>Gill Sans MT</vt:lpstr>
      <vt:lpstr>inter-regular</vt:lpstr>
      <vt:lpstr>Times New Roman</vt:lpstr>
      <vt:lpstr>Wingdings</vt:lpstr>
      <vt:lpstr>Wingdings 2</vt:lpstr>
      <vt:lpstr>DividendVTI</vt:lpstr>
      <vt:lpstr>Operating system</vt:lpstr>
      <vt:lpstr>Functionality  of OS</vt:lpstr>
      <vt:lpstr>Concept of  Process Management</vt:lpstr>
      <vt:lpstr>1. Process management </vt:lpstr>
      <vt:lpstr>Double clicking/  command line  execution of  prog.exe or a.out</vt:lpstr>
      <vt:lpstr>2. CPU Switch From Process to Process</vt:lpstr>
      <vt:lpstr>2. pcb of a process</vt:lpstr>
      <vt:lpstr>pcb of a process</vt:lpstr>
      <vt:lpstr>pcb of a process</vt:lpstr>
      <vt:lpstr>5 State Process State LIFE CYCLE MODEL</vt:lpstr>
      <vt:lpstr>PowerPoint Presentation</vt:lpstr>
      <vt:lpstr>Dispatcher</vt:lpstr>
      <vt:lpstr>PowerPoint Presentation</vt:lpstr>
      <vt:lpstr>Types of System Calls </vt:lpstr>
      <vt:lpstr>4.2. What is Interrupt in OS? </vt:lpstr>
      <vt:lpstr>Types of Interrupt </vt:lpstr>
      <vt:lpstr>How Interrupt handling is done ?</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Computational Thinking with Programming</dc:title>
  <dc:creator>Sridhar Swaminathan</dc:creator>
  <cp:lastModifiedBy>Dr. Nirbhay Kumar Tagore</cp:lastModifiedBy>
  <cp:revision>110</cp:revision>
  <dcterms:created xsi:type="dcterms:W3CDTF">2020-08-12T08:38:42Z</dcterms:created>
  <dcterms:modified xsi:type="dcterms:W3CDTF">2024-08-06T06:12:18Z</dcterms:modified>
</cp:coreProperties>
</file>