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7"/>
  </p:notesMasterIdLst>
  <p:sldIdLst>
    <p:sldId id="256" r:id="rId2"/>
    <p:sldId id="261" r:id="rId3"/>
    <p:sldId id="266" r:id="rId4"/>
    <p:sldId id="267" r:id="rId5"/>
    <p:sldId id="271" r:id="rId6"/>
    <p:sldId id="268" r:id="rId7"/>
    <p:sldId id="283" r:id="rId8"/>
    <p:sldId id="284" r:id="rId9"/>
    <p:sldId id="285" r:id="rId10"/>
    <p:sldId id="286" r:id="rId11"/>
    <p:sldId id="287" r:id="rId12"/>
    <p:sldId id="290" r:id="rId13"/>
    <p:sldId id="289" r:id="rId14"/>
    <p:sldId id="291" r:id="rId15"/>
    <p:sldId id="28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32151-7E13-4A6E-BA14-4F38BBD867B7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E36CD-95C2-4ABC-A56C-F02760BEE4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910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1781-8038-4B5C-9217-3A174C9490E2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0D3E-C8AD-4428-9FB4-D34252808154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2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EC5B-4C19-4D50-A216-03B802B6F24F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6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7D350-B4E9-4E38-BD66-712FEFFA20FC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81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5E920-E425-4782-A131-DCAC634B0CA0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24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2BD42-E671-4385-83DD-02AF6437C0AC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7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2C1F-BA53-4608-B196-A088277404C6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0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627-862E-44F9-94AA-16F63956CB6F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67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CB1A9-A325-4987-A57C-9E8636CF1F3D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5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9A7E9644-1E35-4446-9BE7-3E645AA48CFD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6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A89B-ECBA-4A7E-96AF-4BC8899C1C52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46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27F46F-CFA3-41C7-871C-40D8FCE5E8B2}" type="datetime1">
              <a:rPr lang="en-US" smtClean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525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24" r:id="rId5"/>
    <p:sldLayoutId id="2147483718" r:id="rId6"/>
    <p:sldLayoutId id="2147483719" r:id="rId7"/>
    <p:sldLayoutId id="2147483720" r:id="rId8"/>
    <p:sldLayoutId id="2147483723" r:id="rId9"/>
    <p:sldLayoutId id="2147483721" r:id="rId10"/>
    <p:sldLayoutId id="2147483722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85A71294-C247-450A-BB34-6E68648C9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36A0BA4-6A63-41D3-B0FA-43799ABC4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49B545-D827-48CC-9433-1773F9FEB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1009398"/>
            <a:ext cx="6823988" cy="3453419"/>
          </a:xfrm>
        </p:spPr>
        <p:txBody>
          <a:bodyPr anchor="b"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Operating system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73313D8-D259-4D89-9CE5-14884FB40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19" y="457200"/>
            <a:ext cx="6766560" cy="91439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pic>
        <p:nvPicPr>
          <p:cNvPr id="4" name="Picture 3" descr="A close up of a light&#10;&#10;Description automatically generated">
            <a:extLst>
              <a:ext uri="{FF2B5EF4-FFF2-40B4-BE49-F238E27FC236}">
                <a16:creationId xmlns:a16="http://schemas.microsoft.com/office/drawing/2014/main" id="{C0DAB664-7BCE-4334-BC8D-00135A00D5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259" r="9408"/>
          <a:stretch/>
        </p:blipFill>
        <p:spPr>
          <a:xfrm>
            <a:off x="8140428" y="10"/>
            <a:ext cx="40515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57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151" y="722596"/>
            <a:ext cx="9560134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Requirements of Synchronization mechanisms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" y="1472036"/>
            <a:ext cx="12077192" cy="3880015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358986" marR="7620" indent="-342900" algn="just">
              <a:lnSpc>
                <a:spcPct val="150000"/>
              </a:lnSpc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/>
                <a:cs typeface="Times New Roman"/>
              </a:rPr>
              <a:t>Progress:</a:t>
            </a:r>
          </a:p>
          <a:p>
            <a:pPr marL="816186" marR="7620" lvl="1" indent="-342900" algn="just">
              <a:lnSpc>
                <a:spcPct val="150000"/>
              </a:lnSpc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/>
                <a:cs typeface="Times New Roman"/>
              </a:rPr>
              <a:t> </a:t>
            </a:r>
            <a:r>
              <a:rPr lang="en-IN" sz="24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Progress means that if one process doesn't need to execute into a critical section then it should not stop other processes to get into the critical section</a:t>
            </a:r>
          </a:p>
          <a:p>
            <a:pPr marL="816186" marR="7620" lvl="1" indent="-342900" algn="just">
              <a:lnSpc>
                <a:spcPct val="150000"/>
              </a:lnSpc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use it when the critical section is empty, and a process wants to enter it. The processes that are not present in their reminder section decide who should go in, within a finite time.</a:t>
            </a:r>
          </a:p>
          <a:p>
            <a:pPr marL="473286" marR="7620" lvl="1" algn="just">
              <a:lnSpc>
                <a:spcPct val="150000"/>
              </a:lnSpc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r>
              <a:rPr lang="en-IN" sz="24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Should not lead to the deadlock</a:t>
            </a:r>
          </a:p>
          <a:p>
            <a:pPr marL="358986" marR="7620" indent="-342900" algn="just">
              <a:lnSpc>
                <a:spcPct val="150000"/>
              </a:lnSpc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endParaRPr lang="en-IN" sz="2400" b="1" spc="-7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0192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151" y="722596"/>
            <a:ext cx="9560134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Requirements of Synchronization mechanisms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315" y="1675236"/>
            <a:ext cx="11887853" cy="3010225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/>
                <a:cs typeface="Times New Roman"/>
              </a:rPr>
              <a:t>Bounded Waiting: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/>
                <a:cs typeface="Times New Roman"/>
              </a:rPr>
              <a:t> </a:t>
            </a:r>
            <a:r>
              <a:rPr lang="en-IN" sz="24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should be able to predict the waiting time for every process to get into the critical section. The process must not be endlessly waiting for getting into the critical section.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spc="-7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IN" sz="24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nly a specific number of processes are allowed into their critical section. Thus, a process needs to make a request when it wants to enter the critical section and when the critical section reaches its limit, the system allows the process’ request and allows it into its critical section..</a:t>
            </a: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endParaRPr lang="en-IN" sz="2400" b="1" spc="-7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F27B9F-3C04-4D1E-8122-FDD57EDF0F2B}"/>
              </a:ext>
            </a:extLst>
          </p:cNvPr>
          <p:cNvSpPr txBox="1"/>
          <p:nvPr/>
        </p:nvSpPr>
        <p:spPr>
          <a:xfrm>
            <a:off x="216832" y="4685461"/>
            <a:ext cx="11452654" cy="1225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/>
                <a:cs typeface="Times New Roman"/>
              </a:rPr>
              <a:t>Architectural Neutral: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spc="-7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run on any architecture without any problem.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spc="-7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dependency on the architecture.</a:t>
            </a:r>
          </a:p>
        </p:txBody>
      </p:sp>
    </p:spTree>
    <p:extLst>
      <p:ext uri="{BB962C8B-B14F-4D97-AF65-F5344CB8AC3E}">
        <p14:creationId xmlns:p14="http://schemas.microsoft.com/office/powerpoint/2010/main" val="211484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151" y="722596"/>
            <a:ext cx="9560134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 Solution to Critical Section Problem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5315" y="2089317"/>
            <a:ext cx="11887853" cy="4551673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latin typeface="Times New Roman"/>
                <a:cs typeface="Times New Roman"/>
              </a:rPr>
              <a:t>Software based solution</a:t>
            </a:r>
          </a:p>
          <a:p>
            <a:pPr marL="1273386" marR="7620" lvl="2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latin typeface="Times New Roman"/>
                <a:cs typeface="Times New Roman"/>
              </a:rPr>
              <a:t>Peterson’s solution</a:t>
            </a:r>
          </a:p>
          <a:p>
            <a:pPr marL="930486" marR="7620" lvl="2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3200" spc="-7" dirty="0">
              <a:latin typeface="Times New Roman"/>
              <a:cs typeface="Times New Roman"/>
            </a:endParaRP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solidFill>
                  <a:srgbClr val="FF0000"/>
                </a:solidFill>
                <a:latin typeface="Times New Roman"/>
                <a:cs typeface="Times New Roman"/>
              </a:rPr>
              <a:t>Hardware based solutions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solidFill>
                  <a:srgbClr val="FF0000"/>
                </a:solidFill>
                <a:latin typeface="Times New Roman"/>
                <a:cs typeface="Times New Roman"/>
              </a:rPr>
              <a:t>Disable interrupts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solidFill>
                  <a:srgbClr val="FF0000"/>
                </a:solidFill>
                <a:latin typeface="Times New Roman"/>
                <a:cs typeface="Times New Roman"/>
              </a:rPr>
              <a:t>Atomic instructions: </a:t>
            </a:r>
            <a:r>
              <a:rPr lang="en-IN" sz="3200" spc="-7" dirty="0" err="1">
                <a:solidFill>
                  <a:srgbClr val="FF0000"/>
                </a:solidFill>
                <a:latin typeface="Times New Roman"/>
                <a:cs typeface="Times New Roman"/>
              </a:rPr>
              <a:t>TestAndSet</a:t>
            </a:r>
            <a:r>
              <a:rPr lang="en-IN" sz="3200" spc="-7" dirty="0">
                <a:solidFill>
                  <a:srgbClr val="FF0000"/>
                </a:solidFill>
                <a:latin typeface="Times New Roman"/>
                <a:cs typeface="Times New Roman"/>
              </a:rPr>
              <a:t> and Swap</a:t>
            </a:r>
          </a:p>
          <a:p>
            <a:pPr marL="473286" marR="7620" lvl="1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3200" spc="-7" dirty="0">
              <a:latin typeface="Times New Roman"/>
              <a:cs typeface="Times New Roman"/>
            </a:endParaRP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latin typeface="Times New Roman"/>
                <a:cs typeface="Times New Roman"/>
              </a:rPr>
              <a:t>OS solutions:</a:t>
            </a:r>
          </a:p>
          <a:p>
            <a:pPr marL="816186" marR="7620" lvl="1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3200" spc="-7" dirty="0">
                <a:latin typeface="Times New Roman"/>
                <a:cs typeface="Times New Roman"/>
              </a:rPr>
              <a:t>Semaphore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3902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151" y="722596"/>
            <a:ext cx="9560134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 algn="ctr">
              <a:spcBef>
                <a:spcPts val="133"/>
              </a:spcBef>
            </a:pPr>
            <a:r>
              <a:rPr lang="en-IN" spc="-7" dirty="0"/>
              <a:t>A Simple Solution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9888BD-EE56-4DB2-A604-4ADD447DCC12}"/>
              </a:ext>
            </a:extLst>
          </p:cNvPr>
          <p:cNvSpPr txBox="1"/>
          <p:nvPr/>
        </p:nvSpPr>
        <p:spPr>
          <a:xfrm>
            <a:off x="297313" y="1345005"/>
            <a:ext cx="11597373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744538" algn="l"/>
                <a:tab pos="1025525" algn="l"/>
                <a:tab pos="1260475" algn="l"/>
              </a:tabLst>
              <a:defRPr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turn;-&gt;indicate whose turn to enter CS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744538" algn="l"/>
                <a:tab pos="1025525" algn="l"/>
                <a:tab pos="1260475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T0 and T1: alternate between CS and remainder</a:t>
            </a:r>
          </a:p>
          <a:p>
            <a:pPr eaLnBrk="1" hangingPunct="1">
              <a:lnSpc>
                <a:spcPct val="90000"/>
              </a:lnSpc>
              <a:tabLst>
                <a:tab pos="744538" algn="l"/>
                <a:tab pos="1025525" algn="l"/>
                <a:tab pos="1260475" algn="l"/>
              </a:tabLst>
              <a:defRPr/>
            </a:pPr>
            <a:r>
              <a:rPr lang="en-I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1534D9-5A75-4441-A246-8D033E0DF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08" y="2094445"/>
            <a:ext cx="10498348" cy="31216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DF56BA-466C-43A4-B5A1-A366C4CF189B}"/>
              </a:ext>
            </a:extLst>
          </p:cNvPr>
          <p:cNvSpPr txBox="1"/>
          <p:nvPr/>
        </p:nvSpPr>
        <p:spPr>
          <a:xfrm>
            <a:off x="740227" y="5216113"/>
            <a:ext cx="50074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</a:p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Pi’s critical section is executed</a:t>
            </a:r>
          </a:p>
          <a:p>
            <a:r>
              <a:rPr lang="en-I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iff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turn = </a:t>
            </a:r>
            <a:r>
              <a:rPr lang="en-I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Pi is busy waiting if </a:t>
            </a:r>
            <a:r>
              <a:rPr lang="en-I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in CS</a:t>
            </a:r>
          </a:p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(mutual exclusion)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DDCFBF-0DC3-488B-8103-B42D7B18FB09}"/>
              </a:ext>
            </a:extLst>
          </p:cNvPr>
          <p:cNvSpPr txBox="1"/>
          <p:nvPr/>
        </p:nvSpPr>
        <p:spPr>
          <a:xfrm>
            <a:off x="6259218" y="5226889"/>
            <a:ext cx="50074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 </a:t>
            </a:r>
          </a:p>
          <a:p>
            <a:pPr marL="342900" indent="-342900">
              <a:buAutoNum type="arabicPeriod"/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Progress is not satisfied since it requires strict alternation </a:t>
            </a:r>
          </a:p>
          <a:p>
            <a:pPr marL="342900" indent="-342900">
              <a:buAutoNum type="arabicPeriod"/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process cannot enter the CS more often than the other.</a:t>
            </a:r>
          </a:p>
        </p:txBody>
      </p:sp>
    </p:spTree>
    <p:extLst>
      <p:ext uri="{BB962C8B-B14F-4D97-AF65-F5344CB8AC3E}">
        <p14:creationId xmlns:p14="http://schemas.microsoft.com/office/powerpoint/2010/main" val="122421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4CEF8-7A5D-28AC-B6AA-19D79AAB4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34938"/>
          </a:xfrm>
        </p:spPr>
        <p:txBody>
          <a:bodyPr/>
          <a:lstStyle/>
          <a:p>
            <a:r>
              <a:rPr lang="en-GB" dirty="0"/>
              <a:t>Semaphore: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9B9BB-E003-0AA1-C526-F58450C54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82151"/>
            <a:ext cx="11029615" cy="4293199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612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7AD2B-EC23-448E-AA58-931E2746F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2477947"/>
            <a:ext cx="11029616" cy="1188720"/>
          </a:xfrm>
        </p:spPr>
        <p:txBody>
          <a:bodyPr/>
          <a:lstStyle/>
          <a:p>
            <a:pPr algn="ctr"/>
            <a:r>
              <a:rPr lang="en-IN" dirty="0"/>
              <a:t>Thank You </a:t>
            </a:r>
            <a:br>
              <a:rPr lang="en-IN" dirty="0"/>
            </a:br>
            <a:r>
              <a:rPr lang="en-IN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98156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4AB84B-C853-4DEF-9CBD-3D3033C66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9198D-2128-48E1-8F14-A1116A24C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IN" sz="2800" b="1" dirty="0"/>
              <a:t>Process Synchronization </a:t>
            </a:r>
          </a:p>
          <a:p>
            <a:r>
              <a:rPr lang="en-IN" sz="2800" b="1" dirty="0"/>
              <a:t>Critical section problem (CSP) </a:t>
            </a:r>
          </a:p>
          <a:p>
            <a:r>
              <a:rPr lang="en-IN" sz="2800" b="1" dirty="0"/>
              <a:t>Synchronization constructs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210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0334" y="675171"/>
            <a:ext cx="9506857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What is Process Synchronization 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782" y="1377186"/>
            <a:ext cx="11743363" cy="1226832"/>
          </a:xfrm>
          <a:prstGeom prst="rect">
            <a:avLst/>
          </a:prstGeom>
        </p:spPr>
        <p:txBody>
          <a:bodyPr vert="horz" wrap="square" lIns="0" tIns="117687" rIns="0" bIns="0" rtlCol="0">
            <a:spAutoFit/>
          </a:bodyPr>
          <a:lstStyle/>
          <a:p>
            <a:pPr marL="394537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When two or more process cooperates with each other, their order of execution must be preserved otherwise there can be conflicts in their execution and inappropriate outputs can be produced.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71EAA421-3270-4416-8A3F-C02774C8CE9C}"/>
              </a:ext>
            </a:extLst>
          </p:cNvPr>
          <p:cNvSpPr txBox="1"/>
          <p:nvPr/>
        </p:nvSpPr>
        <p:spPr>
          <a:xfrm>
            <a:off x="129781" y="2604018"/>
            <a:ext cx="11743363" cy="4989400"/>
          </a:xfrm>
          <a:prstGeom prst="rect">
            <a:avLst/>
          </a:prstGeom>
        </p:spPr>
        <p:txBody>
          <a:bodyPr vert="horz" wrap="square" lIns="0" tIns="117687" rIns="0" bIns="0" rtlCol="0">
            <a:spAutoFit/>
          </a:bodyPr>
          <a:lstStyle/>
          <a:p>
            <a:pPr marL="394537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On the basis of synchronization, processes are categorized as one of the following two types:</a:t>
            </a:r>
          </a:p>
          <a:p>
            <a:pPr marL="851737" lvl="1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b="1" dirty="0">
                <a:latin typeface="Times New Roman"/>
                <a:cs typeface="Times New Roman"/>
              </a:rPr>
              <a:t>Independent Process : </a:t>
            </a:r>
            <a:r>
              <a:rPr lang="en-IN" sz="2400" dirty="0">
                <a:latin typeface="Times New Roman"/>
                <a:cs typeface="Times New Roman"/>
              </a:rPr>
              <a:t>Execution of one process does not affects the execution of other processes.</a:t>
            </a:r>
          </a:p>
          <a:p>
            <a:pPr marL="851737" lvl="1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b="1" dirty="0">
                <a:latin typeface="Times New Roman"/>
                <a:cs typeface="Times New Roman"/>
              </a:rPr>
              <a:t>Cooperative Process : </a:t>
            </a:r>
            <a:r>
              <a:rPr lang="en-IN" sz="2400" dirty="0">
                <a:latin typeface="Times New Roman"/>
                <a:cs typeface="Times New Roman"/>
              </a:rPr>
              <a:t>Execution of one process affects the execution of other processes.</a:t>
            </a:r>
          </a:p>
          <a:p>
            <a:pPr marL="851737" lvl="1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endParaRPr lang="en-IN" sz="2400" dirty="0">
              <a:latin typeface="Times New Roman"/>
              <a:cs typeface="Times New Roman"/>
            </a:endParaRPr>
          </a:p>
          <a:p>
            <a:pPr marL="851737" lvl="1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Note:</a:t>
            </a:r>
            <a:r>
              <a:rPr lang="en-IN" sz="2400" dirty="0">
                <a:latin typeface="Times New Roman"/>
                <a:cs typeface="Times New Roman"/>
              </a:rPr>
              <a:t> Process synchronization problem arises in the case of Cooperative process also because resources are shared in Cooperative processes.</a:t>
            </a:r>
          </a:p>
          <a:p>
            <a:pPr marL="473286" lvl="1" algn="just">
              <a:spcBef>
                <a:spcPts val="927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2400" dirty="0">
              <a:latin typeface="Times New Roman"/>
              <a:cs typeface="Times New Roman"/>
            </a:endParaRPr>
          </a:p>
          <a:p>
            <a:pPr marL="473286" lvl="1" algn="just">
              <a:spcBef>
                <a:spcPts val="927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2400" dirty="0">
              <a:latin typeface="Times New Roman"/>
              <a:cs typeface="Times New Roman"/>
            </a:endParaRPr>
          </a:p>
          <a:p>
            <a:pPr marL="851737" lvl="1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endParaRPr lang="en-IN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8843" y="721832"/>
            <a:ext cx="7874313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 algn="ctr">
              <a:spcBef>
                <a:spcPts val="133"/>
              </a:spcBef>
            </a:pPr>
            <a:r>
              <a:rPr lang="en-IN" spc="-7" dirty="0"/>
              <a:t>Example:</a:t>
            </a:r>
            <a:endParaRPr spc="-7" dirty="0"/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0CDDF88-FB82-48E9-BFD5-9112B47F9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095" y="1345588"/>
            <a:ext cx="7392648" cy="217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3372B00-FED5-464C-BCE4-461255A9A19D}"/>
              </a:ext>
            </a:extLst>
          </p:cNvPr>
          <p:cNvSpPr/>
          <p:nvPr/>
        </p:nvSpPr>
        <p:spPr>
          <a:xfrm>
            <a:off x="6255656" y="2859286"/>
            <a:ext cx="3512458" cy="1331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CA4D76-86B8-4EBB-B458-8763C99FD82E}"/>
              </a:ext>
            </a:extLst>
          </p:cNvPr>
          <p:cNvSpPr txBox="1"/>
          <p:nvPr/>
        </p:nvSpPr>
        <p:spPr>
          <a:xfrm>
            <a:off x="0" y="3644937"/>
            <a:ext cx="12077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4537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A process A tries changing data in a particular memory location. At the same time another process B tries reading data from the same memory location. Thus, there is a high probability that the data being read by the second process is incorrect.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AD7E44-7D7E-4669-96CC-CCD178EF1320}"/>
              </a:ext>
            </a:extLst>
          </p:cNvPr>
          <p:cNvSpPr txBox="1"/>
          <p:nvPr/>
        </p:nvSpPr>
        <p:spPr>
          <a:xfrm>
            <a:off x="391888" y="5512412"/>
            <a:ext cx="103632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dirty="0"/>
              <a:t>Need of Synchronization-</a:t>
            </a:r>
          </a:p>
          <a:p>
            <a:pPr marL="394537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When multiple processes execute concurrently sharing some system resources.</a:t>
            </a:r>
          </a:p>
          <a:p>
            <a:pPr marL="394537" indent="-378451" algn="just">
              <a:spcBef>
                <a:spcPts val="92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To avoid the inconsistent results.</a:t>
            </a:r>
          </a:p>
          <a:p>
            <a:endParaRPr lang="en-IN" sz="1800" b="1" dirty="0"/>
          </a:p>
          <a:p>
            <a:endParaRPr lang="en-IN" sz="1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ace Condition with Examples in OS">
            <a:extLst>
              <a:ext uri="{FF2B5EF4-FFF2-40B4-BE49-F238E27FC236}">
                <a16:creationId xmlns:a16="http://schemas.microsoft.com/office/drawing/2014/main" id="{4E314BB0-5BF6-4E37-91E0-6FECF5BBE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1" y="3723265"/>
            <a:ext cx="9029192" cy="3100023"/>
          </a:xfrm>
          <a:prstGeom prst="rect">
            <a:avLst/>
          </a:prstGeom>
          <a:noFill/>
          <a:effectLst>
            <a:outerShdw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3648" y="703615"/>
            <a:ext cx="4464472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Race Condition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9427" y="1262356"/>
            <a:ext cx="11873145" cy="2879528"/>
          </a:xfrm>
          <a:prstGeom prst="rect">
            <a:avLst/>
          </a:prstGeom>
        </p:spPr>
        <p:txBody>
          <a:bodyPr vert="horz" wrap="square" lIns="0" tIns="71967" rIns="0" bIns="0" rtlCol="0">
            <a:spAutoFit/>
          </a:bodyPr>
          <a:lstStyle/>
          <a:p>
            <a:pPr marL="394537" marR="6773" indent="-378451" algn="just">
              <a:lnSpc>
                <a:spcPts val="3453"/>
              </a:lnSpc>
              <a:spcBef>
                <a:spcPts val="56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  <a:tab pos="1908339" algn="l"/>
                <a:tab pos="2284250" algn="l"/>
                <a:tab pos="3583004" algn="l"/>
                <a:tab pos="4970656" algn="l"/>
                <a:tab pos="5684378" algn="l"/>
                <a:tab pos="6630928" algn="l"/>
                <a:tab pos="7726487" algn="l"/>
                <a:tab pos="8237014" algn="l"/>
                <a:tab pos="9887126" algn="l"/>
              </a:tabLst>
            </a:pPr>
            <a:r>
              <a:rPr lang="en-IN" sz="2400" b="1" dirty="0">
                <a:latin typeface="Times New Roman"/>
                <a:cs typeface="Times New Roman"/>
              </a:rPr>
              <a:t>A race condition is a condition when there are many processes and every process shares the data with each other and accessing the data concurrently, and the </a:t>
            </a:r>
            <a:r>
              <a:rPr lang="en-IN"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output of execution depends on a particular sequence in which they share the data and access</a:t>
            </a:r>
            <a:r>
              <a:rPr lang="en-IN" sz="2400" b="1" dirty="0">
                <a:latin typeface="Times New Roman"/>
                <a:cs typeface="Times New Roman"/>
              </a:rPr>
              <a:t>.</a:t>
            </a:r>
          </a:p>
          <a:p>
            <a:pPr marL="394537" marR="6773" indent="-378451" algn="just">
              <a:lnSpc>
                <a:spcPts val="3453"/>
              </a:lnSpc>
              <a:spcBef>
                <a:spcPts val="56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  <a:tab pos="1908339" algn="l"/>
                <a:tab pos="2284250" algn="l"/>
                <a:tab pos="3583004" algn="l"/>
                <a:tab pos="4970656" algn="l"/>
                <a:tab pos="5684378" algn="l"/>
                <a:tab pos="6630928" algn="l"/>
                <a:tab pos="7726487" algn="l"/>
                <a:tab pos="8237014" algn="l"/>
                <a:tab pos="9887126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A race condition is a situation that may occur inside a </a:t>
            </a:r>
            <a:r>
              <a:rPr lang="en-IN" sz="2400" b="1" dirty="0">
                <a:latin typeface="Times New Roman"/>
                <a:cs typeface="Times New Roman"/>
              </a:rPr>
              <a:t>critical section</a:t>
            </a:r>
            <a:r>
              <a:rPr lang="en-IN" sz="2400" dirty="0">
                <a:latin typeface="Times New Roman"/>
                <a:cs typeface="Times New Roman"/>
              </a:rPr>
              <a:t>. </a:t>
            </a:r>
          </a:p>
          <a:p>
            <a:pPr marL="394537" marR="6773" indent="-378451" algn="just">
              <a:lnSpc>
                <a:spcPts val="3453"/>
              </a:lnSpc>
              <a:spcBef>
                <a:spcPts val="567"/>
              </a:spcBef>
              <a:buClr>
                <a:srgbClr val="3891A7"/>
              </a:buClr>
              <a:buSzPct val="79166"/>
              <a:buFont typeface="Wingdings"/>
              <a:buChar char=""/>
              <a:tabLst>
                <a:tab pos="395383" algn="l"/>
                <a:tab pos="1908339" algn="l"/>
                <a:tab pos="2284250" algn="l"/>
                <a:tab pos="3583004" algn="l"/>
                <a:tab pos="4970656" algn="l"/>
                <a:tab pos="5684378" algn="l"/>
                <a:tab pos="6630928" algn="l"/>
                <a:tab pos="7726487" algn="l"/>
                <a:tab pos="8237014" algn="l"/>
                <a:tab pos="9887126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Race conditions in critical sections can be avoided if the </a:t>
            </a:r>
            <a:r>
              <a:rPr lang="en-IN" sz="2400" b="1" dirty="0">
                <a:latin typeface="Times New Roman"/>
                <a:cs typeface="Times New Roman"/>
              </a:rPr>
              <a:t>critical section </a:t>
            </a:r>
            <a:r>
              <a:rPr lang="en-IN" sz="2400" dirty="0">
                <a:latin typeface="Times New Roman"/>
                <a:cs typeface="Times New Roman"/>
              </a:rPr>
              <a:t>is treated as an atomic instruction.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4426" y="718120"/>
            <a:ext cx="671051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Sections of a Program in OS</a:t>
            </a:r>
            <a:endParaRPr spc="-7" dirty="0"/>
          </a:p>
        </p:txBody>
      </p:sp>
      <p:sp>
        <p:nvSpPr>
          <p:cNvPr id="3" name="object 3"/>
          <p:cNvSpPr txBox="1"/>
          <p:nvPr/>
        </p:nvSpPr>
        <p:spPr>
          <a:xfrm>
            <a:off x="57404" y="1472036"/>
            <a:ext cx="12077192" cy="4402914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r>
              <a:rPr lang="en-IN" sz="2800" spc="-7" dirty="0">
                <a:latin typeface="Times New Roman"/>
                <a:cs typeface="Times New Roman"/>
              </a:rPr>
              <a:t>1. </a:t>
            </a:r>
            <a:r>
              <a:rPr lang="en-IN" sz="2800" b="1" spc="-7" dirty="0">
                <a:latin typeface="Times New Roman"/>
                <a:cs typeface="Times New Roman"/>
              </a:rPr>
              <a:t>Entry Section: </a:t>
            </a:r>
            <a:r>
              <a:rPr lang="en-IN" sz="2800" spc="-7" dirty="0">
                <a:latin typeface="Times New Roman"/>
                <a:cs typeface="Times New Roman"/>
              </a:rPr>
              <a:t>This decides the entry of any process.</a:t>
            </a:r>
          </a:p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2800" spc="-7" dirty="0">
              <a:latin typeface="Times New Roman"/>
              <a:cs typeface="Times New Roman"/>
            </a:endParaRPr>
          </a:p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r>
              <a:rPr lang="en-IN" sz="2800" spc="-7" dirty="0">
                <a:latin typeface="Times New Roman"/>
                <a:cs typeface="Times New Roman"/>
              </a:rPr>
              <a:t>2. </a:t>
            </a:r>
            <a:r>
              <a:rPr lang="en-IN" sz="2800" b="1" spc="-7" dirty="0">
                <a:latin typeface="Times New Roman"/>
                <a:cs typeface="Times New Roman"/>
              </a:rPr>
              <a:t>Critical Section: </a:t>
            </a:r>
            <a:r>
              <a:rPr lang="en-IN" sz="2800" spc="-7" dirty="0">
                <a:latin typeface="Times New Roman"/>
                <a:cs typeface="Times New Roman"/>
              </a:rPr>
              <a:t>This allows a process to enter and modify the shared variable.</a:t>
            </a:r>
          </a:p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2800" spc="-7" dirty="0">
              <a:latin typeface="Times New Roman"/>
              <a:cs typeface="Times New Roman"/>
            </a:endParaRPr>
          </a:p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r>
              <a:rPr lang="en-IN" sz="2800" spc="-7" dirty="0">
                <a:latin typeface="Times New Roman"/>
                <a:cs typeface="Times New Roman"/>
              </a:rPr>
              <a:t>3. </a:t>
            </a:r>
            <a:r>
              <a:rPr lang="en-IN" sz="2800" b="1" spc="-7" dirty="0">
                <a:latin typeface="Times New Roman"/>
                <a:cs typeface="Times New Roman"/>
              </a:rPr>
              <a:t>Exit Section: </a:t>
            </a:r>
            <a:r>
              <a:rPr lang="en-IN" sz="2800" spc="-7" dirty="0">
                <a:latin typeface="Times New Roman"/>
                <a:cs typeface="Times New Roman"/>
              </a:rPr>
              <a:t>This allows the process waiting in the Entry Section, to enter into the Critical Sections and makes sure that the process is removed through this section once it’s done executing.</a:t>
            </a:r>
          </a:p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endParaRPr lang="en-IN" sz="2800" spc="-7" dirty="0">
              <a:latin typeface="Times New Roman"/>
              <a:cs typeface="Times New Roman"/>
            </a:endParaRPr>
          </a:p>
          <a:p>
            <a:pPr marL="16086" marR="7620" algn="just">
              <a:spcBef>
                <a:spcPts val="133"/>
              </a:spcBef>
              <a:buClr>
                <a:srgbClr val="3891A7"/>
              </a:buClr>
              <a:buSzPct val="79166"/>
              <a:tabLst>
                <a:tab pos="395383" algn="l"/>
              </a:tabLst>
            </a:pPr>
            <a:r>
              <a:rPr lang="en-IN" sz="2800" spc="-7" dirty="0">
                <a:latin typeface="Times New Roman"/>
                <a:cs typeface="Times New Roman"/>
              </a:rPr>
              <a:t>4</a:t>
            </a:r>
            <a:r>
              <a:rPr lang="en-IN" sz="2800" b="1" spc="-7" dirty="0">
                <a:latin typeface="Times New Roman"/>
                <a:cs typeface="Times New Roman"/>
              </a:rPr>
              <a:t>. Remainder Section: </a:t>
            </a:r>
            <a:r>
              <a:rPr lang="en-IN" sz="2800" spc="-7" dirty="0">
                <a:latin typeface="Times New Roman"/>
                <a:cs typeface="Times New Roman"/>
              </a:rPr>
              <a:t>Parts of the Code, not present in the above three sections are collectively called Remainder Section.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4426" y="718120"/>
            <a:ext cx="671051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Sections of a Program in OS</a:t>
            </a:r>
            <a:endParaRPr spc="-7" dirty="0"/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AutoShape 2" descr="critical section problem">
            <a:extLst>
              <a:ext uri="{FF2B5EF4-FFF2-40B4-BE49-F238E27FC236}">
                <a16:creationId xmlns:a16="http://schemas.microsoft.com/office/drawing/2014/main" id="{B146B74D-CD94-47D6-9F80-8BBCF0990A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C8698D2-CD3D-42EB-9C9A-8B0B5F0E7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065" y="1560870"/>
            <a:ext cx="2864211" cy="497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363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4426" y="718120"/>
            <a:ext cx="671051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The Critical Section Problem</a:t>
            </a:r>
            <a:endParaRPr spc="-7" dirty="0"/>
          </a:p>
        </p:txBody>
      </p:sp>
      <p:sp>
        <p:nvSpPr>
          <p:cNvPr id="3" name="object 3"/>
          <p:cNvSpPr txBox="1"/>
          <p:nvPr/>
        </p:nvSpPr>
        <p:spPr>
          <a:xfrm>
            <a:off x="57404" y="1472036"/>
            <a:ext cx="12077192" cy="5264689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spc="-7" dirty="0">
                <a:latin typeface="Times New Roman"/>
                <a:cs typeface="Times New Roman"/>
              </a:rPr>
              <a:t>Critical Section is the part of a program which tries to access shared resources. That resource may be any resource in a computer like a memory location, Data structure, CPU or any IO device.</a:t>
            </a: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endParaRPr lang="en-IN" sz="2400" spc="-7" dirty="0">
              <a:latin typeface="Times New Roman"/>
              <a:cs typeface="Times New Roman"/>
            </a:endParaRP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spc="-7" dirty="0">
                <a:latin typeface="Times New Roman"/>
                <a:cs typeface="Times New Roman"/>
              </a:rPr>
              <a:t>The critical section cannot be executed by more than one process at the same time; operating system faces the difficulties in allowing and disallowing the processes from entering the critical section.</a:t>
            </a: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endParaRPr lang="en-IN" sz="2400" spc="-7" dirty="0">
              <a:latin typeface="Times New Roman"/>
              <a:cs typeface="Times New Roman"/>
            </a:endParaRP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spc="-7" dirty="0">
                <a:latin typeface="Times New Roman"/>
                <a:cs typeface="Times New Roman"/>
              </a:rPr>
              <a:t>The critical section problem is used to design a set of protocols which can ensure that the Race condition among the processes will never arise.</a:t>
            </a: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endParaRPr lang="en-IN" sz="2400" spc="-7" dirty="0">
              <a:latin typeface="Times New Roman"/>
              <a:cs typeface="Times New Roman"/>
            </a:endParaRP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spc="-7" dirty="0">
                <a:latin typeface="Times New Roman"/>
                <a:cs typeface="Times New Roman"/>
              </a:rPr>
              <a:t>In order to synchronize the cooperative processes, our main task is to solve the critical section problem. We need to provide a solution in such a way that the following conditions can be satisfied.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936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151" y="792039"/>
            <a:ext cx="9560134" cy="878873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Requirements of Synchronization mechanisms</a:t>
            </a:r>
            <a:br>
              <a:rPr lang="en-IN" spc="-7" dirty="0"/>
            </a:br>
            <a:r>
              <a:rPr lang="en-IN" spc="-7" dirty="0"/>
              <a:t>(Criterion to solve CS Problem)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" y="2084509"/>
            <a:ext cx="12077192" cy="1137918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r>
              <a:rPr lang="en-IN" sz="2400" b="1" spc="-7" dirty="0">
                <a:latin typeface="Times New Roman"/>
                <a:cs typeface="Times New Roman"/>
              </a:rPr>
              <a:t>Mutual Exclusion: </a:t>
            </a:r>
            <a:r>
              <a:rPr lang="en-IN" sz="2400" b="0" i="0" dirty="0">
                <a:solidFill>
                  <a:srgbClr val="273239"/>
                </a:solidFill>
                <a:effectLst/>
                <a:latin typeface="urw-din"/>
              </a:rPr>
              <a:t> </a:t>
            </a:r>
            <a:r>
              <a:rPr lang="en-IN" sz="24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a process is executing in its critical section, then no other process is allowed to execute in the critical section.</a:t>
            </a:r>
            <a:r>
              <a:rPr lang="en-IN" sz="2400" b="1" spc="-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58986" marR="7620" indent="-342900" algn="just">
              <a:spcBef>
                <a:spcPts val="133"/>
              </a:spcBef>
              <a:buClr>
                <a:srgbClr val="3891A7"/>
              </a:buClr>
              <a:buSzPct val="79166"/>
              <a:buFont typeface="Arial" panose="020B0604020202020204" pitchFamily="34" charset="0"/>
              <a:buChar char="•"/>
              <a:tabLst>
                <a:tab pos="395383" algn="l"/>
              </a:tabLst>
            </a:pPr>
            <a:endParaRPr lang="en-IN" sz="2400" b="1" spc="-7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098" name="Picture 2" descr="os Critical Section">
            <a:extLst>
              <a:ext uri="{FF2B5EF4-FFF2-40B4-BE49-F238E27FC236}">
                <a16:creationId xmlns:a16="http://schemas.microsoft.com/office/drawing/2014/main" id="{8BC31D29-0359-45BC-9D52-1B0E17038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3222427"/>
            <a:ext cx="4162425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os Critical Section 1">
            <a:extLst>
              <a:ext uri="{FF2B5EF4-FFF2-40B4-BE49-F238E27FC236}">
                <a16:creationId xmlns:a16="http://schemas.microsoft.com/office/drawing/2014/main" id="{49207A72-421E-4194-9F84-4CF373EF1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879" y="3174802"/>
            <a:ext cx="40767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46447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">
      <a:dk1>
        <a:srgbClr val="000000"/>
      </a:dk1>
      <a:lt1>
        <a:srgbClr val="FFFFFF"/>
      </a:lt1>
      <a:dk2>
        <a:srgbClr val="413C24"/>
      </a:dk2>
      <a:lt2>
        <a:srgbClr val="EBEDEF"/>
      </a:lt2>
      <a:accent1>
        <a:srgbClr val="E77B29"/>
      </a:accent1>
      <a:accent2>
        <a:srgbClr val="B9A014"/>
      </a:accent2>
      <a:accent3>
        <a:srgbClr val="87AD1F"/>
      </a:accent3>
      <a:accent4>
        <a:srgbClr val="49BA14"/>
      </a:accent4>
      <a:accent5>
        <a:srgbClr val="21BC31"/>
      </a:accent5>
      <a:accent6>
        <a:srgbClr val="14BA6A"/>
      </a:accent6>
      <a:hlink>
        <a:srgbClr val="478CC1"/>
      </a:hlink>
      <a:folHlink>
        <a:srgbClr val="878787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861</Words>
  <Application>Microsoft Office PowerPoint</Application>
  <PresentationFormat>Widescreen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Gill Sans MT</vt:lpstr>
      <vt:lpstr>Times New Roman</vt:lpstr>
      <vt:lpstr>urw-din</vt:lpstr>
      <vt:lpstr>Wingdings</vt:lpstr>
      <vt:lpstr>Wingdings 2</vt:lpstr>
      <vt:lpstr>DividendVTI</vt:lpstr>
      <vt:lpstr>Operating system </vt:lpstr>
      <vt:lpstr>Content</vt:lpstr>
      <vt:lpstr>What is Process Synchronization ?</vt:lpstr>
      <vt:lpstr>Example:</vt:lpstr>
      <vt:lpstr>Race Condition</vt:lpstr>
      <vt:lpstr>Sections of a Program in OS</vt:lpstr>
      <vt:lpstr>Sections of a Program in OS</vt:lpstr>
      <vt:lpstr>The Critical Section Problem</vt:lpstr>
      <vt:lpstr>Requirements of Synchronization mechanisms (Criterion to solve CS Problem)</vt:lpstr>
      <vt:lpstr>Requirements of Synchronization mechanisms</vt:lpstr>
      <vt:lpstr>Requirements of Synchronization mechanisms</vt:lpstr>
      <vt:lpstr> Solution to Critical Section Problem</vt:lpstr>
      <vt:lpstr>A Simple Solution </vt:lpstr>
      <vt:lpstr>Semaphore:</vt:lpstr>
      <vt:lpstr>Thank You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Thinking with Programming</dc:title>
  <dc:creator>Sridhar Swaminathan</dc:creator>
  <cp:lastModifiedBy>Dr. Nirbhay Kumar Tagore</cp:lastModifiedBy>
  <cp:revision>44</cp:revision>
  <dcterms:created xsi:type="dcterms:W3CDTF">2020-08-12T08:38:42Z</dcterms:created>
  <dcterms:modified xsi:type="dcterms:W3CDTF">2025-08-25T05:17:50Z</dcterms:modified>
</cp:coreProperties>
</file>