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24"/>
  </p:notesMasterIdLst>
  <p:sldIdLst>
    <p:sldId id="256" r:id="rId3"/>
    <p:sldId id="257" r:id="rId4"/>
    <p:sldId id="258" r:id="rId5"/>
    <p:sldId id="259" r:id="rId6"/>
    <p:sldId id="260" r:id="rId7"/>
    <p:sldId id="261" r:id="rId8"/>
    <p:sldId id="262" r:id="rId9"/>
    <p:sldId id="263" r:id="rId10"/>
    <p:sldId id="267" r:id="rId11"/>
    <p:sldId id="268" r:id="rId12"/>
    <p:sldId id="269" r:id="rId13"/>
    <p:sldId id="270" r:id="rId14"/>
    <p:sldId id="271" r:id="rId15"/>
    <p:sldId id="272" r:id="rId16"/>
    <p:sldId id="264" r:id="rId17"/>
    <p:sldId id="265" r:id="rId18"/>
    <p:sldId id="266" r:id="rId19"/>
    <p:sldId id="273" r:id="rId20"/>
    <p:sldId id="274" r:id="rId21"/>
    <p:sldId id="275" r:id="rId22"/>
    <p:sldId id="279" r:id="rId23"/>
  </p:sldIdLst>
  <p:sldSz cx="12192000" cy="6858000"/>
  <p:notesSz cx="6858000" cy="9144000"/>
  <p:embeddedFontLst>
    <p:embeddedFont>
      <p:font typeface="Gill Sans" panose="020B0604020202020204" charset="0"/>
      <p:regular r:id="rId25"/>
      <p:bold r:id="rId26"/>
    </p:embeddedFont>
    <p:embeddedFont>
      <p:font typeface="Inter"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BANBYM9OUp7bie0uJ9q6OvJYC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34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67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62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8852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8"/>
          <p:cNvSpPr/>
          <p:nvPr/>
        </p:nvSpPr>
        <p:spPr>
          <a:xfrm>
            <a:off x="446534" y="3085764"/>
            <a:ext cx="11298932" cy="3338149"/>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8"/>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EFEFE"/>
              </a:buClr>
              <a:buSzPts val="3600"/>
              <a:buFont typeface="Gill Sans"/>
              <a:buNone/>
              <a:defRPr sz="3600">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8"/>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1"/>
                </a:solidFill>
              </a:defRPr>
            </a:lvl1pPr>
            <a:lvl2pPr lvl="1" algn="ctr">
              <a:spcBef>
                <a:spcPts val="600"/>
              </a:spcBef>
              <a:spcAft>
                <a:spcPts val="0"/>
              </a:spcAft>
              <a:buSzPts val="1472"/>
              <a:buNone/>
              <a:defRPr>
                <a:solidFill>
                  <a:schemeClr val="lt1"/>
                </a:solidFill>
              </a:defRPr>
            </a:lvl2pPr>
            <a:lvl3pPr lvl="2" algn="ctr">
              <a:spcBef>
                <a:spcPts val="600"/>
              </a:spcBef>
              <a:spcAft>
                <a:spcPts val="0"/>
              </a:spcAft>
              <a:buSzPts val="1288"/>
              <a:buNone/>
              <a:defRPr>
                <a:solidFill>
                  <a:schemeClr val="lt1"/>
                </a:solidFill>
              </a:defRPr>
            </a:lvl3pPr>
            <a:lvl4pPr lvl="3" algn="ctr">
              <a:spcBef>
                <a:spcPts val="600"/>
              </a:spcBef>
              <a:spcAft>
                <a:spcPts val="0"/>
              </a:spcAft>
              <a:buSzPts val="1104"/>
              <a:buNone/>
              <a:defRPr>
                <a:solidFill>
                  <a:schemeClr val="lt1"/>
                </a:solidFill>
              </a:defRPr>
            </a:lvl4pPr>
            <a:lvl5pPr lvl="4" algn="ctr">
              <a:spcBef>
                <a:spcPts val="600"/>
              </a:spcBef>
              <a:spcAft>
                <a:spcPts val="0"/>
              </a:spcAft>
              <a:buSzPts val="1104"/>
              <a:buNone/>
              <a:defRPr>
                <a:solidFill>
                  <a:schemeClr val="lt1"/>
                </a:solidFill>
              </a:defRPr>
            </a:lvl5pPr>
            <a:lvl6pPr lvl="5" algn="ctr">
              <a:spcBef>
                <a:spcPts val="600"/>
              </a:spcBef>
              <a:spcAft>
                <a:spcPts val="0"/>
              </a:spcAft>
              <a:buSzPts val="1104"/>
              <a:buNone/>
              <a:defRPr>
                <a:solidFill>
                  <a:schemeClr val="lt1"/>
                </a:solidFill>
              </a:defRPr>
            </a:lvl6pPr>
            <a:lvl7pPr lvl="6" algn="ctr">
              <a:spcBef>
                <a:spcPts val="600"/>
              </a:spcBef>
              <a:spcAft>
                <a:spcPts val="0"/>
              </a:spcAft>
              <a:buSzPts val="1104"/>
              <a:buNone/>
              <a:defRPr>
                <a:solidFill>
                  <a:schemeClr val="lt1"/>
                </a:solidFill>
              </a:defRPr>
            </a:lvl7pPr>
            <a:lvl8pPr lvl="7" algn="ctr">
              <a:spcBef>
                <a:spcPts val="600"/>
              </a:spcBef>
              <a:spcAft>
                <a:spcPts val="0"/>
              </a:spcAft>
              <a:buSzPts val="1104"/>
              <a:buNone/>
              <a:defRPr>
                <a:solidFill>
                  <a:schemeClr val="lt1"/>
                </a:solidFill>
              </a:defRPr>
            </a:lvl8pPr>
            <a:lvl9pPr lvl="8" algn="ctr">
              <a:spcBef>
                <a:spcPts val="600"/>
              </a:spcBef>
              <a:spcAft>
                <a:spcPts val="600"/>
              </a:spcAft>
              <a:buSzPts val="1104"/>
              <a:buNone/>
              <a:defRPr>
                <a:solidFill>
                  <a:schemeClr val="lt1"/>
                </a:solidFill>
              </a:defRPr>
            </a:lvl9pPr>
          </a:lstStyle>
          <a:p>
            <a:endParaRPr/>
          </a:p>
        </p:txBody>
      </p:sp>
      <p:sp>
        <p:nvSpPr>
          <p:cNvPr id="22" name="Google Shape;22;p28"/>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36"/>
          <p:cNvSpPr/>
          <p:nvPr/>
        </p:nvSpPr>
        <p:spPr>
          <a:xfrm>
            <a:off x="447817" y="601200"/>
            <a:ext cx="3682723" cy="5815475"/>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6"/>
          <p:cNvSpPr txBox="1">
            <a:spLocks noGrp="1"/>
          </p:cNvSpPr>
          <p:nvPr>
            <p:ph type="title"/>
          </p:nvPr>
        </p:nvSpPr>
        <p:spPr>
          <a:xfrm>
            <a:off x="767857" y="933450"/>
            <a:ext cx="3031852" cy="172241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FFFF"/>
              </a:buClr>
              <a:buSzPts val="2400"/>
              <a:buFont typeface="Gill Sans"/>
              <a:buNone/>
              <a:defRPr sz="24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6"/>
          <p:cNvSpPr txBox="1">
            <a:spLocks noGrp="1"/>
          </p:cNvSpPr>
          <p:nvPr>
            <p:ph type="body" idx="1"/>
          </p:nvPr>
        </p:nvSpPr>
        <p:spPr>
          <a:xfrm>
            <a:off x="4900928" y="1179829"/>
            <a:ext cx="6650991" cy="4658216"/>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89" name="Google Shape;89;p36"/>
          <p:cNvSpPr txBox="1">
            <a:spLocks noGrp="1"/>
          </p:cNvSpPr>
          <p:nvPr>
            <p:ph type="body" idx="2"/>
          </p:nvPr>
        </p:nvSpPr>
        <p:spPr>
          <a:xfrm>
            <a:off x="767857" y="2836654"/>
            <a:ext cx="3031852" cy="3001392"/>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472"/>
              <a:buNone/>
              <a:defRPr sz="1600">
                <a:solidFill>
                  <a:srgbClr val="FFFFFF"/>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90" name="Google Shape;90;p36"/>
          <p:cNvSpPr txBox="1">
            <a:spLocks noGrp="1"/>
          </p:cNvSpPr>
          <p:nvPr>
            <p:ph type="dt" idx="10"/>
          </p:nvPr>
        </p:nvSpPr>
        <p:spPr>
          <a:xfrm>
            <a:off x="7605951" y="6456916"/>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6"/>
          <p:cNvSpPr txBox="1">
            <a:spLocks noGrp="1"/>
          </p:cNvSpPr>
          <p:nvPr>
            <p:ph type="ftr" idx="11"/>
          </p:nvPr>
        </p:nvSpPr>
        <p:spPr>
          <a:xfrm>
            <a:off x="581192" y="6452590"/>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6"/>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37"/>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2400"/>
              <a:buFont typeface="Gill Sans"/>
              <a:buNone/>
              <a:defRPr sz="2400" b="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7"/>
          <p:cNvSpPr>
            <a:spLocks noGrp="1"/>
          </p:cNvSpPr>
          <p:nvPr>
            <p:ph type="pic" idx="2"/>
          </p:nvPr>
        </p:nvSpPr>
        <p:spPr>
          <a:xfrm>
            <a:off x="447817" y="641350"/>
            <a:ext cx="11290859" cy="3651249"/>
          </a:xfrm>
          <a:prstGeom prst="rect">
            <a:avLst/>
          </a:prstGeom>
          <a:noFill/>
          <a:ln>
            <a:noFill/>
          </a:ln>
        </p:spPr>
      </p:sp>
      <p:sp>
        <p:nvSpPr>
          <p:cNvPr id="96" name="Google Shape;96;p37"/>
          <p:cNvSpPr txBox="1">
            <a:spLocks noGrp="1"/>
          </p:cNvSpPr>
          <p:nvPr>
            <p:ph type="body" idx="1"/>
          </p:nvPr>
        </p:nvSpPr>
        <p:spPr>
          <a:xfrm>
            <a:off x="581192" y="5260127"/>
            <a:ext cx="11029617" cy="998148"/>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472"/>
              <a:buNone/>
              <a:defRPr sz="16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97" name="Google Shape;97;p37"/>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7"/>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7"/>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3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8"/>
          <p:cNvSpPr txBox="1">
            <a:spLocks noGrp="1"/>
          </p:cNvSpPr>
          <p:nvPr>
            <p:ph type="body" idx="1"/>
          </p:nvPr>
        </p:nvSpPr>
        <p:spPr>
          <a:xfrm rot="5400000">
            <a:off x="4269977" y="-1352782"/>
            <a:ext cx="3652047" cy="11029616"/>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03" name="Google Shape;103;p38"/>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8"/>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8"/>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39"/>
          <p:cNvSpPr/>
          <p:nvPr/>
        </p:nvSpPr>
        <p:spPr>
          <a:xfrm>
            <a:off x="8058151" y="599725"/>
            <a:ext cx="3687316" cy="581695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9"/>
          <p:cNvSpPr txBox="1">
            <a:spLocks noGrp="1"/>
          </p:cNvSpPr>
          <p:nvPr>
            <p:ph type="title"/>
          </p:nvPr>
        </p:nvSpPr>
        <p:spPr>
          <a:xfrm rot="5400000">
            <a:off x="7362637" y="1705163"/>
            <a:ext cx="4807326" cy="3124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2800"/>
              <a:buFont typeface="Gill Sans"/>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9"/>
          <p:cNvSpPr txBox="1">
            <a:spLocks noGrp="1"/>
          </p:cNvSpPr>
          <p:nvPr>
            <p:ph type="body" idx="1"/>
          </p:nvPr>
        </p:nvSpPr>
        <p:spPr>
          <a:xfrm rot="5400000">
            <a:off x="1952072" y="-313549"/>
            <a:ext cx="4807326" cy="7161625"/>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0" name="Google Shape;110;p39"/>
          <p:cNvSpPr/>
          <p:nvPr/>
        </p:nvSpPr>
        <p:spPr>
          <a:xfrm>
            <a:off x="446534" y="457200"/>
            <a:ext cx="3703320" cy="94997"/>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9"/>
          <p:cNvSpPr/>
          <p:nvPr/>
        </p:nvSpPr>
        <p:spPr>
          <a:xfrm>
            <a:off x="8042147" y="453643"/>
            <a:ext cx="3703320" cy="98554"/>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9"/>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9"/>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9"/>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9"/>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8" name="Google Shape;28;p30"/>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29"/>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9"/>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27"/>
          <p:cNvSpPr/>
          <p:nvPr/>
        </p:nvSpPr>
        <p:spPr>
          <a:xfrm>
            <a:off x="446534" y="3085764"/>
            <a:ext cx="11298932" cy="3338149"/>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7"/>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3600"/>
              <a:buFont typeface="Gill Sans"/>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1"/>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50" name="Google Shape;50;p27"/>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31"/>
          <p:cNvSpPr/>
          <p:nvPr/>
        </p:nvSpPr>
        <p:spPr>
          <a:xfrm>
            <a:off x="447817" y="5141974"/>
            <a:ext cx="11290860" cy="125882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1"/>
          <p:cNvSpPr txBox="1">
            <a:spLocks noGrp="1"/>
          </p:cNvSpPr>
          <p:nvPr>
            <p:ph type="title"/>
          </p:nvPr>
        </p:nvSpPr>
        <p:spPr>
          <a:xfrm>
            <a:off x="581193" y="2393950"/>
            <a:ext cx="11029615" cy="21474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3600"/>
              <a:buFont typeface="Gill Sans"/>
              <a:buNone/>
              <a:defRPr sz="3600" b="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1"/>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57" name="Google Shape;57;p31"/>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1"/>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32"/>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2"/>
          <p:cNvSpPr txBox="1">
            <a:spLocks noGrp="1"/>
          </p:cNvSpPr>
          <p:nvPr>
            <p:ph type="body" idx="1"/>
          </p:nvPr>
        </p:nvSpPr>
        <p:spPr>
          <a:xfrm>
            <a:off x="581193" y="2228003"/>
            <a:ext cx="5194767"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63" name="Google Shape;63;p32"/>
          <p:cNvSpPr txBox="1">
            <a:spLocks noGrp="1"/>
          </p:cNvSpPr>
          <p:nvPr>
            <p:ph type="body" idx="2"/>
          </p:nvPr>
        </p:nvSpPr>
        <p:spPr>
          <a:xfrm>
            <a:off x="6416039" y="2228003"/>
            <a:ext cx="5194769"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64" name="Google Shape;64;p3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7"/>
        <p:cNvGrpSpPr/>
        <p:nvPr/>
      </p:nvGrpSpPr>
      <p:grpSpPr>
        <a:xfrm>
          <a:off x="0" y="0"/>
          <a:ext cx="0" cy="0"/>
          <a:chOff x="0" y="0"/>
          <a:chExt cx="0" cy="0"/>
        </a:xfrm>
      </p:grpSpPr>
      <p:sp>
        <p:nvSpPr>
          <p:cNvPr id="68" name="Google Shape;68;p33"/>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body" idx="1"/>
          </p:nvPr>
        </p:nvSpPr>
        <p:spPr>
          <a:xfrm>
            <a:off x="581191" y="2250891"/>
            <a:ext cx="5194769" cy="557784"/>
          </a:xfrm>
          <a:prstGeom prst="rect">
            <a:avLst/>
          </a:prstGeom>
          <a:noFill/>
          <a:ln>
            <a:noFill/>
          </a:ln>
        </p:spPr>
        <p:txBody>
          <a:bodyPr spcFirstLastPara="1" wrap="square" lIns="91425" tIns="45700" rIns="91425" bIns="45700" anchor="ctr" anchorCtr="0">
            <a:noAutofit/>
          </a:bodyPr>
          <a:lstStyle>
            <a:lvl1pPr marL="457200" lvl="0" indent="-228600" algn="l">
              <a:spcBef>
                <a:spcPts val="400"/>
              </a:spcBef>
              <a:spcAft>
                <a:spcPts val="0"/>
              </a:spcAft>
              <a:buSzPts val="1840"/>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70" name="Google Shape;70;p33"/>
          <p:cNvSpPr txBox="1">
            <a:spLocks noGrp="1"/>
          </p:cNvSpPr>
          <p:nvPr>
            <p:ph type="body" idx="2"/>
          </p:nvPr>
        </p:nvSpPr>
        <p:spPr>
          <a:xfrm>
            <a:off x="581194" y="2926052"/>
            <a:ext cx="5194766"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33"/>
          <p:cNvSpPr txBox="1">
            <a:spLocks noGrp="1"/>
          </p:cNvSpPr>
          <p:nvPr>
            <p:ph type="body" idx="3"/>
          </p:nvPr>
        </p:nvSpPr>
        <p:spPr>
          <a:xfrm>
            <a:off x="6416039" y="2250892"/>
            <a:ext cx="5194770" cy="553373"/>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400"/>
              </a:spcBef>
              <a:spcAft>
                <a:spcPts val="0"/>
              </a:spcAft>
              <a:buClr>
                <a:schemeClr val="accent1"/>
              </a:buClr>
              <a:buSzPts val="1840"/>
              <a:buFont typeface="Noto Sans Symbols"/>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72" name="Google Shape;72;p33"/>
          <p:cNvSpPr txBox="1">
            <a:spLocks noGrp="1"/>
          </p:cNvSpPr>
          <p:nvPr>
            <p:ph type="body" idx="4"/>
          </p:nvPr>
        </p:nvSpPr>
        <p:spPr>
          <a:xfrm>
            <a:off x="6416037" y="2926052"/>
            <a:ext cx="5194771"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3" name="Google Shape;73;p33"/>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3"/>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34"/>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35"/>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5"/>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FEFEFE"/>
              </a:buClr>
              <a:buSzPts val="2800"/>
              <a:buFont typeface="Gill Sans"/>
              <a:buNone/>
              <a:defRPr sz="2800" b="0" i="0" u="none" strike="noStrike" cap="none">
                <a:solidFill>
                  <a:srgbClr val="FEFEF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26"/>
          <p:cNvSpPr txBox="1">
            <a:spLocks noGrp="1"/>
          </p:cNvSpPr>
          <p:nvPr>
            <p:ph type="body" idx="1"/>
          </p:nvPr>
        </p:nvSpPr>
        <p:spPr>
          <a:xfrm>
            <a:off x="581192" y="2336002"/>
            <a:ext cx="11029616" cy="3652047"/>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1"/>
              </a:buClr>
              <a:buSzPts val="1656"/>
              <a:buFont typeface="Noto Sans Symbols"/>
              <a:buChar char="◼"/>
              <a:defRPr sz="1800" b="0" i="0" u="none" strike="noStrike" cap="none">
                <a:solidFill>
                  <a:srgbClr val="FEFEFE"/>
                </a:solidFill>
                <a:latin typeface="Gill Sans"/>
                <a:ea typeface="Gill Sans"/>
                <a:cs typeface="Gill Sans"/>
                <a:sym typeface="Gill Sans"/>
              </a:defRPr>
            </a:lvl1pPr>
            <a:lvl2pPr marL="914400" marR="0" lvl="1" indent="-322072" algn="l" rtl="0">
              <a:spcBef>
                <a:spcPts val="600"/>
              </a:spcBef>
              <a:spcAft>
                <a:spcPts val="0"/>
              </a:spcAft>
              <a:buClr>
                <a:schemeClr val="accent1"/>
              </a:buClr>
              <a:buSzPts val="1472"/>
              <a:buFont typeface="Noto Sans Symbols"/>
              <a:buChar char="◼"/>
              <a:defRPr sz="1600" b="0" i="0" u="none" strike="noStrike" cap="none">
                <a:solidFill>
                  <a:srgbClr val="FEFEFE"/>
                </a:solidFill>
                <a:latin typeface="Gill Sans"/>
                <a:ea typeface="Gill Sans"/>
                <a:cs typeface="Gill Sans"/>
                <a:sym typeface="Gill Sans"/>
              </a:defRPr>
            </a:lvl2pPr>
            <a:lvl3pPr marL="1371600" marR="0" lvl="2" indent="-310388" algn="l" rtl="0">
              <a:spcBef>
                <a:spcPts val="600"/>
              </a:spcBef>
              <a:spcAft>
                <a:spcPts val="0"/>
              </a:spcAft>
              <a:buClr>
                <a:schemeClr val="accent1"/>
              </a:buClr>
              <a:buSzPts val="1288"/>
              <a:buFont typeface="Noto Sans Symbols"/>
              <a:buChar char="◼"/>
              <a:defRPr sz="1400" b="0" i="0" u="none" strike="noStrike" cap="none">
                <a:solidFill>
                  <a:srgbClr val="FEFEFE"/>
                </a:solidFill>
                <a:latin typeface="Gill Sans"/>
                <a:ea typeface="Gill Sans"/>
                <a:cs typeface="Gill Sans"/>
                <a:sym typeface="Gill Sans"/>
              </a:defRPr>
            </a:lvl3pPr>
            <a:lvl4pPr marL="1828800" marR="0" lvl="3" indent="-298703" algn="l" rtl="0">
              <a:spcBef>
                <a:spcPts val="600"/>
              </a:spcBef>
              <a:spcAft>
                <a:spcPts val="0"/>
              </a:spcAft>
              <a:buClr>
                <a:schemeClr val="accent1"/>
              </a:buClr>
              <a:buSzPts val="1104"/>
              <a:buFont typeface="Noto Sans Symbols"/>
              <a:buChar char="◼"/>
              <a:defRPr sz="1200" b="0" i="0" u="none" strike="noStrike" cap="none">
                <a:solidFill>
                  <a:srgbClr val="FEFEFE"/>
                </a:solidFill>
                <a:latin typeface="Gill Sans"/>
                <a:ea typeface="Gill Sans"/>
                <a:cs typeface="Gill Sans"/>
                <a:sym typeface="Gill Sans"/>
              </a:defRPr>
            </a:lvl4pPr>
            <a:lvl5pPr marL="2286000" marR="0" lvl="4" indent="-298704" algn="l" rtl="0">
              <a:spcBef>
                <a:spcPts val="600"/>
              </a:spcBef>
              <a:spcAft>
                <a:spcPts val="0"/>
              </a:spcAft>
              <a:buClr>
                <a:schemeClr val="accent1"/>
              </a:buClr>
              <a:buSzPts val="1104"/>
              <a:buFont typeface="Noto Sans Symbols"/>
              <a:buChar char="◼"/>
              <a:defRPr sz="1200" b="0" i="0" u="none" strike="noStrike" cap="none">
                <a:solidFill>
                  <a:srgbClr val="FEFEFE"/>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lt2"/>
                </a:solidFill>
                <a:latin typeface="Gill Sans"/>
                <a:ea typeface="Gill Sans"/>
                <a:cs typeface="Gill Sans"/>
                <a:sym typeface="Gill Sans"/>
              </a:defRPr>
            </a:lvl9pPr>
          </a:lstStyle>
          <a:p>
            <a:endParaRPr/>
          </a:p>
        </p:txBody>
      </p:sp>
      <p:sp>
        <p:nvSpPr>
          <p:cNvPr id="12" name="Google Shape;12;p26"/>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FEFEF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26"/>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EFEFE"/>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26"/>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EFEFE"/>
                </a:solidFill>
                <a:latin typeface="Gill Sans"/>
                <a:ea typeface="Gill Sans"/>
                <a:cs typeface="Gill Sans"/>
                <a:sym typeface="Gill Sans"/>
              </a:defRPr>
            </a:lvl1pPr>
            <a:lvl2pPr marL="0" marR="0" lvl="1" indent="0" algn="r" rtl="0">
              <a:spcBef>
                <a:spcPts val="0"/>
              </a:spcBef>
              <a:buNone/>
              <a:defRPr sz="900" b="0" i="0" u="none" strike="noStrike" cap="none">
                <a:solidFill>
                  <a:srgbClr val="FEFEFE"/>
                </a:solidFill>
                <a:latin typeface="Gill Sans"/>
                <a:ea typeface="Gill Sans"/>
                <a:cs typeface="Gill Sans"/>
                <a:sym typeface="Gill Sans"/>
              </a:defRPr>
            </a:lvl2pPr>
            <a:lvl3pPr marL="0" marR="0" lvl="2" indent="0" algn="r" rtl="0">
              <a:spcBef>
                <a:spcPts val="0"/>
              </a:spcBef>
              <a:buNone/>
              <a:defRPr sz="900" b="0" i="0" u="none" strike="noStrike" cap="none">
                <a:solidFill>
                  <a:srgbClr val="FEFEFE"/>
                </a:solidFill>
                <a:latin typeface="Gill Sans"/>
                <a:ea typeface="Gill Sans"/>
                <a:cs typeface="Gill Sans"/>
                <a:sym typeface="Gill Sans"/>
              </a:defRPr>
            </a:lvl3pPr>
            <a:lvl4pPr marL="0" marR="0" lvl="3" indent="0" algn="r" rtl="0">
              <a:spcBef>
                <a:spcPts val="0"/>
              </a:spcBef>
              <a:buNone/>
              <a:defRPr sz="900" b="0" i="0" u="none" strike="noStrike" cap="none">
                <a:solidFill>
                  <a:srgbClr val="FEFEFE"/>
                </a:solidFill>
                <a:latin typeface="Gill Sans"/>
                <a:ea typeface="Gill Sans"/>
                <a:cs typeface="Gill Sans"/>
                <a:sym typeface="Gill Sans"/>
              </a:defRPr>
            </a:lvl4pPr>
            <a:lvl5pPr marL="0" marR="0" lvl="4" indent="0" algn="r" rtl="0">
              <a:spcBef>
                <a:spcPts val="0"/>
              </a:spcBef>
              <a:buNone/>
              <a:defRPr sz="900" b="0" i="0" u="none" strike="noStrike" cap="none">
                <a:solidFill>
                  <a:srgbClr val="FEFEFE"/>
                </a:solidFill>
                <a:latin typeface="Gill Sans"/>
                <a:ea typeface="Gill Sans"/>
                <a:cs typeface="Gill Sans"/>
                <a:sym typeface="Gill Sans"/>
              </a:defRPr>
            </a:lvl5pPr>
            <a:lvl6pPr marL="0" marR="0" lvl="5" indent="0" algn="r" rtl="0">
              <a:spcBef>
                <a:spcPts val="0"/>
              </a:spcBef>
              <a:buNone/>
              <a:defRPr sz="900" b="0" i="0" u="none" strike="noStrike" cap="none">
                <a:solidFill>
                  <a:srgbClr val="FEFEFE"/>
                </a:solidFill>
                <a:latin typeface="Gill Sans"/>
                <a:ea typeface="Gill Sans"/>
                <a:cs typeface="Gill Sans"/>
                <a:sym typeface="Gill Sans"/>
              </a:defRPr>
            </a:lvl6pPr>
            <a:lvl7pPr marL="0" marR="0" lvl="6" indent="0" algn="r" rtl="0">
              <a:spcBef>
                <a:spcPts val="0"/>
              </a:spcBef>
              <a:buNone/>
              <a:defRPr sz="900" b="0" i="0" u="none" strike="noStrike" cap="none">
                <a:solidFill>
                  <a:srgbClr val="FEFEFE"/>
                </a:solidFill>
                <a:latin typeface="Gill Sans"/>
                <a:ea typeface="Gill Sans"/>
                <a:cs typeface="Gill Sans"/>
                <a:sym typeface="Gill Sans"/>
              </a:defRPr>
            </a:lvl7pPr>
            <a:lvl8pPr marL="0" marR="0" lvl="7" indent="0" algn="r" rtl="0">
              <a:spcBef>
                <a:spcPts val="0"/>
              </a:spcBef>
              <a:buNone/>
              <a:defRPr sz="900" b="0" i="0" u="none" strike="noStrike" cap="none">
                <a:solidFill>
                  <a:srgbClr val="FEFEFE"/>
                </a:solidFill>
                <a:latin typeface="Gill Sans"/>
                <a:ea typeface="Gill Sans"/>
                <a:cs typeface="Gill Sans"/>
                <a:sym typeface="Gill Sans"/>
              </a:defRPr>
            </a:lvl8pPr>
            <a:lvl9pPr marL="0" marR="0" lvl="8" indent="0" algn="r" rtl="0">
              <a:spcBef>
                <a:spcPts val="0"/>
              </a:spcBef>
              <a:buNone/>
              <a:defRPr sz="900" b="0" i="0" u="none" strike="noStrike" cap="none">
                <a:solidFill>
                  <a:srgbClr val="FEFEFE"/>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6"/>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6"/>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6"/>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3F3F3F"/>
              </a:buClr>
              <a:buSzPts val="2800"/>
              <a:buFont typeface="Gill Sans"/>
              <a:buNone/>
              <a:defRPr sz="2800" b="0" i="0" u="none" strike="noStrike" cap="none">
                <a:solidFill>
                  <a:srgbClr val="3F3F3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3" name="Google Shape;33;p25"/>
          <p:cNvSpPr txBox="1">
            <a:spLocks noGrp="1"/>
          </p:cNvSpPr>
          <p:nvPr>
            <p:ph type="body" idx="1"/>
          </p:nvPr>
        </p:nvSpPr>
        <p:spPr>
          <a:xfrm>
            <a:off x="581192" y="2336002"/>
            <a:ext cx="11029616" cy="3652047"/>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1"/>
              </a:buClr>
              <a:buSzPts val="1656"/>
              <a:buFont typeface="Noto Sans Symbols"/>
              <a:buChar char="◼"/>
              <a:defRPr sz="1800" b="0" i="0" u="none" strike="noStrike" cap="none">
                <a:solidFill>
                  <a:srgbClr val="3F3F3F"/>
                </a:solidFill>
                <a:latin typeface="Gill Sans"/>
                <a:ea typeface="Gill Sans"/>
                <a:cs typeface="Gill Sans"/>
                <a:sym typeface="Gill Sans"/>
              </a:defRPr>
            </a:lvl1pPr>
            <a:lvl2pPr marL="914400" marR="0" lvl="1" indent="-322072" algn="l" rtl="0">
              <a:spcBef>
                <a:spcPts val="600"/>
              </a:spcBef>
              <a:spcAft>
                <a:spcPts val="0"/>
              </a:spcAft>
              <a:buClr>
                <a:schemeClr val="accent1"/>
              </a:buClr>
              <a:buSzPts val="1472"/>
              <a:buFont typeface="Noto Sans Symbols"/>
              <a:buChar char="◼"/>
              <a:defRPr sz="1600" b="0" i="0" u="none" strike="noStrike" cap="none">
                <a:solidFill>
                  <a:srgbClr val="3F3F3F"/>
                </a:solidFill>
                <a:latin typeface="Gill Sans"/>
                <a:ea typeface="Gill Sans"/>
                <a:cs typeface="Gill Sans"/>
                <a:sym typeface="Gill Sans"/>
              </a:defRPr>
            </a:lvl2pPr>
            <a:lvl3pPr marL="1371600" marR="0" lvl="2" indent="-310388" algn="l" rtl="0">
              <a:spcBef>
                <a:spcPts val="600"/>
              </a:spcBef>
              <a:spcAft>
                <a:spcPts val="0"/>
              </a:spcAft>
              <a:buClr>
                <a:schemeClr val="accent1"/>
              </a:buClr>
              <a:buSzPts val="1288"/>
              <a:buFont typeface="Noto Sans Symbols"/>
              <a:buChar char="◼"/>
              <a:defRPr sz="1400" b="0" i="0" u="none" strike="noStrike" cap="none">
                <a:solidFill>
                  <a:srgbClr val="3F3F3F"/>
                </a:solidFill>
                <a:latin typeface="Gill Sans"/>
                <a:ea typeface="Gill Sans"/>
                <a:cs typeface="Gill Sans"/>
                <a:sym typeface="Gill Sans"/>
              </a:defRPr>
            </a:lvl3pPr>
            <a:lvl4pPr marL="1828800" marR="0" lvl="3" indent="-298703" algn="l" rtl="0">
              <a:spcBef>
                <a:spcPts val="600"/>
              </a:spcBef>
              <a:spcAft>
                <a:spcPts val="0"/>
              </a:spcAft>
              <a:buClr>
                <a:schemeClr val="accent1"/>
              </a:buClr>
              <a:buSzPts val="1104"/>
              <a:buFont typeface="Noto Sans Symbols"/>
              <a:buChar char="◼"/>
              <a:defRPr sz="1200" b="0" i="0" u="none" strike="noStrike" cap="none">
                <a:solidFill>
                  <a:srgbClr val="3F3F3F"/>
                </a:solidFill>
                <a:latin typeface="Gill Sans"/>
                <a:ea typeface="Gill Sans"/>
                <a:cs typeface="Gill Sans"/>
                <a:sym typeface="Gill Sans"/>
              </a:defRPr>
            </a:lvl4pPr>
            <a:lvl5pPr marL="2286000" marR="0" lvl="4" indent="-298704" algn="l" rtl="0">
              <a:spcBef>
                <a:spcPts val="600"/>
              </a:spcBef>
              <a:spcAft>
                <a:spcPts val="0"/>
              </a:spcAft>
              <a:buClr>
                <a:schemeClr val="accent1"/>
              </a:buClr>
              <a:buSzPts val="1104"/>
              <a:buFont typeface="Noto Sans Symbols"/>
              <a:buChar char="◼"/>
              <a:defRPr sz="1200" b="0" i="0" u="none" strike="noStrike" cap="none">
                <a:solidFill>
                  <a:srgbClr val="3F3F3F"/>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34" name="Google Shape;34;p25"/>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3F3F3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5" name="Google Shape;35;p25"/>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cap="none">
                <a:solidFill>
                  <a:srgbClr val="3F3F3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6" name="Google Shape;36;p25"/>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u="none">
                <a:solidFill>
                  <a:srgbClr val="3F3F3F"/>
                </a:solidFill>
                <a:latin typeface="Gill Sans"/>
                <a:ea typeface="Gill Sans"/>
                <a:cs typeface="Gill Sans"/>
                <a:sym typeface="Gill Sans"/>
              </a:defRPr>
            </a:lvl1pPr>
            <a:lvl2pPr marL="0" marR="0" lvl="1" indent="0" algn="r" rtl="0">
              <a:spcBef>
                <a:spcPts val="0"/>
              </a:spcBef>
              <a:buNone/>
              <a:defRPr sz="900" b="0" u="none">
                <a:solidFill>
                  <a:srgbClr val="3F3F3F"/>
                </a:solidFill>
                <a:latin typeface="Gill Sans"/>
                <a:ea typeface="Gill Sans"/>
                <a:cs typeface="Gill Sans"/>
                <a:sym typeface="Gill Sans"/>
              </a:defRPr>
            </a:lvl2pPr>
            <a:lvl3pPr marL="0" marR="0" lvl="2" indent="0" algn="r" rtl="0">
              <a:spcBef>
                <a:spcPts val="0"/>
              </a:spcBef>
              <a:buNone/>
              <a:defRPr sz="900" b="0" u="none">
                <a:solidFill>
                  <a:srgbClr val="3F3F3F"/>
                </a:solidFill>
                <a:latin typeface="Gill Sans"/>
                <a:ea typeface="Gill Sans"/>
                <a:cs typeface="Gill Sans"/>
                <a:sym typeface="Gill Sans"/>
              </a:defRPr>
            </a:lvl3pPr>
            <a:lvl4pPr marL="0" marR="0" lvl="3" indent="0" algn="r" rtl="0">
              <a:spcBef>
                <a:spcPts val="0"/>
              </a:spcBef>
              <a:buNone/>
              <a:defRPr sz="900" b="0" u="none">
                <a:solidFill>
                  <a:srgbClr val="3F3F3F"/>
                </a:solidFill>
                <a:latin typeface="Gill Sans"/>
                <a:ea typeface="Gill Sans"/>
                <a:cs typeface="Gill Sans"/>
                <a:sym typeface="Gill Sans"/>
              </a:defRPr>
            </a:lvl4pPr>
            <a:lvl5pPr marL="0" marR="0" lvl="4" indent="0" algn="r" rtl="0">
              <a:spcBef>
                <a:spcPts val="0"/>
              </a:spcBef>
              <a:buNone/>
              <a:defRPr sz="900" b="0" u="none">
                <a:solidFill>
                  <a:srgbClr val="3F3F3F"/>
                </a:solidFill>
                <a:latin typeface="Gill Sans"/>
                <a:ea typeface="Gill Sans"/>
                <a:cs typeface="Gill Sans"/>
                <a:sym typeface="Gill Sans"/>
              </a:defRPr>
            </a:lvl5pPr>
            <a:lvl6pPr marL="0" marR="0" lvl="5" indent="0" algn="r" rtl="0">
              <a:spcBef>
                <a:spcPts val="0"/>
              </a:spcBef>
              <a:buNone/>
              <a:defRPr sz="900" b="0" u="none">
                <a:solidFill>
                  <a:srgbClr val="3F3F3F"/>
                </a:solidFill>
                <a:latin typeface="Gill Sans"/>
                <a:ea typeface="Gill Sans"/>
                <a:cs typeface="Gill Sans"/>
                <a:sym typeface="Gill Sans"/>
              </a:defRPr>
            </a:lvl6pPr>
            <a:lvl7pPr marL="0" marR="0" lvl="6" indent="0" algn="r" rtl="0">
              <a:spcBef>
                <a:spcPts val="0"/>
              </a:spcBef>
              <a:buNone/>
              <a:defRPr sz="900" b="0" u="none">
                <a:solidFill>
                  <a:srgbClr val="3F3F3F"/>
                </a:solidFill>
                <a:latin typeface="Gill Sans"/>
                <a:ea typeface="Gill Sans"/>
                <a:cs typeface="Gill Sans"/>
                <a:sym typeface="Gill Sans"/>
              </a:defRPr>
            </a:lvl7pPr>
            <a:lvl8pPr marL="0" marR="0" lvl="7" indent="0" algn="r" rtl="0">
              <a:spcBef>
                <a:spcPts val="0"/>
              </a:spcBef>
              <a:buNone/>
              <a:defRPr sz="900" b="0" u="none">
                <a:solidFill>
                  <a:srgbClr val="3F3F3F"/>
                </a:solidFill>
                <a:latin typeface="Gill Sans"/>
                <a:ea typeface="Gill Sans"/>
                <a:cs typeface="Gill Sans"/>
                <a:sym typeface="Gill Sans"/>
              </a:defRPr>
            </a:lvl8pPr>
            <a:lvl9pPr marL="0" marR="0" lvl="8" indent="0" algn="r" rtl="0">
              <a:spcBef>
                <a:spcPts val="0"/>
              </a:spcBef>
              <a:buNone/>
              <a:defRPr sz="900" b="0" u="none">
                <a:solidFill>
                  <a:srgbClr val="3F3F3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25"/>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5"/>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5"/>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Google Shape;120;p1"/>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121" name="Google Shape;121;p1"/>
          <p:cNvSpPr/>
          <p:nvPr/>
        </p:nvSpPr>
        <p:spPr>
          <a:xfrm>
            <a:off x="0" y="0"/>
            <a:ext cx="12192000"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122" name="Google Shape;122;p1"/>
          <p:cNvSpPr txBox="1">
            <a:spLocks noGrp="1"/>
          </p:cNvSpPr>
          <p:nvPr>
            <p:ph type="ctrTitle"/>
          </p:nvPr>
        </p:nvSpPr>
        <p:spPr>
          <a:xfrm>
            <a:off x="581192" y="1009398"/>
            <a:ext cx="6823988" cy="345341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6000"/>
              <a:buFont typeface="Gill Sans"/>
              <a:buNone/>
            </a:pPr>
            <a:r>
              <a:rPr lang="en-US" sz="6000">
                <a:solidFill>
                  <a:schemeClr val="lt1"/>
                </a:solidFill>
              </a:rPr>
              <a:t>OPERATING SYSTEM </a:t>
            </a:r>
            <a:endParaRPr/>
          </a:p>
        </p:txBody>
      </p:sp>
      <p:sp>
        <p:nvSpPr>
          <p:cNvPr id="123" name="Google Shape;123;p1"/>
          <p:cNvSpPr/>
          <p:nvPr/>
        </p:nvSpPr>
        <p:spPr>
          <a:xfrm>
            <a:off x="638619" y="457200"/>
            <a:ext cx="6766560" cy="91439"/>
          </a:xfrm>
          <a:prstGeom prst="rect">
            <a:avLst/>
          </a:prstGeom>
          <a:solidFill>
            <a:schemeClr val="lt1">
              <a:alpha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124" name="Google Shape;124;p1" descr="A close up of a light&#10;&#10;Description automatically generated"/>
          <p:cNvPicPr preferRelativeResize="0"/>
          <p:nvPr/>
        </p:nvPicPr>
        <p:blipFill rotWithShape="1">
          <a:blip r:embed="rId3">
            <a:alphaModFix/>
          </a:blip>
          <a:srcRect l="54258" r="9407"/>
          <a:stretch/>
        </p:blipFill>
        <p:spPr>
          <a:xfrm>
            <a:off x="8140428" y="10"/>
            <a:ext cx="4051572" cy="68579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7" name="Google Shape;217;p13" descr="A screenshot of a computer&#10;&#10;Description automatically generated"/>
          <p:cNvPicPr preferRelativeResize="0"/>
          <p:nvPr/>
        </p:nvPicPr>
        <p:blipFill rotWithShape="1">
          <a:blip r:embed="rId3">
            <a:alphaModFix/>
          </a:blip>
          <a:srcRect/>
          <a:stretch/>
        </p:blipFill>
        <p:spPr>
          <a:xfrm>
            <a:off x="7023672" y="4142939"/>
            <a:ext cx="5004425" cy="929393"/>
          </a:xfrm>
          <a:prstGeom prst="rect">
            <a:avLst/>
          </a:prstGeom>
          <a:noFill/>
          <a:ln>
            <a:noFill/>
          </a:ln>
        </p:spPr>
      </p:pic>
      <p:sp>
        <p:nvSpPr>
          <p:cNvPr id="218" name="Google Shape;218;p13"/>
          <p:cNvSpPr txBox="1"/>
          <p:nvPr/>
        </p:nvSpPr>
        <p:spPr>
          <a:xfrm>
            <a:off x="508963" y="603854"/>
            <a:ext cx="14622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Gill Sans"/>
                <a:ea typeface="Gill Sans"/>
                <a:cs typeface="Gill Sans"/>
                <a:sym typeface="Gill Sans"/>
              </a:rPr>
              <a:t>Solution:</a:t>
            </a:r>
            <a:endParaRPr/>
          </a:p>
        </p:txBody>
      </p:sp>
      <p:sp>
        <p:nvSpPr>
          <p:cNvPr id="219" name="Google Shape;219;p13"/>
          <p:cNvSpPr txBox="1"/>
          <p:nvPr/>
        </p:nvSpPr>
        <p:spPr>
          <a:xfrm>
            <a:off x="7366958" y="1261587"/>
            <a:ext cx="399403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Semaphore S = 1</a:t>
            </a:r>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Semaphore E = n // Count empty cells</a:t>
            </a:r>
            <a:endParaRPr/>
          </a:p>
          <a:p>
            <a:pPr marL="0" marR="0" lvl="0" indent="0" algn="l" rtl="0">
              <a:spcBef>
                <a:spcPts val="0"/>
              </a:spcBef>
              <a:spcAft>
                <a:spcPts val="0"/>
              </a:spcAft>
              <a:buNone/>
            </a:pPr>
            <a:r>
              <a:rPr lang="en-US" sz="1800">
                <a:solidFill>
                  <a:schemeClr val="dk1"/>
                </a:solidFill>
                <a:latin typeface="Gill Sans"/>
                <a:ea typeface="Gill Sans"/>
                <a:cs typeface="Gill Sans"/>
                <a:sym typeface="Gill Sans"/>
              </a:rPr>
              <a:t>Semaphore F = 0 // Count filled cells</a:t>
            </a:r>
            <a:endParaRPr/>
          </a:p>
        </p:txBody>
      </p:sp>
      <p:graphicFrame>
        <p:nvGraphicFramePr>
          <p:cNvPr id="2" name="Table 1">
            <a:extLst>
              <a:ext uri="{FF2B5EF4-FFF2-40B4-BE49-F238E27FC236}">
                <a16:creationId xmlns:a16="http://schemas.microsoft.com/office/drawing/2014/main" id="{461F1B4E-8959-D8E9-0779-29795766B49D}"/>
              </a:ext>
            </a:extLst>
          </p:cNvPr>
          <p:cNvGraphicFramePr>
            <a:graphicFrameLocks noGrp="1"/>
          </p:cNvGraphicFramePr>
          <p:nvPr>
            <p:extLst>
              <p:ext uri="{D42A27DB-BD31-4B8C-83A1-F6EECF244321}">
                <p14:modId xmlns:p14="http://schemas.microsoft.com/office/powerpoint/2010/main" val="2915687069"/>
              </p:ext>
            </p:extLst>
          </p:nvPr>
        </p:nvGraphicFramePr>
        <p:xfrm>
          <a:off x="552824" y="1089968"/>
          <a:ext cx="5619376" cy="5255964"/>
        </p:xfrm>
        <a:graphic>
          <a:graphicData uri="http://schemas.openxmlformats.org/drawingml/2006/table">
            <a:tbl>
              <a:tblPr/>
              <a:tblGrid>
                <a:gridCol w="2809688">
                  <a:extLst>
                    <a:ext uri="{9D8B030D-6E8A-4147-A177-3AD203B41FA5}">
                      <a16:colId xmlns:a16="http://schemas.microsoft.com/office/drawing/2014/main" val="4042329072"/>
                    </a:ext>
                  </a:extLst>
                </a:gridCol>
                <a:gridCol w="2809688">
                  <a:extLst>
                    <a:ext uri="{9D8B030D-6E8A-4147-A177-3AD203B41FA5}">
                      <a16:colId xmlns:a16="http://schemas.microsoft.com/office/drawing/2014/main" val="345768445"/>
                    </a:ext>
                  </a:extLst>
                </a:gridCol>
              </a:tblGrid>
              <a:tr h="437997">
                <a:tc>
                  <a:txBody>
                    <a:bodyPr/>
                    <a:lstStyle/>
                    <a:p>
                      <a:pPr>
                        <a:buNone/>
                      </a:pPr>
                      <a:r>
                        <a:rPr lang="en-GB" sz="1600" b="1"/>
                        <a:t>Producer()</a:t>
                      </a:r>
                      <a:endParaRPr lang="en-GB" sz="1600"/>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b="1"/>
                        <a:t>Consumer()</a:t>
                      </a:r>
                      <a:endParaRPr lang="en-GB" sz="1600"/>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4455845"/>
                  </a:ext>
                </a:extLst>
              </a:tr>
              <a:tr h="437997">
                <a:tc>
                  <a:txBody>
                    <a:bodyPr/>
                    <a:lstStyle/>
                    <a:p>
                      <a:pPr>
                        <a:buNone/>
                      </a:pPr>
                      <a:r>
                        <a:rPr lang="en-GB" sz="1600"/>
                        <a:t>{</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a:t>{</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9489848"/>
                  </a:ext>
                </a:extLst>
              </a:tr>
              <a:tr h="437997">
                <a:tc>
                  <a:txBody>
                    <a:bodyPr/>
                    <a:lstStyle/>
                    <a:p>
                      <a:pPr>
                        <a:buNone/>
                      </a:pPr>
                      <a:r>
                        <a:rPr lang="en-GB" sz="1600"/>
                        <a:t>while(T)</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a:t>while(T)</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8608178"/>
                  </a:ext>
                </a:extLst>
              </a:tr>
              <a:tr h="437997">
                <a:tc>
                  <a:txBody>
                    <a:bodyPr/>
                    <a:lstStyle/>
                    <a:p>
                      <a:pPr>
                        <a:buNone/>
                      </a:pPr>
                      <a:r>
                        <a:rPr lang="en-GB" sz="1600"/>
                        <a:t>{</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a:t>{</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8578719"/>
                  </a:ext>
                </a:extLst>
              </a:tr>
              <a:tr h="437997">
                <a:tc>
                  <a:txBody>
                    <a:bodyPr/>
                    <a:lstStyle/>
                    <a:p>
                      <a:pPr>
                        <a:buNone/>
                      </a:pPr>
                      <a:r>
                        <a:rPr lang="en-GB" sz="1600" dirty="0"/>
                        <a:t>// Produce an item</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wait(F); // </a:t>
                      </a:r>
                      <a:r>
                        <a:rPr lang="en-GB" sz="1600" dirty="0" err="1"/>
                        <a:t>UnderFlow</a:t>
                      </a:r>
                      <a:endParaRPr lang="en-GB" sz="1600" dirty="0"/>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8804292"/>
                  </a:ext>
                </a:extLst>
              </a:tr>
              <a:tr h="437997">
                <a:tc>
                  <a:txBody>
                    <a:bodyPr/>
                    <a:lstStyle/>
                    <a:p>
                      <a:pPr>
                        <a:buNone/>
                      </a:pPr>
                      <a:r>
                        <a:rPr lang="en-GB" sz="1600"/>
                        <a:t>wait(E); // OverFlow</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a:t>wait(S);</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400269"/>
                  </a:ext>
                </a:extLst>
              </a:tr>
              <a:tr h="437997">
                <a:tc>
                  <a:txBody>
                    <a:bodyPr/>
                    <a:lstStyle/>
                    <a:p>
                      <a:pPr>
                        <a:buNone/>
                      </a:pPr>
                      <a:r>
                        <a:rPr lang="en-GB" sz="1600"/>
                        <a:t>wait(S);</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 Pick item from buffer</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4768750"/>
                  </a:ext>
                </a:extLst>
              </a:tr>
              <a:tr h="437997">
                <a:tc>
                  <a:txBody>
                    <a:bodyPr/>
                    <a:lstStyle/>
                    <a:p>
                      <a:pPr>
                        <a:buNone/>
                      </a:pPr>
                      <a:r>
                        <a:rPr lang="en-GB" sz="1600"/>
                        <a:t>// Add item to buffer</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Signal(S);</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73155"/>
                  </a:ext>
                </a:extLst>
              </a:tr>
              <a:tr h="437997">
                <a:tc>
                  <a:txBody>
                    <a:bodyPr/>
                    <a:lstStyle/>
                    <a:p>
                      <a:pPr>
                        <a:buNone/>
                      </a:pPr>
                      <a:r>
                        <a:rPr lang="en-GB" sz="1600" dirty="0"/>
                        <a:t>Signal(S);</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Signal(E);</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86892"/>
                  </a:ext>
                </a:extLst>
              </a:tr>
              <a:tr h="437997">
                <a:tc>
                  <a:txBody>
                    <a:bodyPr/>
                    <a:lstStyle/>
                    <a:p>
                      <a:pPr>
                        <a:buNone/>
                      </a:pPr>
                      <a:r>
                        <a:rPr lang="en-GB" sz="1600" dirty="0"/>
                        <a:t>Signal(F);</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a:t>Consume item</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8575019"/>
                  </a:ext>
                </a:extLst>
              </a:tr>
              <a:tr h="437997">
                <a:tc>
                  <a:txBody>
                    <a:bodyPr/>
                    <a:lstStyle/>
                    <a:p>
                      <a:pPr>
                        <a:buNone/>
                      </a:pPr>
                      <a:r>
                        <a:rPr lang="en-GB" sz="1600"/>
                        <a:t>}</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a:t>}</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7450534"/>
                  </a:ext>
                </a:extLst>
              </a:tr>
              <a:tr h="437997">
                <a:tc>
                  <a:txBody>
                    <a:bodyPr/>
                    <a:lstStyle/>
                    <a:p>
                      <a:pPr>
                        <a:buNone/>
                      </a:pPr>
                      <a:r>
                        <a:rPr lang="en-GB" sz="1600"/>
                        <a:t>}</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a:t>
                      </a:r>
                    </a:p>
                  </a:txBody>
                  <a:tcPr marL="91321" marR="91321" marT="45660" marB="4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586493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title"/>
          </p:nvPr>
        </p:nvSpPr>
        <p:spPr>
          <a:xfrm>
            <a:off x="581192" y="18575"/>
            <a:ext cx="11029616" cy="469696"/>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3F3F3F"/>
              </a:buClr>
              <a:buSzPct val="100000"/>
              <a:buFont typeface="Times New Roman"/>
              <a:buNone/>
            </a:pPr>
            <a:r>
              <a:rPr lang="en-US">
                <a:latin typeface="Times New Roman"/>
                <a:ea typeface="Times New Roman"/>
                <a:cs typeface="Times New Roman"/>
                <a:sym typeface="Times New Roman"/>
              </a:rPr>
              <a:t>READERS-WRITERS PROBLEM</a:t>
            </a:r>
            <a:endParaRPr/>
          </a:p>
        </p:txBody>
      </p:sp>
      <p:sp>
        <p:nvSpPr>
          <p:cNvPr id="227" name="Google Shape;227;p14"/>
          <p:cNvSpPr txBox="1">
            <a:spLocks noGrp="1"/>
          </p:cNvSpPr>
          <p:nvPr>
            <p:ph type="body" idx="1"/>
          </p:nvPr>
        </p:nvSpPr>
        <p:spPr>
          <a:xfrm>
            <a:off x="581192" y="958788"/>
            <a:ext cx="11029615" cy="5016562"/>
          </a:xfrm>
          <a:prstGeom prst="rect">
            <a:avLst/>
          </a:prstGeom>
          <a:noFill/>
          <a:ln>
            <a:noFill/>
          </a:ln>
        </p:spPr>
        <p:txBody>
          <a:bodyPr spcFirstLastPara="1" wrap="square" lIns="91425" tIns="45700" rIns="91425" bIns="45700" anchor="ctr" anchorCtr="0">
            <a:normAutofit/>
          </a:bodyPr>
          <a:lstStyle/>
          <a:p>
            <a:pPr marL="306000" lvl="0" indent="-306000" algn="l" rtl="0">
              <a:lnSpc>
                <a:spcPct val="150000"/>
              </a:lnSpc>
              <a:spcBef>
                <a:spcPts val="0"/>
              </a:spcBef>
              <a:spcAft>
                <a:spcPts val="0"/>
              </a:spcAft>
              <a:buSzPts val="1840"/>
              <a:buChar char="◼"/>
            </a:pPr>
            <a:r>
              <a:rPr lang="en-US" sz="2000"/>
              <a:t>Problem relates to an object such as a file that is shared between multiple processes. Some of these processes are readers i.e., they only want to read the data from the object and some of the processes are writers i.e., they want to write into the object.</a:t>
            </a:r>
            <a:endParaRPr/>
          </a:p>
          <a:p>
            <a:pPr marL="306000" lvl="0" indent="-306000" algn="l" rtl="0">
              <a:lnSpc>
                <a:spcPct val="150000"/>
              </a:lnSpc>
              <a:spcBef>
                <a:spcPts val="1000"/>
              </a:spcBef>
              <a:spcAft>
                <a:spcPts val="0"/>
              </a:spcAft>
              <a:buSzPts val="1840"/>
              <a:buChar char="◼"/>
            </a:pPr>
            <a:r>
              <a:rPr lang="en-US" sz="2000"/>
              <a:t>The readers-writers problem is used to manage synchronization so that there are no problems with the object data.</a:t>
            </a:r>
            <a:endParaRPr/>
          </a:p>
          <a:p>
            <a:pPr marL="0" lvl="0" indent="0" algn="l" rtl="0">
              <a:lnSpc>
                <a:spcPct val="150000"/>
              </a:lnSpc>
              <a:spcBef>
                <a:spcPts val="1000"/>
              </a:spcBef>
              <a:spcAft>
                <a:spcPts val="0"/>
              </a:spcAft>
              <a:buSzPts val="1840"/>
              <a:buNone/>
            </a:pPr>
            <a:r>
              <a:rPr lang="en-US" sz="2000"/>
              <a:t>For example - If two readers access the object at the same time there is no problem. However, if two writers or a reader and writer access the object at the same time, there may be problems.</a:t>
            </a:r>
            <a:endParaRPr/>
          </a:p>
        </p:txBody>
      </p:sp>
    </p:spTree>
    <p:extLst>
      <p:ext uri="{BB962C8B-B14F-4D97-AF65-F5344CB8AC3E}">
        <p14:creationId xmlns:p14="http://schemas.microsoft.com/office/powerpoint/2010/main" val="76130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a:spLocks noGrp="1"/>
          </p:cNvSpPr>
          <p:nvPr>
            <p:ph type="body" idx="1"/>
          </p:nvPr>
        </p:nvSpPr>
        <p:spPr>
          <a:xfrm>
            <a:off x="223384" y="909287"/>
            <a:ext cx="11563887" cy="3634486"/>
          </a:xfrm>
          <a:prstGeom prst="rect">
            <a:avLst/>
          </a:prstGeom>
          <a:noFill/>
          <a:ln>
            <a:noFill/>
          </a:ln>
        </p:spPr>
        <p:txBody>
          <a:bodyPr spcFirstLastPara="1" wrap="square" lIns="91425" tIns="45700" rIns="91425" bIns="45700" anchor="ctr" anchorCtr="0">
            <a:normAutofit/>
          </a:bodyPr>
          <a:lstStyle/>
          <a:p>
            <a:pPr marL="306000" lvl="0" indent="-306000" algn="just" rtl="0">
              <a:spcBef>
                <a:spcPts val="0"/>
              </a:spcBef>
              <a:spcAft>
                <a:spcPts val="0"/>
              </a:spcAft>
              <a:buSzPts val="2024"/>
              <a:buChar char="◼"/>
            </a:pPr>
            <a:r>
              <a:rPr lang="en-US" sz="2200" b="0" i="0">
                <a:solidFill>
                  <a:srgbClr val="333333"/>
                </a:solidFill>
                <a:latin typeface="Times New Roman"/>
                <a:ea typeface="Times New Roman"/>
                <a:cs typeface="Times New Roman"/>
                <a:sym typeface="Times New Roman"/>
              </a:rPr>
              <a:t>Let's understand with an example - If two or more than two readers want to access the file at the same point in time there will be no problem. However, in other situations like when two writers or one reader and one writer wants to access the file at the same point of time, there may occur some problems, hence the task is to design the code in such a manner that if one reader is reading then no writer is allowed to update at the same point of time, similarly, if one writer is writing no reader is allowed to read the file at that point of time and if one writer is updating a file other writers should not be allowed to update the file at the same point of time. However, multiple readers can access the object at the same time.</a:t>
            </a:r>
            <a:endParaRPr/>
          </a:p>
          <a:p>
            <a:pPr marL="306000" lvl="0" indent="-177476" algn="just" rtl="0">
              <a:spcBef>
                <a:spcPts val="1040"/>
              </a:spcBef>
              <a:spcAft>
                <a:spcPts val="0"/>
              </a:spcAft>
              <a:buSzPts val="2024"/>
              <a:buNone/>
            </a:pPr>
            <a:endParaRPr sz="2200">
              <a:solidFill>
                <a:srgbClr val="333333"/>
              </a:solidFill>
              <a:latin typeface="Times New Roman"/>
              <a:ea typeface="Times New Roman"/>
              <a:cs typeface="Times New Roman"/>
              <a:sym typeface="Times New Roman"/>
            </a:endParaRPr>
          </a:p>
          <a:p>
            <a:pPr marL="306000" lvl="0" indent="-177476" algn="just" rtl="0">
              <a:spcBef>
                <a:spcPts val="1040"/>
              </a:spcBef>
              <a:spcAft>
                <a:spcPts val="0"/>
              </a:spcAft>
              <a:buSzPts val="2024"/>
              <a:buNone/>
            </a:pPr>
            <a:endParaRPr sz="2200">
              <a:solidFill>
                <a:srgbClr val="333333"/>
              </a:solidFill>
              <a:latin typeface="Times New Roman"/>
              <a:ea typeface="Times New Roman"/>
              <a:cs typeface="Times New Roman"/>
              <a:sym typeface="Times New Roman"/>
            </a:endParaRPr>
          </a:p>
          <a:p>
            <a:pPr marL="306000" lvl="0" indent="-177476" algn="just" rtl="0">
              <a:spcBef>
                <a:spcPts val="1040"/>
              </a:spcBef>
              <a:spcAft>
                <a:spcPts val="0"/>
              </a:spcAft>
              <a:buSzPts val="2024"/>
              <a:buNone/>
            </a:pPr>
            <a:endParaRPr sz="2200">
              <a:latin typeface="Times New Roman"/>
              <a:ea typeface="Times New Roman"/>
              <a:cs typeface="Times New Roman"/>
              <a:sym typeface="Times New Roman"/>
            </a:endParaRPr>
          </a:p>
        </p:txBody>
      </p:sp>
      <p:sp>
        <p:nvSpPr>
          <p:cNvPr id="233" name="Google Shape;233;p15"/>
          <p:cNvSpPr txBox="1"/>
          <p:nvPr/>
        </p:nvSpPr>
        <p:spPr>
          <a:xfrm>
            <a:off x="757655" y="0"/>
            <a:ext cx="11029616" cy="565170"/>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000000"/>
              </a:buClr>
              <a:buSzPts val="2800"/>
              <a:buFont typeface="Times New Roman"/>
              <a:buNone/>
            </a:pPr>
            <a:r>
              <a:rPr lang="en-US" sz="2800" b="0" cap="none">
                <a:solidFill>
                  <a:srgbClr val="000000"/>
                </a:solidFill>
                <a:latin typeface="Times New Roman"/>
                <a:ea typeface="Times New Roman"/>
                <a:cs typeface="Times New Roman"/>
                <a:sym typeface="Times New Roman"/>
              </a:rPr>
              <a:t>WHY READER WRITER PROBLEM?</a:t>
            </a:r>
            <a:endParaRPr sz="2800" b="0" cap="none">
              <a:solidFill>
                <a:srgbClr val="3F3F3F"/>
              </a:solidFill>
              <a:latin typeface="Gill Sans"/>
              <a:ea typeface="Gill Sans"/>
              <a:cs typeface="Gill Sans"/>
              <a:sym typeface="Gill Sans"/>
            </a:endParaRPr>
          </a:p>
        </p:txBody>
      </p:sp>
      <p:pic>
        <p:nvPicPr>
          <p:cNvPr id="234" name="Google Shape;234;p15" descr="Table&#10;&#10;Description automatically generated"/>
          <p:cNvPicPr preferRelativeResize="0"/>
          <p:nvPr/>
        </p:nvPicPr>
        <p:blipFill rotWithShape="1">
          <a:blip r:embed="rId3">
            <a:alphaModFix/>
          </a:blip>
          <a:srcRect/>
          <a:stretch/>
        </p:blipFill>
        <p:spPr>
          <a:xfrm>
            <a:off x="4926083" y="3322477"/>
            <a:ext cx="6076950" cy="3157330"/>
          </a:xfrm>
          <a:prstGeom prst="rect">
            <a:avLst/>
          </a:prstGeom>
          <a:noFill/>
          <a:ln>
            <a:noFill/>
          </a:ln>
        </p:spPr>
      </p:pic>
    </p:spTree>
    <p:extLst>
      <p:ext uri="{BB962C8B-B14F-4D97-AF65-F5344CB8AC3E}">
        <p14:creationId xmlns:p14="http://schemas.microsoft.com/office/powerpoint/2010/main" val="204099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6" descr="A black board with white lines&#10;&#10;Description automatically generated"/>
          <p:cNvPicPr preferRelativeResize="0"/>
          <p:nvPr/>
        </p:nvPicPr>
        <p:blipFill rotWithShape="1">
          <a:blip r:embed="rId3">
            <a:alphaModFix/>
          </a:blip>
          <a:srcRect/>
          <a:stretch/>
        </p:blipFill>
        <p:spPr>
          <a:xfrm>
            <a:off x="3867150" y="1436028"/>
            <a:ext cx="4457700" cy="4486275"/>
          </a:xfrm>
          <a:prstGeom prst="rect">
            <a:avLst/>
          </a:prstGeom>
          <a:noFill/>
          <a:ln>
            <a:noFill/>
          </a:ln>
        </p:spPr>
      </p:pic>
      <p:sp>
        <p:nvSpPr>
          <p:cNvPr id="240" name="Google Shape;240;p16"/>
          <p:cNvSpPr txBox="1"/>
          <p:nvPr/>
        </p:nvSpPr>
        <p:spPr>
          <a:xfrm>
            <a:off x="109728" y="1613140"/>
            <a:ext cx="3757421"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Mutex = 1</a:t>
            </a:r>
            <a:endParaRPr dirty="0"/>
          </a:p>
          <a:p>
            <a:pPr marL="0" marR="0" lvl="0" indent="0" algn="l" rtl="0">
              <a:spcBef>
                <a:spcPts val="0"/>
              </a:spcBef>
              <a:spcAft>
                <a:spcPts val="0"/>
              </a:spcAft>
              <a:buNone/>
            </a:pPr>
            <a:endParaRPr sz="1800" dirty="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1800" dirty="0" err="1">
                <a:solidFill>
                  <a:schemeClr val="dk1"/>
                </a:solidFill>
                <a:latin typeface="Gill Sans"/>
                <a:ea typeface="Gill Sans"/>
                <a:cs typeface="Gill Sans"/>
                <a:sym typeface="Gill Sans"/>
              </a:rPr>
              <a:t>Wrt</a:t>
            </a:r>
            <a:r>
              <a:rPr lang="en-US" sz="1800" dirty="0">
                <a:solidFill>
                  <a:schemeClr val="dk1"/>
                </a:solidFill>
                <a:latin typeface="Gill Sans"/>
                <a:ea typeface="Gill Sans"/>
                <a:cs typeface="Gill Sans"/>
                <a:sym typeface="Gill Sans"/>
              </a:rPr>
              <a:t> = 1</a:t>
            </a:r>
            <a:endParaRPr dirty="0"/>
          </a:p>
          <a:p>
            <a:pPr marL="0" marR="0" lvl="0" indent="0" algn="l" rtl="0">
              <a:spcBef>
                <a:spcPts val="0"/>
              </a:spcBef>
              <a:spcAft>
                <a:spcPts val="0"/>
              </a:spcAft>
              <a:buNone/>
            </a:pPr>
            <a:endParaRPr sz="1800" dirty="0">
              <a:solidFill>
                <a:schemeClr val="dk1"/>
              </a:solidFill>
              <a:latin typeface="Gill Sans"/>
              <a:ea typeface="Gill Sans"/>
              <a:cs typeface="Gill Sans"/>
              <a:sym typeface="Gill Sans"/>
            </a:endParaRPr>
          </a:p>
          <a:p>
            <a:pPr marL="0" marR="0" lvl="0" indent="0" algn="l" rtl="0">
              <a:spcBef>
                <a:spcPts val="0"/>
              </a:spcBef>
              <a:spcAft>
                <a:spcPts val="0"/>
              </a:spcAft>
              <a:buNone/>
            </a:pPr>
            <a:r>
              <a:rPr lang="en-US" sz="1800" dirty="0" err="1">
                <a:solidFill>
                  <a:schemeClr val="dk1"/>
                </a:solidFill>
                <a:latin typeface="Gill Sans"/>
                <a:ea typeface="Gill Sans"/>
                <a:cs typeface="Gill Sans"/>
                <a:sym typeface="Gill Sans"/>
              </a:rPr>
              <a:t>Readcount</a:t>
            </a:r>
            <a:r>
              <a:rPr lang="en-US" sz="1800" dirty="0">
                <a:solidFill>
                  <a:schemeClr val="dk1"/>
                </a:solidFill>
                <a:latin typeface="Gill Sans"/>
                <a:ea typeface="Gill Sans"/>
                <a:cs typeface="Gill Sans"/>
                <a:sym typeface="Gill Sans"/>
              </a:rPr>
              <a:t> = 0 (Not a Semaphore)</a:t>
            </a:r>
            <a:endParaRPr dirty="0"/>
          </a:p>
        </p:txBody>
      </p:sp>
    </p:spTree>
    <p:extLst>
      <p:ext uri="{BB962C8B-B14F-4D97-AF65-F5344CB8AC3E}">
        <p14:creationId xmlns:p14="http://schemas.microsoft.com/office/powerpoint/2010/main" val="246197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7"/>
          <p:cNvSpPr txBox="1">
            <a:spLocks noGrp="1"/>
          </p:cNvSpPr>
          <p:nvPr>
            <p:ph type="body" idx="1"/>
          </p:nvPr>
        </p:nvSpPr>
        <p:spPr>
          <a:xfrm>
            <a:off x="179278" y="3127426"/>
            <a:ext cx="6513070" cy="1868731"/>
          </a:xfrm>
          <a:prstGeom prst="rect">
            <a:avLst/>
          </a:prstGeom>
          <a:noFill/>
          <a:ln>
            <a:noFill/>
          </a:ln>
        </p:spPr>
        <p:txBody>
          <a:bodyPr spcFirstLastPara="1" wrap="square" lIns="91425" tIns="45700" rIns="91425" bIns="45700" anchor="ctr" anchorCtr="0">
            <a:noAutofit/>
          </a:bodyPr>
          <a:lstStyle/>
          <a:p>
            <a:pPr marL="306000" lvl="0" indent="-306000" algn="just" rtl="0">
              <a:spcBef>
                <a:spcPts val="0"/>
              </a:spcBef>
              <a:spcAft>
                <a:spcPts val="0"/>
              </a:spcAft>
              <a:buSzPts val="2208"/>
              <a:buChar char="◼"/>
            </a:pPr>
            <a:r>
              <a:rPr lang="en-US" sz="2400" b="0" i="0">
                <a:solidFill>
                  <a:srgbClr val="333333"/>
                </a:solidFill>
                <a:latin typeface="Inter"/>
                <a:ea typeface="Inter"/>
                <a:cs typeface="Inter"/>
                <a:sym typeface="Inter"/>
              </a:rPr>
              <a:t>The solution of readers and writers can be implemented using binary semaphores.</a:t>
            </a:r>
            <a:endParaRPr/>
          </a:p>
          <a:p>
            <a:pPr marL="306000" lvl="0" indent="-306000" algn="just" rtl="0">
              <a:spcBef>
                <a:spcPts val="1080"/>
              </a:spcBef>
              <a:spcAft>
                <a:spcPts val="0"/>
              </a:spcAft>
              <a:buSzPts val="2208"/>
              <a:buChar char="◼"/>
            </a:pPr>
            <a:r>
              <a:rPr lang="en-US" sz="2400">
                <a:solidFill>
                  <a:srgbClr val="333333"/>
                </a:solidFill>
                <a:latin typeface="Inter"/>
                <a:ea typeface="Inter"/>
                <a:cs typeface="Inter"/>
                <a:sym typeface="Inter"/>
              </a:rPr>
              <a:t> </a:t>
            </a:r>
            <a:r>
              <a:rPr lang="en-US" sz="2400" b="0" i="0">
                <a:solidFill>
                  <a:srgbClr val="333333"/>
                </a:solidFill>
                <a:latin typeface="Inter"/>
                <a:ea typeface="Inter"/>
                <a:cs typeface="Inter"/>
                <a:sym typeface="Inter"/>
              </a:rPr>
              <a:t>In the above code of reader, </a:t>
            </a:r>
            <a:r>
              <a:rPr lang="en-US" sz="2400" b="1" i="0">
                <a:solidFill>
                  <a:srgbClr val="333333"/>
                </a:solidFill>
                <a:latin typeface="Inter"/>
                <a:ea typeface="Inter"/>
                <a:cs typeface="Inter"/>
                <a:sym typeface="Inter"/>
              </a:rPr>
              <a:t>mutex</a:t>
            </a:r>
            <a:r>
              <a:rPr lang="en-US" sz="2400" b="0" i="0">
                <a:solidFill>
                  <a:srgbClr val="333333"/>
                </a:solidFill>
                <a:latin typeface="Inter"/>
                <a:ea typeface="Inter"/>
                <a:cs typeface="Inter"/>
                <a:sym typeface="Inter"/>
              </a:rPr>
              <a:t> and </a:t>
            </a:r>
            <a:r>
              <a:rPr lang="en-US" sz="2400" b="1" i="0">
                <a:solidFill>
                  <a:srgbClr val="333333"/>
                </a:solidFill>
                <a:latin typeface="Inter"/>
                <a:ea typeface="Inter"/>
                <a:cs typeface="Inter"/>
                <a:sym typeface="Inter"/>
              </a:rPr>
              <a:t>write</a:t>
            </a:r>
            <a:r>
              <a:rPr lang="en-US" sz="2400" b="0" i="0">
                <a:solidFill>
                  <a:srgbClr val="333333"/>
                </a:solidFill>
                <a:latin typeface="Inter"/>
                <a:ea typeface="Inter"/>
                <a:cs typeface="Inter"/>
                <a:sym typeface="Inter"/>
              </a:rPr>
              <a:t> are </a:t>
            </a:r>
            <a:r>
              <a:rPr lang="en-US" sz="2400" b="1" i="0">
                <a:solidFill>
                  <a:srgbClr val="333333"/>
                </a:solidFill>
                <a:latin typeface="Inter"/>
                <a:ea typeface="Inter"/>
                <a:cs typeface="Inter"/>
                <a:sym typeface="Inter"/>
              </a:rPr>
              <a:t>semaphores</a:t>
            </a:r>
            <a:r>
              <a:rPr lang="en-US" sz="2400" b="0" i="0">
                <a:solidFill>
                  <a:srgbClr val="333333"/>
                </a:solidFill>
                <a:latin typeface="Inter"/>
                <a:ea typeface="Inter"/>
                <a:cs typeface="Inter"/>
                <a:sym typeface="Inter"/>
              </a:rPr>
              <a:t> that have an initial value of 1, whereas </a:t>
            </a:r>
            <a:r>
              <a:rPr lang="en-US" sz="2400" b="1" i="0">
                <a:solidFill>
                  <a:srgbClr val="333333"/>
                </a:solidFill>
                <a:latin typeface="Inter"/>
                <a:ea typeface="Inter"/>
                <a:cs typeface="Inter"/>
                <a:sym typeface="Inter"/>
              </a:rPr>
              <a:t>the readcount</a:t>
            </a:r>
            <a:r>
              <a:rPr lang="en-US" sz="2400" b="0" i="0">
                <a:solidFill>
                  <a:srgbClr val="333333"/>
                </a:solidFill>
                <a:latin typeface="Inter"/>
                <a:ea typeface="Inter"/>
                <a:cs typeface="Inter"/>
                <a:sym typeface="Inter"/>
              </a:rPr>
              <a:t> variable has an initial value as 0. Both </a:t>
            </a:r>
            <a:r>
              <a:rPr lang="en-US" sz="2400" b="1" i="0">
                <a:solidFill>
                  <a:srgbClr val="333333"/>
                </a:solidFill>
                <a:latin typeface="Inter"/>
                <a:ea typeface="Inter"/>
                <a:cs typeface="Inter"/>
                <a:sym typeface="Inter"/>
              </a:rPr>
              <a:t>mutex</a:t>
            </a:r>
            <a:r>
              <a:rPr lang="en-US" sz="2400" b="0" i="0">
                <a:solidFill>
                  <a:srgbClr val="333333"/>
                </a:solidFill>
                <a:latin typeface="Inter"/>
                <a:ea typeface="Inter"/>
                <a:cs typeface="Inter"/>
                <a:sym typeface="Inter"/>
              </a:rPr>
              <a:t> and </a:t>
            </a:r>
            <a:r>
              <a:rPr lang="en-US" sz="2400" b="1" i="0">
                <a:solidFill>
                  <a:srgbClr val="333333"/>
                </a:solidFill>
                <a:latin typeface="Inter"/>
                <a:ea typeface="Inter"/>
                <a:cs typeface="Inter"/>
                <a:sym typeface="Inter"/>
              </a:rPr>
              <a:t>write</a:t>
            </a:r>
            <a:r>
              <a:rPr lang="en-US" sz="2400" b="0" i="0">
                <a:solidFill>
                  <a:srgbClr val="333333"/>
                </a:solidFill>
                <a:latin typeface="Inter"/>
                <a:ea typeface="Inter"/>
                <a:cs typeface="Inter"/>
                <a:sym typeface="Inter"/>
              </a:rPr>
              <a:t> are common in reader and writer process code, semaphore </a:t>
            </a:r>
            <a:r>
              <a:rPr lang="en-US" sz="2400" b="1" i="0">
                <a:solidFill>
                  <a:srgbClr val="333333"/>
                </a:solidFill>
                <a:latin typeface="Inter"/>
                <a:ea typeface="Inter"/>
                <a:cs typeface="Inter"/>
                <a:sym typeface="Inter"/>
              </a:rPr>
              <a:t>mutex</a:t>
            </a:r>
            <a:r>
              <a:rPr lang="en-US" sz="2400" b="0" i="0">
                <a:solidFill>
                  <a:srgbClr val="333333"/>
                </a:solidFill>
                <a:latin typeface="Inter"/>
                <a:ea typeface="Inter"/>
                <a:cs typeface="Inter"/>
                <a:sym typeface="Inter"/>
              </a:rPr>
              <a:t> ensures mutual exclusion and semaphore write handles the writing mechanism.</a:t>
            </a:r>
            <a:endParaRPr/>
          </a:p>
          <a:p>
            <a:pPr marL="306000" lvl="0" indent="-165792" algn="just" rtl="0">
              <a:spcBef>
                <a:spcPts val="1080"/>
              </a:spcBef>
              <a:spcAft>
                <a:spcPts val="0"/>
              </a:spcAft>
              <a:buSzPts val="2208"/>
              <a:buNone/>
            </a:pPr>
            <a:endParaRPr sz="2400" b="0" i="0">
              <a:solidFill>
                <a:srgbClr val="333333"/>
              </a:solidFill>
              <a:latin typeface="Inter"/>
              <a:ea typeface="Inter"/>
              <a:cs typeface="Inter"/>
              <a:sym typeface="Inter"/>
            </a:endParaRPr>
          </a:p>
          <a:p>
            <a:pPr marL="0" lvl="0" indent="0" algn="just" rtl="0">
              <a:spcBef>
                <a:spcPts val="1080"/>
              </a:spcBef>
              <a:spcAft>
                <a:spcPts val="0"/>
              </a:spcAft>
              <a:buSzPts val="2208"/>
              <a:buNone/>
            </a:pPr>
            <a:endParaRPr sz="2400">
              <a:solidFill>
                <a:srgbClr val="333333"/>
              </a:solidFill>
              <a:latin typeface="Inter"/>
              <a:ea typeface="Inter"/>
              <a:cs typeface="Inter"/>
              <a:sym typeface="Inter"/>
            </a:endParaRPr>
          </a:p>
          <a:p>
            <a:pPr marL="0" lvl="0" indent="0" algn="just" rtl="0">
              <a:spcBef>
                <a:spcPts val="1080"/>
              </a:spcBef>
              <a:spcAft>
                <a:spcPts val="0"/>
              </a:spcAft>
              <a:buSzPts val="2208"/>
              <a:buNone/>
            </a:pPr>
            <a:endParaRPr sz="2400"/>
          </a:p>
        </p:txBody>
      </p:sp>
      <p:sp>
        <p:nvSpPr>
          <p:cNvPr id="246" name="Google Shape;246;p17"/>
          <p:cNvSpPr txBox="1"/>
          <p:nvPr/>
        </p:nvSpPr>
        <p:spPr>
          <a:xfrm>
            <a:off x="757655" y="0"/>
            <a:ext cx="11029616" cy="565170"/>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000000"/>
              </a:buClr>
              <a:buSzPts val="2800"/>
              <a:buFont typeface="Times New Roman"/>
              <a:buNone/>
            </a:pPr>
            <a:r>
              <a:rPr lang="en-US" sz="2800" b="0" cap="none">
                <a:solidFill>
                  <a:srgbClr val="000000"/>
                </a:solidFill>
                <a:latin typeface="Times New Roman"/>
                <a:ea typeface="Times New Roman"/>
                <a:cs typeface="Times New Roman"/>
                <a:sym typeface="Times New Roman"/>
              </a:rPr>
              <a:t>SOLUTION FOR  READER WRITER PROBLEM?</a:t>
            </a:r>
            <a:endParaRPr sz="2800" b="0" cap="none">
              <a:solidFill>
                <a:srgbClr val="3F3F3F"/>
              </a:solidFill>
              <a:latin typeface="Gill Sans"/>
              <a:ea typeface="Gill Sans"/>
              <a:cs typeface="Gill Sans"/>
              <a:sym typeface="Gill Sans"/>
            </a:endParaRPr>
          </a:p>
        </p:txBody>
      </p:sp>
      <p:pic>
        <p:nvPicPr>
          <p:cNvPr id="247" name="Google Shape;247;p17" descr="A screen shot of a computer&#10;&#10;Description automatically generated"/>
          <p:cNvPicPr preferRelativeResize="0"/>
          <p:nvPr/>
        </p:nvPicPr>
        <p:blipFill rotWithShape="1">
          <a:blip r:embed="rId3">
            <a:alphaModFix/>
          </a:blip>
          <a:srcRect/>
          <a:stretch/>
        </p:blipFill>
        <p:spPr>
          <a:xfrm>
            <a:off x="6730145" y="1025337"/>
            <a:ext cx="5282577" cy="4410767"/>
          </a:xfrm>
          <a:prstGeom prst="rect">
            <a:avLst/>
          </a:prstGeom>
          <a:noFill/>
          <a:ln>
            <a:noFill/>
          </a:ln>
        </p:spPr>
      </p:pic>
    </p:spTree>
    <p:extLst>
      <p:ext uri="{BB962C8B-B14F-4D97-AF65-F5344CB8AC3E}">
        <p14:creationId xmlns:p14="http://schemas.microsoft.com/office/powerpoint/2010/main" val="390026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8"/>
        <p:cNvGrpSpPr/>
        <p:nvPr/>
      </p:nvGrpSpPr>
      <p:grpSpPr>
        <a:xfrm>
          <a:off x="0" y="0"/>
          <a:ext cx="0" cy="0"/>
          <a:chOff x="0" y="0"/>
          <a:chExt cx="0" cy="0"/>
        </a:xfrm>
      </p:grpSpPr>
      <p:sp>
        <p:nvSpPr>
          <p:cNvPr id="179" name="Google Shape;179;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0" name="Google Shape;180;p9"/>
          <p:cNvSpPr/>
          <p:nvPr/>
        </p:nvSpPr>
        <p:spPr>
          <a:xfrm>
            <a:off x="4246851" y="601200"/>
            <a:ext cx="7498616" cy="5789365"/>
          </a:xfrm>
          <a:prstGeom prst="rect">
            <a:avLst/>
          </a:prstGeom>
          <a:solidFill>
            <a:srgbClr val="4653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181" name="Google Shape;181;p9"/>
          <p:cNvSpPr txBox="1">
            <a:spLocks noGrp="1"/>
          </p:cNvSpPr>
          <p:nvPr>
            <p:ph type="title"/>
          </p:nvPr>
        </p:nvSpPr>
        <p:spPr>
          <a:xfrm>
            <a:off x="4602822" y="938022"/>
            <a:ext cx="6658013" cy="118872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2800"/>
              <a:buFont typeface="Times New Roman"/>
              <a:buNone/>
            </a:pPr>
            <a:r>
              <a:rPr lang="en-US">
                <a:solidFill>
                  <a:srgbClr val="FFFFFF"/>
                </a:solidFill>
                <a:latin typeface="Times New Roman"/>
                <a:ea typeface="Times New Roman"/>
                <a:cs typeface="Times New Roman"/>
                <a:sym typeface="Times New Roman"/>
              </a:rPr>
              <a:t>DINING PHILOSOPHERS PROBLEM (DPP)</a:t>
            </a:r>
            <a:endParaRPr>
              <a:solidFill>
                <a:srgbClr val="FFFFFF"/>
              </a:solidFill>
            </a:endParaRPr>
          </a:p>
        </p:txBody>
      </p:sp>
      <p:sp>
        <p:nvSpPr>
          <p:cNvPr id="182" name="Google Shape;182;p9"/>
          <p:cNvSpPr/>
          <p:nvPr/>
        </p:nvSpPr>
        <p:spPr>
          <a:xfrm>
            <a:off x="446534" y="457200"/>
            <a:ext cx="3703320" cy="94997"/>
          </a:xfrm>
          <a:prstGeom prst="rect">
            <a:avLst/>
          </a:prstGeom>
          <a:solidFill>
            <a:srgbClr val="4653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183" name="Google Shape;183;p9"/>
          <p:cNvSpPr/>
          <p:nvPr/>
        </p:nvSpPr>
        <p:spPr>
          <a:xfrm>
            <a:off x="4241830" y="457200"/>
            <a:ext cx="3703320" cy="9144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184" name="Google Shape;184;p9"/>
          <p:cNvSpPr/>
          <p:nvPr/>
        </p:nvSpPr>
        <p:spPr>
          <a:xfrm>
            <a:off x="8042147" y="453643"/>
            <a:ext cx="3703320" cy="98554"/>
          </a:xfrm>
          <a:prstGeom prst="rect">
            <a:avLst/>
          </a:prstGeom>
          <a:solidFill>
            <a:srgbClr val="969F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185" name="Google Shape;185;p9"/>
          <p:cNvPicPr preferRelativeResize="0"/>
          <p:nvPr/>
        </p:nvPicPr>
        <p:blipFill rotWithShape="1">
          <a:blip r:embed="rId3">
            <a:alphaModFix/>
          </a:blip>
          <a:srcRect/>
          <a:stretch/>
        </p:blipFill>
        <p:spPr>
          <a:xfrm>
            <a:off x="774700" y="2049354"/>
            <a:ext cx="3053422" cy="3053422"/>
          </a:xfrm>
          <a:prstGeom prst="rect">
            <a:avLst/>
          </a:prstGeom>
          <a:noFill/>
          <a:ln>
            <a:noFill/>
          </a:ln>
        </p:spPr>
      </p:pic>
      <p:sp>
        <p:nvSpPr>
          <p:cNvPr id="186" name="Google Shape;186;p9"/>
          <p:cNvSpPr txBox="1">
            <a:spLocks noGrp="1"/>
          </p:cNvSpPr>
          <p:nvPr>
            <p:ph type="body" idx="1"/>
          </p:nvPr>
        </p:nvSpPr>
        <p:spPr>
          <a:xfrm>
            <a:off x="4602822" y="2340864"/>
            <a:ext cx="6658013" cy="3793237"/>
          </a:xfrm>
          <a:prstGeom prst="rect">
            <a:avLst/>
          </a:prstGeom>
          <a:noFill/>
          <a:ln>
            <a:noFill/>
          </a:ln>
        </p:spPr>
        <p:txBody>
          <a:bodyPr spcFirstLastPara="1" wrap="square" lIns="91425" tIns="45700" rIns="91425" bIns="45700" anchor="ctr" anchorCtr="0">
            <a:normAutofit/>
          </a:bodyPr>
          <a:lstStyle/>
          <a:p>
            <a:pPr marL="306000" lvl="0" indent="-306000" algn="just" rtl="0">
              <a:spcBef>
                <a:spcPts val="0"/>
              </a:spcBef>
              <a:spcAft>
                <a:spcPts val="0"/>
              </a:spcAft>
              <a:buSzPts val="1656"/>
              <a:buFont typeface="Noto Sans Symbols"/>
              <a:buChar char="❖"/>
            </a:pPr>
            <a:r>
              <a:rPr lang="en-US" b="0" i="0">
                <a:solidFill>
                  <a:srgbClr val="FFFFFF"/>
                </a:solidFill>
                <a:latin typeface="Times New Roman"/>
                <a:ea typeface="Times New Roman"/>
                <a:cs typeface="Times New Roman"/>
                <a:sym typeface="Times New Roman"/>
              </a:rPr>
              <a:t>The dining philosopher is a classic synchronization problem as it demonstrates a large class of concurrency control problems.</a:t>
            </a:r>
            <a:endParaRPr/>
          </a:p>
          <a:p>
            <a:pPr marL="306000" lvl="0" indent="-306000" algn="just" rtl="0">
              <a:spcBef>
                <a:spcPts val="960"/>
              </a:spcBef>
              <a:spcAft>
                <a:spcPts val="0"/>
              </a:spcAft>
              <a:buSzPts val="1656"/>
              <a:buFont typeface="Noto Sans Symbols"/>
              <a:buChar char="❖"/>
            </a:pPr>
            <a:r>
              <a:rPr lang="en-US" b="0" i="0">
                <a:solidFill>
                  <a:srgbClr val="FFFFFF"/>
                </a:solidFill>
                <a:latin typeface="Times New Roman"/>
                <a:ea typeface="Times New Roman"/>
                <a:cs typeface="Times New Roman"/>
                <a:sym typeface="Times New Roman"/>
              </a:rPr>
              <a:t>The dining philosophers problem states that there are 5 philosophers sharing a circular table and they eat and think alternatively. There is a bowl of rice for each of the philosophers and 5 chopsticks. A philosopher needs both their right and left chopsticks to eat. </a:t>
            </a:r>
            <a:endParaRPr/>
          </a:p>
        </p:txBody>
      </p:sp>
      <p:sp>
        <p:nvSpPr>
          <p:cNvPr id="187" name="Google Shape;187;p9"/>
          <p:cNvSpPr txBox="1"/>
          <p:nvPr/>
        </p:nvSpPr>
        <p:spPr>
          <a:xfrm>
            <a:off x="757655" y="0"/>
            <a:ext cx="11029616" cy="565170"/>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Clr>
                <a:srgbClr val="FEFEFE"/>
              </a:buClr>
              <a:buSzPts val="2800"/>
              <a:buFont typeface="Gill Sans"/>
              <a:buNone/>
            </a:pPr>
            <a:endParaRPr sz="2800" b="0" cap="none">
              <a:solidFill>
                <a:srgbClr val="FEFEFE"/>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1"/>
        <p:cNvGrpSpPr/>
        <p:nvPr/>
      </p:nvGrpSpPr>
      <p:grpSpPr>
        <a:xfrm>
          <a:off x="0" y="0"/>
          <a:ext cx="0" cy="0"/>
          <a:chOff x="0" y="0"/>
          <a:chExt cx="0" cy="0"/>
        </a:xfrm>
      </p:grpSpPr>
      <p:sp>
        <p:nvSpPr>
          <p:cNvPr id="192" name="Google Shape;192;p10"/>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3" name="Google Shape;193;p10"/>
          <p:cNvSpPr/>
          <p:nvPr/>
        </p:nvSpPr>
        <p:spPr>
          <a:xfrm>
            <a:off x="446534" y="457200"/>
            <a:ext cx="3703320" cy="94997"/>
          </a:xfrm>
          <a:prstGeom prst="rect">
            <a:avLst/>
          </a:prstGeom>
          <a:solidFill>
            <a:srgbClr val="4653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194" name="Google Shape;194;p10"/>
          <p:cNvSpPr/>
          <p:nvPr/>
        </p:nvSpPr>
        <p:spPr>
          <a:xfrm>
            <a:off x="4241830" y="457200"/>
            <a:ext cx="3703320" cy="9144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195" name="Google Shape;195;p10"/>
          <p:cNvSpPr/>
          <p:nvPr/>
        </p:nvSpPr>
        <p:spPr>
          <a:xfrm>
            <a:off x="8042147" y="453643"/>
            <a:ext cx="3703320" cy="98554"/>
          </a:xfrm>
          <a:prstGeom prst="rect">
            <a:avLst/>
          </a:prstGeom>
          <a:solidFill>
            <a:srgbClr val="969F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196" name="Google Shape;196;p10"/>
          <p:cNvSpPr/>
          <p:nvPr/>
        </p:nvSpPr>
        <p:spPr>
          <a:xfrm>
            <a:off x="442377" y="601200"/>
            <a:ext cx="3707477" cy="5624979"/>
          </a:xfrm>
          <a:prstGeom prst="rect">
            <a:avLst/>
          </a:prstGeom>
          <a:solidFill>
            <a:srgbClr val="4653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197" name="Google Shape;197;p10"/>
          <p:cNvSpPr txBox="1">
            <a:spLocks noGrp="1"/>
          </p:cNvSpPr>
          <p:nvPr>
            <p:ph type="title"/>
          </p:nvPr>
        </p:nvSpPr>
        <p:spPr>
          <a:xfrm>
            <a:off x="601255" y="702155"/>
            <a:ext cx="3409783" cy="130036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2800"/>
              <a:buFont typeface="Gill Sans"/>
              <a:buNone/>
            </a:pPr>
            <a:r>
              <a:rPr lang="en-US">
                <a:solidFill>
                  <a:srgbClr val="FFFFFF"/>
                </a:solidFill>
              </a:rPr>
              <a:t>SOLUTION</a:t>
            </a:r>
            <a:endParaRPr/>
          </a:p>
        </p:txBody>
      </p:sp>
      <p:sp>
        <p:nvSpPr>
          <p:cNvPr id="198" name="Google Shape;198;p10"/>
          <p:cNvSpPr txBox="1">
            <a:spLocks noGrp="1"/>
          </p:cNvSpPr>
          <p:nvPr>
            <p:ph type="body" idx="1"/>
          </p:nvPr>
        </p:nvSpPr>
        <p:spPr>
          <a:xfrm>
            <a:off x="601255" y="2177142"/>
            <a:ext cx="3409782" cy="3823607"/>
          </a:xfrm>
          <a:prstGeom prst="rect">
            <a:avLst/>
          </a:prstGeom>
          <a:noFill/>
          <a:ln>
            <a:noFill/>
          </a:ln>
        </p:spPr>
        <p:txBody>
          <a:bodyPr spcFirstLastPara="1" wrap="square" lIns="91425" tIns="45700" rIns="91425" bIns="45700" anchor="ctr" anchorCtr="0">
            <a:normAutofit/>
          </a:bodyPr>
          <a:lstStyle/>
          <a:p>
            <a:pPr marL="306000" lvl="0" indent="-306000" algn="just" rtl="0">
              <a:spcBef>
                <a:spcPts val="0"/>
              </a:spcBef>
              <a:spcAft>
                <a:spcPts val="0"/>
              </a:spcAft>
              <a:buSzPts val="1656"/>
              <a:buChar char="◼"/>
            </a:pPr>
            <a:r>
              <a:rPr lang="en-US">
                <a:solidFill>
                  <a:srgbClr val="FFFFFF"/>
                </a:solidFill>
              </a:rPr>
              <a:t>A solution to the Dining Philosophers Problem is to use a semaphore to represent a chopstick. A chopstick can be picked up by executing a wait operation on the semaphore and released by executing a signal semaphore.</a:t>
            </a:r>
            <a:endParaRPr/>
          </a:p>
          <a:p>
            <a:pPr marL="306000" lvl="0" indent="-200844" algn="just" rtl="0">
              <a:spcBef>
                <a:spcPts val="960"/>
              </a:spcBef>
              <a:spcAft>
                <a:spcPts val="0"/>
              </a:spcAft>
              <a:buSzPts val="1656"/>
              <a:buNone/>
            </a:pPr>
            <a:endParaRPr>
              <a:solidFill>
                <a:srgbClr val="FFFFFF"/>
              </a:solidFill>
            </a:endParaRPr>
          </a:p>
        </p:txBody>
      </p:sp>
      <p:pic>
        <p:nvPicPr>
          <p:cNvPr id="199" name="Google Shape;199;p10" descr="Graphical user interface, text&#10;&#10;Description automatically generated"/>
          <p:cNvPicPr preferRelativeResize="0"/>
          <p:nvPr/>
        </p:nvPicPr>
        <p:blipFill rotWithShape="1">
          <a:blip r:embed="rId3">
            <a:alphaModFix/>
          </a:blip>
          <a:srcRect/>
          <a:stretch/>
        </p:blipFill>
        <p:spPr>
          <a:xfrm>
            <a:off x="5001594" y="702155"/>
            <a:ext cx="5448199" cy="49683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581192" y="815"/>
            <a:ext cx="11029616" cy="549595"/>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3F3F3F"/>
              </a:buClr>
              <a:buSzPts val="2800"/>
              <a:buFont typeface="Gill Sans"/>
              <a:buNone/>
            </a:pPr>
            <a:r>
              <a:rPr lang="en-US"/>
              <a:t>PROBLEM WITH THE SOLUTION</a:t>
            </a:r>
            <a:endParaRPr/>
          </a:p>
        </p:txBody>
      </p:sp>
      <p:sp>
        <p:nvSpPr>
          <p:cNvPr id="205" name="Google Shape;205;p11"/>
          <p:cNvSpPr txBox="1">
            <a:spLocks noGrp="1"/>
          </p:cNvSpPr>
          <p:nvPr>
            <p:ph type="body" idx="1"/>
          </p:nvPr>
        </p:nvSpPr>
        <p:spPr>
          <a:xfrm>
            <a:off x="581192" y="932155"/>
            <a:ext cx="11029615" cy="4048218"/>
          </a:xfrm>
          <a:prstGeom prst="rect">
            <a:avLst/>
          </a:prstGeom>
          <a:noFill/>
          <a:ln>
            <a:noFill/>
          </a:ln>
        </p:spPr>
        <p:txBody>
          <a:bodyPr spcFirstLastPara="1" wrap="square" lIns="91425" tIns="45700" rIns="91425" bIns="45700" anchor="ctr" anchorCtr="0">
            <a:normAutofit/>
          </a:bodyPr>
          <a:lstStyle/>
          <a:p>
            <a:pPr marL="306000" lvl="0" indent="-306000" algn="l" rtl="0">
              <a:lnSpc>
                <a:spcPct val="150000"/>
              </a:lnSpc>
              <a:spcBef>
                <a:spcPts val="0"/>
              </a:spcBef>
              <a:spcAft>
                <a:spcPts val="0"/>
              </a:spcAft>
              <a:buSzPts val="1656"/>
              <a:buChar char="◼"/>
            </a:pPr>
            <a:r>
              <a:rPr lang="en-US" dirty="0"/>
              <a:t>The above solution makes sure that no two neighboring philosophers can eat at the same time. But this solution can lead to a deadlock. This may happen if all the philosophers pick their left chopsticks simultaneously. Then none of them can eat and deadlock occurs.</a:t>
            </a:r>
            <a:endParaRPr dirty="0"/>
          </a:p>
          <a:p>
            <a:pPr marL="306000" lvl="0" indent="-306000" algn="l" rtl="0">
              <a:lnSpc>
                <a:spcPct val="150000"/>
              </a:lnSpc>
              <a:spcBef>
                <a:spcPts val="960"/>
              </a:spcBef>
              <a:spcAft>
                <a:spcPts val="0"/>
              </a:spcAft>
              <a:buSzPts val="1656"/>
              <a:buChar char="◼"/>
            </a:pPr>
            <a:r>
              <a:rPr lang="en-US" dirty="0"/>
              <a:t>Some of the ways to avoid deadlock are as follows −</a:t>
            </a:r>
            <a:endParaRPr dirty="0"/>
          </a:p>
          <a:p>
            <a:pPr marL="400050" lvl="0" indent="-400050" algn="l" rtl="0">
              <a:lnSpc>
                <a:spcPct val="150000"/>
              </a:lnSpc>
              <a:spcBef>
                <a:spcPts val="960"/>
              </a:spcBef>
              <a:spcAft>
                <a:spcPts val="0"/>
              </a:spcAft>
              <a:buSzPts val="1656"/>
              <a:buFont typeface="Gill Sans"/>
              <a:buAutoNum type="romanUcPeriod"/>
            </a:pPr>
            <a:r>
              <a:rPr lang="en-US" dirty="0"/>
              <a:t>There should be at most four philosophers on the table with 5 chopsticks.</a:t>
            </a:r>
            <a:endParaRPr dirty="0"/>
          </a:p>
          <a:p>
            <a:pPr marL="400050" lvl="0" indent="-400050" algn="l" rtl="0">
              <a:lnSpc>
                <a:spcPct val="150000"/>
              </a:lnSpc>
              <a:spcBef>
                <a:spcPts val="960"/>
              </a:spcBef>
              <a:spcAft>
                <a:spcPts val="0"/>
              </a:spcAft>
              <a:buSzPts val="1656"/>
              <a:buFont typeface="Gill Sans"/>
              <a:buAutoNum type="romanUcPeriod"/>
            </a:pPr>
            <a:r>
              <a:rPr lang="en-US" dirty="0"/>
              <a:t>An even philosopher should pick the right chopstick and then the left chopstick while an odd philosopher should pick the left chopstick and then the right chopstick.</a:t>
            </a:r>
            <a:endParaRPr dirty="0"/>
          </a:p>
          <a:p>
            <a:pPr marL="400050" lvl="0" indent="-400050" algn="l" rtl="0">
              <a:lnSpc>
                <a:spcPct val="150000"/>
              </a:lnSpc>
              <a:spcBef>
                <a:spcPts val="960"/>
              </a:spcBef>
              <a:spcAft>
                <a:spcPts val="0"/>
              </a:spcAft>
              <a:buSzPts val="1656"/>
              <a:buFont typeface="Gill Sans"/>
              <a:buAutoNum type="romanUcPeriod"/>
            </a:pPr>
            <a:r>
              <a:rPr lang="en-US" dirty="0"/>
              <a:t>A philosopher should only be allowed to pick their chopstick if both are available at the same time.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title"/>
          </p:nvPr>
        </p:nvSpPr>
        <p:spPr>
          <a:xfrm>
            <a:off x="581192" y="702156"/>
            <a:ext cx="11029616" cy="64356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SLEEPING BARBER PROBLEM</a:t>
            </a:r>
            <a:endParaRPr/>
          </a:p>
        </p:txBody>
      </p:sp>
      <p:pic>
        <p:nvPicPr>
          <p:cNvPr id="253" name="Google Shape;253;p18" descr="A cartoon of a person sleeping in a chair&#10;&#10;Description automatically generated"/>
          <p:cNvPicPr preferRelativeResize="0"/>
          <p:nvPr/>
        </p:nvPicPr>
        <p:blipFill rotWithShape="1">
          <a:blip r:embed="rId3">
            <a:alphaModFix/>
          </a:blip>
          <a:srcRect/>
          <a:stretch/>
        </p:blipFill>
        <p:spPr>
          <a:xfrm>
            <a:off x="7341067" y="1944211"/>
            <a:ext cx="4048690" cy="3400900"/>
          </a:xfrm>
          <a:prstGeom prst="rect">
            <a:avLst/>
          </a:prstGeom>
          <a:noFill/>
          <a:ln>
            <a:noFill/>
          </a:ln>
        </p:spPr>
      </p:pic>
      <p:sp>
        <p:nvSpPr>
          <p:cNvPr id="3" name="TextBox 2">
            <a:extLst>
              <a:ext uri="{FF2B5EF4-FFF2-40B4-BE49-F238E27FC236}">
                <a16:creationId xmlns:a16="http://schemas.microsoft.com/office/drawing/2014/main" id="{42440DD8-9B22-4585-45C9-624B679768C4}"/>
              </a:ext>
            </a:extLst>
          </p:cNvPr>
          <p:cNvSpPr txBox="1"/>
          <p:nvPr/>
        </p:nvSpPr>
        <p:spPr>
          <a:xfrm>
            <a:off x="722376" y="1847088"/>
            <a:ext cx="6025896" cy="4708981"/>
          </a:xfrm>
          <a:prstGeom prst="rect">
            <a:avLst/>
          </a:prstGeom>
          <a:noFill/>
        </p:spPr>
        <p:txBody>
          <a:bodyPr wrap="square" rtlCol="0">
            <a:spAutoFit/>
          </a:bodyPr>
          <a:lstStyle/>
          <a:p>
            <a:r>
              <a:rPr lang="en-GB" sz="2000" dirty="0"/>
              <a:t>Barbershop: A barbershop consists of a waiting room with n chairs and a barber room with one barber chair.</a:t>
            </a:r>
          </a:p>
          <a:p>
            <a:endParaRPr lang="en-GB" sz="2000" dirty="0"/>
          </a:p>
          <a:p>
            <a:r>
              <a:rPr lang="en-GB" sz="2000" dirty="0"/>
              <a:t>Customers: Customers arrive at random intervals. If there is an available chair in the waiting room, they sit and wait. If all chairs are taken, they leave.</a:t>
            </a:r>
          </a:p>
          <a:p>
            <a:endParaRPr lang="en-GB" sz="2000" dirty="0"/>
          </a:p>
          <a:p>
            <a:r>
              <a:rPr lang="en-GB" sz="2000" dirty="0"/>
              <a:t>Barber: The barber sleeps if there are no customers. If a customer arrives and the barber is asleep, they wake the barber up.</a:t>
            </a:r>
          </a:p>
          <a:p>
            <a:endParaRPr lang="en-GB" sz="2000" dirty="0"/>
          </a:p>
          <a:p>
            <a:r>
              <a:rPr lang="en-GB" sz="2000" dirty="0"/>
              <a:t>Synchronization: The challenge is to coordinate the interaction between the barber and the customers using concurrent programming mechanisms.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9"/>
          <p:cNvSpPr txBox="1">
            <a:spLocks noGrp="1"/>
          </p:cNvSpPr>
          <p:nvPr>
            <p:ph type="title"/>
          </p:nvPr>
        </p:nvSpPr>
        <p:spPr>
          <a:xfrm>
            <a:off x="581192" y="702156"/>
            <a:ext cx="11029616" cy="76433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SOLUTION:</a:t>
            </a:r>
            <a:endParaRPr/>
          </a:p>
        </p:txBody>
      </p:sp>
      <p:sp>
        <p:nvSpPr>
          <p:cNvPr id="261" name="Google Shape;261;p19"/>
          <p:cNvSpPr txBox="1"/>
          <p:nvPr/>
        </p:nvSpPr>
        <p:spPr>
          <a:xfrm>
            <a:off x="754697" y="2275761"/>
            <a:ext cx="3817534"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S Barber = 0 </a:t>
            </a:r>
          </a:p>
          <a:p>
            <a:pPr marL="0" marR="0" lvl="0" indent="0" algn="l" rtl="0">
              <a:spcBef>
                <a:spcPts val="0"/>
              </a:spcBef>
              <a:spcAft>
                <a:spcPts val="0"/>
              </a:spcAft>
              <a:buNone/>
            </a:pPr>
            <a:r>
              <a:rPr lang="en-GB" sz="1800" dirty="0">
                <a:solidFill>
                  <a:schemeClr val="dk1"/>
                </a:solidFill>
                <a:latin typeface="Gill Sans"/>
                <a:ea typeface="Gill Sans"/>
                <a:cs typeface="Gill Sans"/>
                <a:sym typeface="Gill Sans"/>
              </a:rPr>
              <a:t>S customer = 0 (Counting Sem)</a:t>
            </a:r>
            <a:endParaRPr lang="en-GB" dirty="0"/>
          </a:p>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S mutex = 1</a:t>
            </a:r>
            <a:endParaRPr dirty="0"/>
          </a:p>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Waiting = 0 (n No. of waiting Customer)</a:t>
            </a:r>
            <a:endParaRPr dirty="0"/>
          </a:p>
        </p:txBody>
      </p:sp>
      <p:graphicFrame>
        <p:nvGraphicFramePr>
          <p:cNvPr id="2" name="Table 1">
            <a:extLst>
              <a:ext uri="{FF2B5EF4-FFF2-40B4-BE49-F238E27FC236}">
                <a16:creationId xmlns:a16="http://schemas.microsoft.com/office/drawing/2014/main" id="{57756406-29E2-C16A-51D6-233A5C222B27}"/>
              </a:ext>
            </a:extLst>
          </p:cNvPr>
          <p:cNvGraphicFramePr>
            <a:graphicFrameLocks noGrp="1"/>
          </p:cNvGraphicFramePr>
          <p:nvPr>
            <p:extLst>
              <p:ext uri="{D42A27DB-BD31-4B8C-83A1-F6EECF244321}">
                <p14:modId xmlns:p14="http://schemas.microsoft.com/office/powerpoint/2010/main" val="2241400587"/>
              </p:ext>
            </p:extLst>
          </p:nvPr>
        </p:nvGraphicFramePr>
        <p:xfrm>
          <a:off x="4745736" y="713232"/>
          <a:ext cx="6071230" cy="5972664"/>
        </p:xfrm>
        <a:graphic>
          <a:graphicData uri="http://schemas.openxmlformats.org/drawingml/2006/table">
            <a:tbl>
              <a:tblPr/>
              <a:tblGrid>
                <a:gridCol w="3035615">
                  <a:extLst>
                    <a:ext uri="{9D8B030D-6E8A-4147-A177-3AD203B41FA5}">
                      <a16:colId xmlns:a16="http://schemas.microsoft.com/office/drawing/2014/main" val="1864467519"/>
                    </a:ext>
                  </a:extLst>
                </a:gridCol>
                <a:gridCol w="3035615">
                  <a:extLst>
                    <a:ext uri="{9D8B030D-6E8A-4147-A177-3AD203B41FA5}">
                      <a16:colId xmlns:a16="http://schemas.microsoft.com/office/drawing/2014/main" val="2572425429"/>
                    </a:ext>
                  </a:extLst>
                </a:gridCol>
              </a:tblGrid>
              <a:tr h="339055">
                <a:tc>
                  <a:txBody>
                    <a:bodyPr/>
                    <a:lstStyle/>
                    <a:p>
                      <a:pPr>
                        <a:buNone/>
                      </a:pPr>
                      <a:r>
                        <a:rPr lang="en-GB" sz="2000" b="1"/>
                        <a:t>Barber</a:t>
                      </a:r>
                      <a:r>
                        <a:rPr lang="en-GB" sz="2000"/>
                        <a:t> (process)</a:t>
                      </a:r>
                    </a:p>
                  </a:txBody>
                  <a:tcPr marL="78275" marR="78275" marT="39138" marB="39138" anchor="ctr">
                    <a:lnL>
                      <a:noFill/>
                    </a:lnL>
                    <a:lnR>
                      <a:noFill/>
                    </a:lnR>
                    <a:lnT>
                      <a:noFill/>
                    </a:lnT>
                    <a:lnB>
                      <a:noFill/>
                    </a:lnB>
                    <a:noFill/>
                  </a:tcPr>
                </a:tc>
                <a:tc>
                  <a:txBody>
                    <a:bodyPr/>
                    <a:lstStyle/>
                    <a:p>
                      <a:pPr>
                        <a:buNone/>
                      </a:pPr>
                      <a:r>
                        <a:rPr lang="en-GB" sz="2000" b="1"/>
                        <a:t>Customer</a:t>
                      </a:r>
                      <a:r>
                        <a:rPr lang="en-GB" sz="2000"/>
                        <a:t> (process)</a:t>
                      </a:r>
                    </a:p>
                  </a:txBody>
                  <a:tcPr marL="78275" marR="78275" marT="39138" marB="39138" anchor="ctr">
                    <a:lnL>
                      <a:noFill/>
                    </a:lnL>
                    <a:lnR>
                      <a:noFill/>
                    </a:lnR>
                    <a:lnT>
                      <a:noFill/>
                    </a:lnT>
                    <a:lnB>
                      <a:noFill/>
                    </a:lnB>
                    <a:noFill/>
                  </a:tcPr>
                </a:tc>
                <a:extLst>
                  <a:ext uri="{0D108BD9-81ED-4DB2-BD59-A6C34878D82A}">
                    <a16:rowId xmlns:a16="http://schemas.microsoft.com/office/drawing/2014/main" val="2155160110"/>
                  </a:ext>
                </a:extLst>
              </a:tr>
              <a:tr h="339055">
                <a:tc>
                  <a:txBody>
                    <a:bodyPr/>
                    <a:lstStyle/>
                    <a:p>
                      <a:pPr>
                        <a:buNone/>
                      </a:pPr>
                      <a:endParaRPr lang="en-GB" sz="2000" dirty="0"/>
                    </a:p>
                  </a:txBody>
                  <a:tcPr marL="78275" marR="78275" marT="39138" marB="39138" anchor="ctr">
                    <a:lnL>
                      <a:noFill/>
                    </a:lnL>
                    <a:lnR>
                      <a:noFill/>
                    </a:lnR>
                    <a:lnT>
                      <a:noFill/>
                    </a:lnT>
                    <a:lnB>
                      <a:noFill/>
                    </a:lnB>
                    <a:noFill/>
                  </a:tcPr>
                </a:tc>
                <a:tc>
                  <a:txBody>
                    <a:bodyPr/>
                    <a:lstStyle/>
                    <a:p>
                      <a:pPr>
                        <a:buNone/>
                      </a:pPr>
                      <a:endParaRPr lang="en-GB" sz="2000" dirty="0"/>
                    </a:p>
                  </a:txBody>
                  <a:tcPr marL="78275" marR="78275" marT="39138" marB="39138" anchor="ctr">
                    <a:lnL>
                      <a:noFill/>
                    </a:lnL>
                    <a:lnR>
                      <a:noFill/>
                    </a:lnR>
                    <a:lnT>
                      <a:noFill/>
                    </a:lnT>
                    <a:lnB>
                      <a:noFill/>
                    </a:lnB>
                    <a:noFill/>
                  </a:tcPr>
                </a:tc>
                <a:extLst>
                  <a:ext uri="{0D108BD9-81ED-4DB2-BD59-A6C34878D82A}">
                    <a16:rowId xmlns:a16="http://schemas.microsoft.com/office/drawing/2014/main" val="1772752562"/>
                  </a:ext>
                </a:extLst>
              </a:tr>
              <a:tr h="339055">
                <a:tc>
                  <a:txBody>
                    <a:bodyPr/>
                    <a:lstStyle/>
                    <a:p>
                      <a:pPr>
                        <a:buNone/>
                      </a:pPr>
                      <a:r>
                        <a:rPr lang="en-GB" sz="2000"/>
                        <a:t>while(true)</a:t>
                      </a:r>
                    </a:p>
                  </a:txBody>
                  <a:tcPr marL="78275" marR="78275" marT="39138" marB="39138" anchor="ctr">
                    <a:lnL>
                      <a:noFill/>
                    </a:lnL>
                    <a:lnR>
                      <a:noFill/>
                    </a:lnR>
                    <a:lnT>
                      <a:noFill/>
                    </a:lnT>
                    <a:lnB>
                      <a:noFill/>
                    </a:lnB>
                    <a:noFill/>
                  </a:tcPr>
                </a:tc>
                <a:tc>
                  <a:txBody>
                    <a:bodyPr/>
                    <a:lstStyle/>
                    <a:p>
                      <a:pPr>
                        <a:buNone/>
                      </a:pPr>
                      <a:r>
                        <a:rPr lang="en-GB" sz="2000"/>
                        <a:t>wait(mutex);</a:t>
                      </a:r>
                    </a:p>
                  </a:txBody>
                  <a:tcPr marL="78275" marR="78275" marT="39138" marB="39138" anchor="ctr">
                    <a:lnL>
                      <a:noFill/>
                    </a:lnL>
                    <a:lnR>
                      <a:noFill/>
                    </a:lnR>
                    <a:lnT>
                      <a:noFill/>
                    </a:lnT>
                    <a:lnB>
                      <a:noFill/>
                    </a:lnB>
                    <a:noFill/>
                  </a:tcPr>
                </a:tc>
                <a:extLst>
                  <a:ext uri="{0D108BD9-81ED-4DB2-BD59-A6C34878D82A}">
                    <a16:rowId xmlns:a16="http://schemas.microsoft.com/office/drawing/2014/main" val="3915830720"/>
                  </a:ext>
                </a:extLst>
              </a:tr>
              <a:tr h="576485">
                <a:tc>
                  <a:txBody>
                    <a:bodyPr/>
                    <a:lstStyle/>
                    <a:p>
                      <a:pPr>
                        <a:buNone/>
                      </a:pPr>
                      <a:r>
                        <a:rPr lang="en-GB" sz="2000"/>
                        <a:t>{</a:t>
                      </a:r>
                    </a:p>
                  </a:txBody>
                  <a:tcPr marL="78275" marR="78275" marT="39138" marB="39138" anchor="ctr">
                    <a:lnL>
                      <a:noFill/>
                    </a:lnL>
                    <a:lnR>
                      <a:noFill/>
                    </a:lnR>
                    <a:lnT>
                      <a:noFill/>
                    </a:lnT>
                    <a:lnB>
                      <a:noFill/>
                    </a:lnB>
                    <a:noFill/>
                  </a:tcPr>
                </a:tc>
                <a:tc>
                  <a:txBody>
                    <a:bodyPr/>
                    <a:lstStyle/>
                    <a:p>
                      <a:pPr>
                        <a:buNone/>
                      </a:pPr>
                      <a:r>
                        <a:rPr lang="en-GB" sz="2000" dirty="0"/>
                        <a:t>if(waiting &lt; n) </a:t>
                      </a:r>
                    </a:p>
                    <a:p>
                      <a:pPr>
                        <a:buNone/>
                      </a:pPr>
                      <a:r>
                        <a:rPr lang="en-GB" sz="2000" dirty="0"/>
                        <a:t>{</a:t>
                      </a:r>
                    </a:p>
                  </a:txBody>
                  <a:tcPr marL="78275" marR="78275" marT="39138" marB="39138" anchor="ctr">
                    <a:lnL>
                      <a:noFill/>
                    </a:lnL>
                    <a:lnR>
                      <a:noFill/>
                    </a:lnR>
                    <a:lnT>
                      <a:noFill/>
                    </a:lnT>
                    <a:lnB>
                      <a:noFill/>
                    </a:lnB>
                    <a:noFill/>
                  </a:tcPr>
                </a:tc>
                <a:extLst>
                  <a:ext uri="{0D108BD9-81ED-4DB2-BD59-A6C34878D82A}">
                    <a16:rowId xmlns:a16="http://schemas.microsoft.com/office/drawing/2014/main" val="131148848"/>
                  </a:ext>
                </a:extLst>
              </a:tr>
              <a:tr h="339055">
                <a:tc>
                  <a:txBody>
                    <a:bodyPr/>
                    <a:lstStyle/>
                    <a:p>
                      <a:pPr>
                        <a:buNone/>
                      </a:pPr>
                      <a:r>
                        <a:rPr lang="en-GB" sz="2000"/>
                        <a:t>wait(customer);</a:t>
                      </a:r>
                    </a:p>
                  </a:txBody>
                  <a:tcPr marL="78275" marR="78275" marT="39138" marB="39138" anchor="ctr">
                    <a:lnL>
                      <a:noFill/>
                    </a:lnL>
                    <a:lnR>
                      <a:noFill/>
                    </a:lnR>
                    <a:lnT>
                      <a:noFill/>
                    </a:lnT>
                    <a:lnB>
                      <a:noFill/>
                    </a:lnB>
                    <a:noFill/>
                  </a:tcPr>
                </a:tc>
                <a:tc>
                  <a:txBody>
                    <a:bodyPr/>
                    <a:lstStyle/>
                    <a:p>
                      <a:pPr>
                        <a:buNone/>
                      </a:pPr>
                      <a:r>
                        <a:rPr lang="en-GB" sz="2000"/>
                        <a:t>waiting = waiting + 1;</a:t>
                      </a:r>
                    </a:p>
                  </a:txBody>
                  <a:tcPr marL="78275" marR="78275" marT="39138" marB="39138" anchor="ctr">
                    <a:lnL>
                      <a:noFill/>
                    </a:lnL>
                    <a:lnR>
                      <a:noFill/>
                    </a:lnR>
                    <a:lnT>
                      <a:noFill/>
                    </a:lnT>
                    <a:lnB>
                      <a:noFill/>
                    </a:lnB>
                    <a:noFill/>
                  </a:tcPr>
                </a:tc>
                <a:extLst>
                  <a:ext uri="{0D108BD9-81ED-4DB2-BD59-A6C34878D82A}">
                    <a16:rowId xmlns:a16="http://schemas.microsoft.com/office/drawing/2014/main" val="4194680995"/>
                  </a:ext>
                </a:extLst>
              </a:tr>
              <a:tr h="339055">
                <a:tc>
                  <a:txBody>
                    <a:bodyPr/>
                    <a:lstStyle/>
                    <a:p>
                      <a:pPr>
                        <a:buNone/>
                      </a:pPr>
                      <a:r>
                        <a:rPr lang="en-GB" sz="2000" dirty="0"/>
                        <a:t>wait(mutex);</a:t>
                      </a:r>
                    </a:p>
                  </a:txBody>
                  <a:tcPr marL="78275" marR="78275" marT="39138" marB="39138" anchor="ctr">
                    <a:lnL>
                      <a:noFill/>
                    </a:lnL>
                    <a:lnR>
                      <a:noFill/>
                    </a:lnR>
                    <a:lnT>
                      <a:noFill/>
                    </a:lnT>
                    <a:lnB>
                      <a:noFill/>
                    </a:lnB>
                    <a:noFill/>
                  </a:tcPr>
                </a:tc>
                <a:tc>
                  <a:txBody>
                    <a:bodyPr/>
                    <a:lstStyle/>
                    <a:p>
                      <a:pPr>
                        <a:buNone/>
                      </a:pPr>
                      <a:r>
                        <a:rPr lang="en-GB" sz="2000"/>
                        <a:t>signal(customer);</a:t>
                      </a:r>
                    </a:p>
                  </a:txBody>
                  <a:tcPr marL="78275" marR="78275" marT="39138" marB="39138" anchor="ctr">
                    <a:lnL>
                      <a:noFill/>
                    </a:lnL>
                    <a:lnR>
                      <a:noFill/>
                    </a:lnR>
                    <a:lnT>
                      <a:noFill/>
                    </a:lnT>
                    <a:lnB>
                      <a:noFill/>
                    </a:lnB>
                    <a:noFill/>
                  </a:tcPr>
                </a:tc>
                <a:extLst>
                  <a:ext uri="{0D108BD9-81ED-4DB2-BD59-A6C34878D82A}">
                    <a16:rowId xmlns:a16="http://schemas.microsoft.com/office/drawing/2014/main" val="528402849"/>
                  </a:ext>
                </a:extLst>
              </a:tr>
              <a:tr h="339055">
                <a:tc>
                  <a:txBody>
                    <a:bodyPr/>
                    <a:lstStyle/>
                    <a:p>
                      <a:pPr>
                        <a:buNone/>
                      </a:pPr>
                      <a:r>
                        <a:rPr lang="en-GB" sz="2000" dirty="0"/>
                        <a:t>waiting = waiting - 1;</a:t>
                      </a:r>
                    </a:p>
                  </a:txBody>
                  <a:tcPr marL="78275" marR="78275" marT="39138" marB="39138" anchor="ctr">
                    <a:lnL>
                      <a:noFill/>
                    </a:lnL>
                    <a:lnR>
                      <a:noFill/>
                    </a:lnR>
                    <a:lnT>
                      <a:noFill/>
                    </a:lnT>
                    <a:lnB>
                      <a:noFill/>
                    </a:lnB>
                    <a:noFill/>
                  </a:tcPr>
                </a:tc>
                <a:tc>
                  <a:txBody>
                    <a:bodyPr/>
                    <a:lstStyle/>
                    <a:p>
                      <a:pPr>
                        <a:buNone/>
                      </a:pPr>
                      <a:r>
                        <a:rPr lang="en-GB" sz="2000" dirty="0"/>
                        <a:t>signal(mutex);</a:t>
                      </a:r>
                    </a:p>
                  </a:txBody>
                  <a:tcPr marL="78275" marR="78275" marT="39138" marB="39138" anchor="ctr">
                    <a:lnL>
                      <a:noFill/>
                    </a:lnL>
                    <a:lnR>
                      <a:noFill/>
                    </a:lnR>
                    <a:lnT>
                      <a:noFill/>
                    </a:lnT>
                    <a:lnB>
                      <a:noFill/>
                    </a:lnB>
                    <a:noFill/>
                  </a:tcPr>
                </a:tc>
                <a:extLst>
                  <a:ext uri="{0D108BD9-81ED-4DB2-BD59-A6C34878D82A}">
                    <a16:rowId xmlns:a16="http://schemas.microsoft.com/office/drawing/2014/main" val="181973663"/>
                  </a:ext>
                </a:extLst>
              </a:tr>
              <a:tr h="339055">
                <a:tc>
                  <a:txBody>
                    <a:bodyPr/>
                    <a:lstStyle/>
                    <a:p>
                      <a:pPr>
                        <a:buNone/>
                      </a:pPr>
                      <a:r>
                        <a:rPr lang="en-GB" sz="2000" dirty="0"/>
                        <a:t>signal(barber);</a:t>
                      </a:r>
                    </a:p>
                  </a:txBody>
                  <a:tcPr marL="78275" marR="78275" marT="39138" marB="39138" anchor="ctr">
                    <a:lnL>
                      <a:noFill/>
                    </a:lnL>
                    <a:lnR>
                      <a:noFill/>
                    </a:lnR>
                    <a:lnT>
                      <a:noFill/>
                    </a:lnT>
                    <a:lnB>
                      <a:noFill/>
                    </a:lnB>
                    <a:noFill/>
                  </a:tcPr>
                </a:tc>
                <a:tc>
                  <a:txBody>
                    <a:bodyPr/>
                    <a:lstStyle/>
                    <a:p>
                      <a:pPr>
                        <a:buNone/>
                      </a:pPr>
                      <a:r>
                        <a:rPr lang="en-GB" sz="2000" dirty="0"/>
                        <a:t>wait(barber);</a:t>
                      </a:r>
                    </a:p>
                  </a:txBody>
                  <a:tcPr marL="78275" marR="78275" marT="39138" marB="39138" anchor="ctr">
                    <a:lnL>
                      <a:noFill/>
                    </a:lnL>
                    <a:lnR>
                      <a:noFill/>
                    </a:lnR>
                    <a:lnT>
                      <a:noFill/>
                    </a:lnT>
                    <a:lnB>
                      <a:noFill/>
                    </a:lnB>
                    <a:noFill/>
                  </a:tcPr>
                </a:tc>
                <a:extLst>
                  <a:ext uri="{0D108BD9-81ED-4DB2-BD59-A6C34878D82A}">
                    <a16:rowId xmlns:a16="http://schemas.microsoft.com/office/drawing/2014/main" val="971773821"/>
                  </a:ext>
                </a:extLst>
              </a:tr>
              <a:tr h="339055">
                <a:tc>
                  <a:txBody>
                    <a:bodyPr/>
                    <a:lstStyle/>
                    <a:p>
                      <a:pPr>
                        <a:buNone/>
                      </a:pPr>
                      <a:r>
                        <a:rPr lang="en-GB" sz="2000" dirty="0"/>
                        <a:t>signal(mutex);</a:t>
                      </a:r>
                    </a:p>
                  </a:txBody>
                  <a:tcPr marL="78275" marR="78275" marT="39138" marB="39138" anchor="ctr">
                    <a:lnL>
                      <a:noFill/>
                    </a:lnL>
                    <a:lnR>
                      <a:noFill/>
                    </a:lnR>
                    <a:lnT>
                      <a:noFill/>
                    </a:lnT>
                    <a:lnB>
                      <a:noFill/>
                    </a:lnB>
                    <a:noFill/>
                  </a:tcPr>
                </a:tc>
                <a:tc>
                  <a:txBody>
                    <a:bodyPr/>
                    <a:lstStyle/>
                    <a:p>
                      <a:pPr>
                        <a:buNone/>
                      </a:pPr>
                      <a:r>
                        <a:rPr lang="en-GB" sz="2000" dirty="0"/>
                        <a:t>// haircut</a:t>
                      </a:r>
                    </a:p>
                  </a:txBody>
                  <a:tcPr marL="78275" marR="78275" marT="39138" marB="39138" anchor="ctr">
                    <a:lnL>
                      <a:noFill/>
                    </a:lnL>
                    <a:lnR>
                      <a:noFill/>
                    </a:lnR>
                    <a:lnT>
                      <a:noFill/>
                    </a:lnT>
                    <a:lnB>
                      <a:noFill/>
                    </a:lnB>
                    <a:noFill/>
                  </a:tcPr>
                </a:tc>
                <a:extLst>
                  <a:ext uri="{0D108BD9-81ED-4DB2-BD59-A6C34878D82A}">
                    <a16:rowId xmlns:a16="http://schemas.microsoft.com/office/drawing/2014/main" val="567002083"/>
                  </a:ext>
                </a:extLst>
              </a:tr>
              <a:tr h="339055">
                <a:tc>
                  <a:txBody>
                    <a:bodyPr/>
                    <a:lstStyle/>
                    <a:p>
                      <a:pPr>
                        <a:buNone/>
                      </a:pPr>
                      <a:r>
                        <a:rPr lang="en-GB" sz="2000" dirty="0"/>
                        <a:t>// haircut</a:t>
                      </a:r>
                    </a:p>
                  </a:txBody>
                  <a:tcPr marL="78275" marR="78275" marT="39138" marB="39138" anchor="ctr">
                    <a:lnL>
                      <a:noFill/>
                    </a:lnL>
                    <a:lnR>
                      <a:noFill/>
                    </a:lnR>
                    <a:lnT>
                      <a:noFill/>
                    </a:lnT>
                    <a:lnB>
                      <a:noFill/>
                    </a:lnB>
                    <a:noFill/>
                  </a:tcPr>
                </a:tc>
                <a:tc>
                  <a:txBody>
                    <a:bodyPr/>
                    <a:lstStyle/>
                    <a:p>
                      <a:pPr>
                        <a:buNone/>
                      </a:pPr>
                      <a:r>
                        <a:rPr lang="en-GB" sz="2000"/>
                        <a:t>}</a:t>
                      </a:r>
                    </a:p>
                  </a:txBody>
                  <a:tcPr marL="78275" marR="78275" marT="39138" marB="39138" anchor="ctr">
                    <a:lnL>
                      <a:noFill/>
                    </a:lnL>
                    <a:lnR>
                      <a:noFill/>
                    </a:lnR>
                    <a:lnT>
                      <a:noFill/>
                    </a:lnT>
                    <a:lnB>
                      <a:noFill/>
                    </a:lnB>
                    <a:noFill/>
                  </a:tcPr>
                </a:tc>
                <a:extLst>
                  <a:ext uri="{0D108BD9-81ED-4DB2-BD59-A6C34878D82A}">
                    <a16:rowId xmlns:a16="http://schemas.microsoft.com/office/drawing/2014/main" val="3972247768"/>
                  </a:ext>
                </a:extLst>
              </a:tr>
              <a:tr h="576485">
                <a:tc>
                  <a:txBody>
                    <a:bodyPr/>
                    <a:lstStyle/>
                    <a:p>
                      <a:pPr>
                        <a:buNone/>
                      </a:pPr>
                      <a:r>
                        <a:rPr lang="en-GB" sz="2000"/>
                        <a:t>}</a:t>
                      </a:r>
                    </a:p>
                  </a:txBody>
                  <a:tcPr marL="78275" marR="78275" marT="39138" marB="39138" anchor="ctr">
                    <a:lnL>
                      <a:noFill/>
                    </a:lnL>
                    <a:lnR>
                      <a:noFill/>
                    </a:lnR>
                    <a:lnT>
                      <a:noFill/>
                    </a:lnT>
                    <a:lnB>
                      <a:noFill/>
                    </a:lnB>
                    <a:noFill/>
                  </a:tcPr>
                </a:tc>
                <a:tc>
                  <a:txBody>
                    <a:bodyPr/>
                    <a:lstStyle/>
                    <a:p>
                      <a:pPr>
                        <a:buNone/>
                      </a:pPr>
                      <a:r>
                        <a:rPr lang="en-GB" sz="2000" dirty="0"/>
                        <a:t>else </a:t>
                      </a:r>
                    </a:p>
                    <a:p>
                      <a:pPr>
                        <a:buNone/>
                      </a:pPr>
                      <a:r>
                        <a:rPr lang="en-GB" sz="2000" dirty="0"/>
                        <a:t>{</a:t>
                      </a:r>
                    </a:p>
                  </a:txBody>
                  <a:tcPr marL="78275" marR="78275" marT="39138" marB="39138" anchor="ctr">
                    <a:lnL>
                      <a:noFill/>
                    </a:lnL>
                    <a:lnR>
                      <a:noFill/>
                    </a:lnR>
                    <a:lnT>
                      <a:noFill/>
                    </a:lnT>
                    <a:lnB>
                      <a:noFill/>
                    </a:lnB>
                    <a:noFill/>
                  </a:tcPr>
                </a:tc>
                <a:extLst>
                  <a:ext uri="{0D108BD9-81ED-4DB2-BD59-A6C34878D82A}">
                    <a16:rowId xmlns:a16="http://schemas.microsoft.com/office/drawing/2014/main" val="1146371141"/>
                  </a:ext>
                </a:extLst>
              </a:tr>
              <a:tr h="339055">
                <a:tc>
                  <a:txBody>
                    <a:bodyPr/>
                    <a:lstStyle/>
                    <a:p>
                      <a:pPr>
                        <a:buNone/>
                      </a:pPr>
                      <a:endParaRPr lang="en-GB" sz="2000"/>
                    </a:p>
                  </a:txBody>
                  <a:tcPr marL="78275" marR="78275" marT="39138" marB="39138" anchor="ctr">
                    <a:lnL>
                      <a:noFill/>
                    </a:lnL>
                    <a:lnR>
                      <a:noFill/>
                    </a:lnR>
                    <a:lnT>
                      <a:noFill/>
                    </a:lnT>
                    <a:lnB>
                      <a:noFill/>
                    </a:lnB>
                    <a:noFill/>
                  </a:tcPr>
                </a:tc>
                <a:tc>
                  <a:txBody>
                    <a:bodyPr/>
                    <a:lstStyle/>
                    <a:p>
                      <a:pPr>
                        <a:buNone/>
                      </a:pPr>
                      <a:r>
                        <a:rPr lang="en-GB" sz="2000"/>
                        <a:t>signal(mutex);</a:t>
                      </a:r>
                    </a:p>
                  </a:txBody>
                  <a:tcPr marL="78275" marR="78275" marT="39138" marB="39138" anchor="ctr">
                    <a:lnL>
                      <a:noFill/>
                    </a:lnL>
                    <a:lnR>
                      <a:noFill/>
                    </a:lnR>
                    <a:lnT>
                      <a:noFill/>
                    </a:lnT>
                    <a:lnB>
                      <a:noFill/>
                    </a:lnB>
                    <a:noFill/>
                  </a:tcPr>
                </a:tc>
                <a:extLst>
                  <a:ext uri="{0D108BD9-81ED-4DB2-BD59-A6C34878D82A}">
                    <a16:rowId xmlns:a16="http://schemas.microsoft.com/office/drawing/2014/main" val="3843830379"/>
                  </a:ext>
                </a:extLst>
              </a:tr>
              <a:tr h="339055">
                <a:tc>
                  <a:txBody>
                    <a:bodyPr/>
                    <a:lstStyle/>
                    <a:p>
                      <a:pPr>
                        <a:buNone/>
                      </a:pPr>
                      <a:endParaRPr lang="en-GB" sz="2000"/>
                    </a:p>
                  </a:txBody>
                  <a:tcPr marL="78275" marR="78275" marT="39138" marB="39138" anchor="ctr">
                    <a:lnL>
                      <a:noFill/>
                    </a:lnL>
                    <a:lnR>
                      <a:noFill/>
                    </a:lnR>
                    <a:lnT>
                      <a:noFill/>
                    </a:lnT>
                    <a:lnB>
                      <a:noFill/>
                    </a:lnB>
                    <a:noFill/>
                  </a:tcPr>
                </a:tc>
                <a:tc>
                  <a:txBody>
                    <a:bodyPr/>
                    <a:lstStyle/>
                    <a:p>
                      <a:pPr>
                        <a:buNone/>
                      </a:pPr>
                      <a:r>
                        <a:rPr lang="en-GB" sz="2000"/>
                        <a:t>}</a:t>
                      </a:r>
                    </a:p>
                  </a:txBody>
                  <a:tcPr marL="78275" marR="78275" marT="39138" marB="39138" anchor="ctr">
                    <a:lnL>
                      <a:noFill/>
                    </a:lnL>
                    <a:lnR>
                      <a:noFill/>
                    </a:lnR>
                    <a:lnT>
                      <a:noFill/>
                    </a:lnT>
                    <a:lnB>
                      <a:noFill/>
                    </a:lnB>
                    <a:noFill/>
                  </a:tcPr>
                </a:tc>
                <a:extLst>
                  <a:ext uri="{0D108BD9-81ED-4DB2-BD59-A6C34878D82A}">
                    <a16:rowId xmlns:a16="http://schemas.microsoft.com/office/drawing/2014/main" val="1923976106"/>
                  </a:ext>
                </a:extLst>
              </a:tr>
              <a:tr h="339055">
                <a:tc>
                  <a:txBody>
                    <a:bodyPr/>
                    <a:lstStyle/>
                    <a:p>
                      <a:pPr>
                        <a:buNone/>
                      </a:pPr>
                      <a:endParaRPr lang="en-GB" sz="2000" dirty="0"/>
                    </a:p>
                  </a:txBody>
                  <a:tcPr marL="78275" marR="78275" marT="39138" marB="39138" anchor="ctr">
                    <a:lnL>
                      <a:noFill/>
                    </a:lnL>
                    <a:lnR>
                      <a:noFill/>
                    </a:lnR>
                    <a:lnT>
                      <a:noFill/>
                    </a:lnT>
                    <a:lnB>
                      <a:noFill/>
                    </a:lnB>
                    <a:noFill/>
                  </a:tcPr>
                </a:tc>
                <a:tc>
                  <a:txBody>
                    <a:bodyPr/>
                    <a:lstStyle/>
                    <a:p>
                      <a:pPr>
                        <a:buNone/>
                      </a:pPr>
                      <a:endParaRPr lang="en-GB" sz="2000" dirty="0"/>
                    </a:p>
                  </a:txBody>
                  <a:tcPr marL="78275" marR="78275" marT="39138" marB="39138" anchor="ctr">
                    <a:lnL>
                      <a:noFill/>
                    </a:lnL>
                    <a:lnR>
                      <a:noFill/>
                    </a:lnR>
                    <a:lnT>
                      <a:noFill/>
                    </a:lnT>
                    <a:lnB>
                      <a:noFill/>
                    </a:lnB>
                    <a:noFill/>
                  </a:tcPr>
                </a:tc>
                <a:extLst>
                  <a:ext uri="{0D108BD9-81ED-4DB2-BD59-A6C34878D82A}">
                    <a16:rowId xmlns:a16="http://schemas.microsoft.com/office/drawing/2014/main" val="338636667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1479151" y="722596"/>
            <a:ext cx="9560134" cy="447986"/>
          </a:xfrm>
          <a:prstGeom prst="rect">
            <a:avLst/>
          </a:prstGeom>
          <a:noFill/>
          <a:ln>
            <a:noFill/>
          </a:ln>
        </p:spPr>
        <p:txBody>
          <a:bodyPr spcFirstLastPara="1" wrap="square" lIns="0" tIns="16925" rIns="0" bIns="0" anchor="b" anchorCtr="0">
            <a:spAutoFit/>
          </a:bodyPr>
          <a:lstStyle/>
          <a:p>
            <a:pPr marL="16933" lvl="0" indent="0" algn="l" rtl="0">
              <a:spcBef>
                <a:spcPts val="0"/>
              </a:spcBef>
              <a:spcAft>
                <a:spcPts val="0"/>
              </a:spcAft>
              <a:buClr>
                <a:srgbClr val="3F3F3F"/>
              </a:buClr>
              <a:buSzPts val="2800"/>
              <a:buFont typeface="Gill Sans"/>
              <a:buNone/>
            </a:pPr>
            <a:r>
              <a:rPr lang="en-US"/>
              <a:t> SOLUTION TO CRITICAL SECTION PROBLEM</a:t>
            </a:r>
            <a:endParaRPr/>
          </a:p>
        </p:txBody>
      </p:sp>
      <p:sp>
        <p:nvSpPr>
          <p:cNvPr id="130" name="Google Shape;130;p2"/>
          <p:cNvSpPr txBox="1"/>
          <p:nvPr/>
        </p:nvSpPr>
        <p:spPr>
          <a:xfrm>
            <a:off x="396909" y="1347448"/>
            <a:ext cx="11887853" cy="5562206"/>
          </a:xfrm>
          <a:prstGeom prst="rect">
            <a:avLst/>
          </a:prstGeom>
          <a:noFill/>
          <a:ln>
            <a:noFill/>
          </a:ln>
        </p:spPr>
        <p:txBody>
          <a:bodyPr spcFirstLastPara="1" wrap="square" lIns="0" tIns="16925" rIns="0" bIns="0" anchor="t" anchorCtr="0">
            <a:spAutoFit/>
          </a:bodyPr>
          <a:lstStyle/>
          <a:p>
            <a:pPr marL="358986" marR="7620" lvl="0" indent="-342900" algn="just" rtl="0">
              <a:spcBef>
                <a:spcPts val="0"/>
              </a:spcBef>
              <a:spcAft>
                <a:spcPts val="0"/>
              </a:spcAft>
              <a:buClr>
                <a:srgbClr val="3891A7"/>
              </a:buClr>
              <a:buSzPts val="2533"/>
              <a:buFont typeface="Arial"/>
              <a:buChar char="•"/>
            </a:pPr>
            <a:r>
              <a:rPr lang="en-US" sz="3200">
                <a:solidFill>
                  <a:schemeClr val="dk1"/>
                </a:solidFill>
                <a:latin typeface="Times New Roman"/>
                <a:ea typeface="Times New Roman"/>
                <a:cs typeface="Times New Roman"/>
                <a:sym typeface="Times New Roman"/>
              </a:rPr>
              <a:t>Software based solution (2 Process Solution)</a:t>
            </a:r>
            <a:endParaRPr/>
          </a:p>
          <a:p>
            <a:pPr marL="1273386" marR="7620" lvl="2" indent="-342900" algn="just" rtl="0">
              <a:spcBef>
                <a:spcPts val="133"/>
              </a:spcBef>
              <a:spcAft>
                <a:spcPts val="0"/>
              </a:spcAft>
              <a:buClr>
                <a:srgbClr val="3891A7"/>
              </a:buClr>
              <a:buSzPts val="2533"/>
              <a:buFont typeface="Arial"/>
              <a:buChar char="•"/>
            </a:pPr>
            <a:r>
              <a:rPr lang="en-US" sz="3200" b="0" i="0" u="none" strike="noStrike" cap="none">
                <a:solidFill>
                  <a:schemeClr val="dk1"/>
                </a:solidFill>
                <a:latin typeface="Times New Roman"/>
                <a:ea typeface="Times New Roman"/>
                <a:cs typeface="Times New Roman"/>
                <a:sym typeface="Times New Roman"/>
              </a:rPr>
              <a:t>Using Boolean variable turn</a:t>
            </a:r>
            <a:endParaRPr/>
          </a:p>
          <a:p>
            <a:pPr marL="1273386" marR="7620" lvl="2" indent="-342900" algn="just" rtl="0">
              <a:spcBef>
                <a:spcPts val="133"/>
              </a:spcBef>
              <a:spcAft>
                <a:spcPts val="0"/>
              </a:spcAft>
              <a:buClr>
                <a:srgbClr val="3891A7"/>
              </a:buClr>
              <a:buSzPts val="2533"/>
              <a:buFont typeface="Arial"/>
              <a:buChar char="•"/>
            </a:pPr>
            <a:r>
              <a:rPr lang="en-US" sz="3200" b="0" i="0" u="none" strike="noStrike" cap="none">
                <a:solidFill>
                  <a:schemeClr val="dk1"/>
                </a:solidFill>
                <a:latin typeface="Times New Roman"/>
                <a:ea typeface="Times New Roman"/>
                <a:cs typeface="Times New Roman"/>
                <a:sym typeface="Times New Roman"/>
              </a:rPr>
              <a:t>Using Boolean array flag [ ]</a:t>
            </a:r>
            <a:endParaRPr/>
          </a:p>
          <a:p>
            <a:pPr marL="1273386" marR="7620" lvl="2" indent="-342900" algn="just" rtl="0">
              <a:spcBef>
                <a:spcPts val="133"/>
              </a:spcBef>
              <a:spcAft>
                <a:spcPts val="0"/>
              </a:spcAft>
              <a:buClr>
                <a:srgbClr val="3891A7"/>
              </a:buClr>
              <a:buSzPts val="2533"/>
              <a:buFont typeface="Arial"/>
              <a:buChar char="•"/>
            </a:pPr>
            <a:r>
              <a:rPr lang="en-US" sz="3200" b="0" i="0" u="none" strike="noStrike" cap="none">
                <a:solidFill>
                  <a:schemeClr val="dk1"/>
                </a:solidFill>
                <a:latin typeface="Times New Roman"/>
                <a:ea typeface="Times New Roman"/>
                <a:cs typeface="Times New Roman"/>
                <a:sym typeface="Times New Roman"/>
              </a:rPr>
              <a:t>Peterson’s solution</a:t>
            </a:r>
            <a:endParaRPr/>
          </a:p>
          <a:p>
            <a:pPr marL="358986" marR="7620" lvl="0" indent="-182034" algn="just" rtl="0">
              <a:spcBef>
                <a:spcPts val="133"/>
              </a:spcBef>
              <a:spcAft>
                <a:spcPts val="0"/>
              </a:spcAft>
              <a:buClr>
                <a:srgbClr val="3891A7"/>
              </a:buClr>
              <a:buSzPts val="2533"/>
              <a:buFont typeface="Arial"/>
              <a:buNone/>
            </a:pPr>
            <a:endParaRPr sz="3200">
              <a:solidFill>
                <a:srgbClr val="FF0000"/>
              </a:solidFill>
              <a:latin typeface="Times New Roman"/>
              <a:ea typeface="Times New Roman"/>
              <a:cs typeface="Times New Roman"/>
              <a:sym typeface="Times New Roman"/>
            </a:endParaRPr>
          </a:p>
          <a:p>
            <a:pPr marL="358986" marR="7620" lvl="0" indent="-342900" algn="just" rtl="0">
              <a:spcBef>
                <a:spcPts val="133"/>
              </a:spcBef>
              <a:spcAft>
                <a:spcPts val="0"/>
              </a:spcAft>
              <a:buClr>
                <a:srgbClr val="3891A7"/>
              </a:buClr>
              <a:buSzPts val="2533"/>
              <a:buFont typeface="Arial"/>
              <a:buChar char="•"/>
            </a:pPr>
            <a:r>
              <a:rPr lang="en-US" sz="3200">
                <a:solidFill>
                  <a:srgbClr val="FF0000"/>
                </a:solidFill>
                <a:latin typeface="Times New Roman"/>
                <a:ea typeface="Times New Roman"/>
                <a:cs typeface="Times New Roman"/>
                <a:sym typeface="Times New Roman"/>
              </a:rPr>
              <a:t>Hardware based solutions</a:t>
            </a:r>
            <a:endParaRPr/>
          </a:p>
          <a:p>
            <a:pPr marL="816186" marR="7620" lvl="1" indent="-342900" algn="just" rtl="0">
              <a:spcBef>
                <a:spcPts val="133"/>
              </a:spcBef>
              <a:spcAft>
                <a:spcPts val="0"/>
              </a:spcAft>
              <a:buClr>
                <a:srgbClr val="3891A7"/>
              </a:buClr>
              <a:buSzPts val="2533"/>
              <a:buFont typeface="Arial"/>
              <a:buChar char="•"/>
            </a:pPr>
            <a:r>
              <a:rPr lang="en-US" sz="3200" b="0" i="0" u="none" strike="noStrike" cap="none">
                <a:solidFill>
                  <a:srgbClr val="FF0000"/>
                </a:solidFill>
                <a:latin typeface="Times New Roman"/>
                <a:ea typeface="Times New Roman"/>
                <a:cs typeface="Times New Roman"/>
                <a:sym typeface="Times New Roman"/>
              </a:rPr>
              <a:t>Disable interrupts</a:t>
            </a:r>
            <a:endParaRPr/>
          </a:p>
          <a:p>
            <a:pPr marL="816186" marR="7620" lvl="1" indent="-342900" algn="just" rtl="0">
              <a:spcBef>
                <a:spcPts val="133"/>
              </a:spcBef>
              <a:spcAft>
                <a:spcPts val="0"/>
              </a:spcAft>
              <a:buClr>
                <a:srgbClr val="3891A7"/>
              </a:buClr>
              <a:buSzPts val="2533"/>
              <a:buFont typeface="Arial"/>
              <a:buChar char="•"/>
            </a:pPr>
            <a:r>
              <a:rPr lang="en-US" sz="3200" b="0" i="0" u="none" strike="noStrike" cap="none">
                <a:solidFill>
                  <a:srgbClr val="FF0000"/>
                </a:solidFill>
                <a:latin typeface="Times New Roman"/>
                <a:ea typeface="Times New Roman"/>
                <a:cs typeface="Times New Roman"/>
                <a:sym typeface="Times New Roman"/>
              </a:rPr>
              <a:t>Atomic instructions: TestAndSet and Swap</a:t>
            </a:r>
            <a:endParaRPr/>
          </a:p>
          <a:p>
            <a:pPr marL="473286" marR="7620" lvl="1" indent="0" algn="just" rtl="0">
              <a:spcBef>
                <a:spcPts val="133"/>
              </a:spcBef>
              <a:spcAft>
                <a:spcPts val="0"/>
              </a:spcAft>
              <a:buNone/>
            </a:pPr>
            <a:endParaRPr sz="3200" b="0" i="0" u="none" strike="noStrike" cap="none">
              <a:solidFill>
                <a:schemeClr val="dk1"/>
              </a:solidFill>
              <a:latin typeface="Times New Roman"/>
              <a:ea typeface="Times New Roman"/>
              <a:cs typeface="Times New Roman"/>
              <a:sym typeface="Times New Roman"/>
            </a:endParaRPr>
          </a:p>
          <a:p>
            <a:pPr marL="358986" marR="7620" lvl="0" indent="-342900" algn="just" rtl="0">
              <a:spcBef>
                <a:spcPts val="133"/>
              </a:spcBef>
              <a:spcAft>
                <a:spcPts val="0"/>
              </a:spcAft>
              <a:buClr>
                <a:srgbClr val="3891A7"/>
              </a:buClr>
              <a:buSzPts val="2533"/>
              <a:buFont typeface="Arial"/>
              <a:buChar char="•"/>
            </a:pPr>
            <a:r>
              <a:rPr lang="en-US" sz="3200">
                <a:solidFill>
                  <a:schemeClr val="dk1"/>
                </a:solidFill>
                <a:latin typeface="Times New Roman"/>
                <a:ea typeface="Times New Roman"/>
                <a:cs typeface="Times New Roman"/>
                <a:sym typeface="Times New Roman"/>
              </a:rPr>
              <a:t>OS solutions:</a:t>
            </a:r>
            <a:endParaRPr/>
          </a:p>
          <a:p>
            <a:pPr marL="816186" marR="7620" lvl="1" indent="-342900" algn="just" rtl="0">
              <a:spcBef>
                <a:spcPts val="133"/>
              </a:spcBef>
              <a:spcAft>
                <a:spcPts val="0"/>
              </a:spcAft>
              <a:buClr>
                <a:srgbClr val="3891A7"/>
              </a:buClr>
              <a:buSzPts val="2533"/>
              <a:buFont typeface="Arial"/>
              <a:buChar char="•"/>
            </a:pPr>
            <a:r>
              <a:rPr lang="en-US" sz="3200" b="0" i="0" u="none" strike="noStrike" cap="none">
                <a:solidFill>
                  <a:schemeClr val="dk1"/>
                </a:solidFill>
                <a:latin typeface="Times New Roman"/>
                <a:ea typeface="Times New Roman"/>
                <a:cs typeface="Times New Roman"/>
                <a:sym typeface="Times New Roman"/>
              </a:rPr>
              <a:t>Semaphore</a:t>
            </a:r>
            <a:endParaRPr/>
          </a:p>
        </p:txBody>
      </p:sp>
      <p:sp>
        <p:nvSpPr>
          <p:cNvPr id="131" name="Google Shape;131;p2"/>
          <p:cNvSpPr txBox="1"/>
          <p:nvPr/>
        </p:nvSpPr>
        <p:spPr>
          <a:xfrm>
            <a:off x="11873145" y="34712"/>
            <a:ext cx="204047" cy="386430"/>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400">
                <a:solidFill>
                  <a:srgbClr val="FFFFFF"/>
                </a:solidFill>
                <a:latin typeface="Times New Roman"/>
                <a:ea typeface="Times New Roman"/>
                <a:cs typeface="Times New Roman"/>
                <a:sym typeface="Times New Roman"/>
              </a:rPr>
              <a:t>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0"/>
          <p:cNvSpPr txBox="1">
            <a:spLocks noGrp="1"/>
          </p:cNvSpPr>
          <p:nvPr>
            <p:ph type="title"/>
          </p:nvPr>
        </p:nvSpPr>
        <p:spPr>
          <a:xfrm>
            <a:off x="581192" y="702156"/>
            <a:ext cx="11029616" cy="58318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HARDWARE SOLUTIONS:</a:t>
            </a:r>
            <a:endParaRPr/>
          </a:p>
        </p:txBody>
      </p:sp>
      <p:sp>
        <p:nvSpPr>
          <p:cNvPr id="267" name="Google Shape;267;p20"/>
          <p:cNvSpPr txBox="1">
            <a:spLocks noGrp="1"/>
          </p:cNvSpPr>
          <p:nvPr>
            <p:ph type="body" idx="1"/>
          </p:nvPr>
        </p:nvSpPr>
        <p:spPr>
          <a:xfrm>
            <a:off x="581192" y="1466492"/>
            <a:ext cx="11029615" cy="1639018"/>
          </a:xfrm>
          <a:prstGeom prst="rect">
            <a:avLst/>
          </a:prstGeom>
          <a:noFill/>
          <a:ln>
            <a:noFill/>
          </a:ln>
        </p:spPr>
        <p:txBody>
          <a:bodyPr spcFirstLastPara="1" wrap="square" lIns="91425" tIns="45700" rIns="91425" bIns="45700" anchor="ctr" anchorCtr="0">
            <a:normAutofit/>
          </a:bodyPr>
          <a:lstStyle/>
          <a:p>
            <a:pPr marL="306000" lvl="0" indent="-306000" algn="l" rtl="0">
              <a:spcBef>
                <a:spcPts val="0"/>
              </a:spcBef>
              <a:spcAft>
                <a:spcPts val="0"/>
              </a:spcAft>
              <a:buSzPts val="1656"/>
              <a:buChar char="◼"/>
            </a:pPr>
            <a:r>
              <a:rPr lang="en-US" dirty="0"/>
              <a:t>Disable Interrupt</a:t>
            </a:r>
            <a:endParaRPr dirty="0"/>
          </a:p>
          <a:p>
            <a:pPr marL="306000" lvl="0" indent="-306000" algn="l" rtl="0">
              <a:spcBef>
                <a:spcPts val="960"/>
              </a:spcBef>
              <a:spcAft>
                <a:spcPts val="0"/>
              </a:spcAft>
              <a:buSzPts val="1656"/>
              <a:buChar char="◼"/>
            </a:pPr>
            <a:r>
              <a:rPr lang="en-US" dirty="0"/>
              <a:t>Boolean test and set</a:t>
            </a:r>
            <a:endParaRPr dirty="0"/>
          </a:p>
          <a:p>
            <a:pPr marL="306000" lvl="0" indent="-200844" algn="l" rtl="0">
              <a:spcBef>
                <a:spcPts val="960"/>
              </a:spcBef>
              <a:spcAft>
                <a:spcPts val="0"/>
              </a:spcAft>
              <a:buSzPts val="1656"/>
              <a:buNone/>
            </a:pPr>
            <a:endParaRPr dirty="0"/>
          </a:p>
          <a:p>
            <a:pPr marL="306000" lvl="0" indent="-200844" algn="l" rtl="0">
              <a:spcBef>
                <a:spcPts val="960"/>
              </a:spcBef>
              <a:spcAft>
                <a:spcPts val="0"/>
              </a:spcAft>
              <a:buSzPts val="1656"/>
              <a:buNone/>
            </a:pPr>
            <a:endParaRPr dirty="0"/>
          </a:p>
        </p:txBody>
      </p:sp>
      <p:sp>
        <p:nvSpPr>
          <p:cNvPr id="2" name="TextBox 1">
            <a:extLst>
              <a:ext uri="{FF2B5EF4-FFF2-40B4-BE49-F238E27FC236}">
                <a16:creationId xmlns:a16="http://schemas.microsoft.com/office/drawing/2014/main" id="{96867FB6-6CC8-A883-8FD0-D0EE7E73CC6D}"/>
              </a:ext>
            </a:extLst>
          </p:cNvPr>
          <p:cNvSpPr txBox="1"/>
          <p:nvPr/>
        </p:nvSpPr>
        <p:spPr>
          <a:xfrm>
            <a:off x="7470648" y="3035808"/>
            <a:ext cx="4140159" cy="2246769"/>
          </a:xfrm>
          <a:prstGeom prst="rect">
            <a:avLst/>
          </a:prstGeom>
          <a:noFill/>
        </p:spPr>
        <p:txBody>
          <a:bodyPr wrap="square" rtlCol="0">
            <a:spAutoFit/>
          </a:bodyPr>
          <a:lstStyle/>
          <a:p>
            <a:r>
              <a:rPr lang="en-GB" sz="2000" dirty="0"/>
              <a:t>While(1)</a:t>
            </a:r>
          </a:p>
          <a:p>
            <a:r>
              <a:rPr lang="en-GB" sz="2000" dirty="0"/>
              <a:t>{</a:t>
            </a:r>
          </a:p>
          <a:p>
            <a:r>
              <a:rPr lang="en-GB" sz="2000" dirty="0"/>
              <a:t>    while (test and set(&amp;lock));</a:t>
            </a:r>
          </a:p>
          <a:p>
            <a:r>
              <a:rPr lang="en-GB" sz="2000" dirty="0"/>
              <a:t>    /* critical section */</a:t>
            </a:r>
          </a:p>
          <a:p>
            <a:r>
              <a:rPr lang="en-GB" sz="2000" dirty="0"/>
              <a:t>    lock = false;</a:t>
            </a:r>
          </a:p>
          <a:p>
            <a:r>
              <a:rPr lang="en-GB" sz="2000" dirty="0"/>
              <a:t>    /* remainder section */</a:t>
            </a:r>
          </a:p>
          <a:p>
            <a:r>
              <a:rPr lang="en-GB" sz="2000" dirty="0"/>
              <a:t>}</a:t>
            </a:r>
          </a:p>
        </p:txBody>
      </p:sp>
      <p:sp>
        <p:nvSpPr>
          <p:cNvPr id="3" name="TextBox 2">
            <a:extLst>
              <a:ext uri="{FF2B5EF4-FFF2-40B4-BE49-F238E27FC236}">
                <a16:creationId xmlns:a16="http://schemas.microsoft.com/office/drawing/2014/main" id="{A9C6C197-D647-1522-84D9-2900F9F32EAB}"/>
              </a:ext>
            </a:extLst>
          </p:cNvPr>
          <p:cNvSpPr txBox="1"/>
          <p:nvPr/>
        </p:nvSpPr>
        <p:spPr>
          <a:xfrm>
            <a:off x="722376" y="3145536"/>
            <a:ext cx="5266944" cy="1938992"/>
          </a:xfrm>
          <a:prstGeom prst="rect">
            <a:avLst/>
          </a:prstGeom>
          <a:noFill/>
        </p:spPr>
        <p:txBody>
          <a:bodyPr wrap="square" rtlCol="0">
            <a:spAutoFit/>
          </a:bodyPr>
          <a:lstStyle/>
          <a:p>
            <a:r>
              <a:rPr lang="en-GB" sz="2000" dirty="0"/>
              <a:t>Boolean </a:t>
            </a:r>
            <a:r>
              <a:rPr lang="en-GB" sz="2000" dirty="0" err="1"/>
              <a:t>test_and_set</a:t>
            </a:r>
            <a:r>
              <a:rPr lang="en-GB" sz="2000" dirty="0"/>
              <a:t> (Boolean *target)</a:t>
            </a:r>
          </a:p>
          <a:p>
            <a:r>
              <a:rPr lang="en-GB" sz="2000" dirty="0"/>
              <a:t>{</a:t>
            </a:r>
          </a:p>
          <a:p>
            <a:r>
              <a:rPr lang="en-GB" sz="2000" dirty="0"/>
              <a:t>    Boolean </a:t>
            </a:r>
            <a:r>
              <a:rPr lang="en-GB" sz="2000" dirty="0" err="1"/>
              <a:t>rv</a:t>
            </a:r>
            <a:r>
              <a:rPr lang="en-GB" sz="2000" dirty="0"/>
              <a:t> = *target;</a:t>
            </a:r>
          </a:p>
          <a:p>
            <a:r>
              <a:rPr lang="en-GB" sz="2000" dirty="0"/>
              <a:t>    *target = true;</a:t>
            </a:r>
          </a:p>
          <a:p>
            <a:r>
              <a:rPr lang="en-GB" sz="2000" dirty="0"/>
              <a:t>    return </a:t>
            </a:r>
            <a:r>
              <a:rPr lang="en-GB" sz="2000" dirty="0" err="1"/>
              <a:t>rv</a:t>
            </a:r>
            <a:r>
              <a:rPr lang="en-GB" sz="2000" dirty="0"/>
              <a:t>;</a:t>
            </a:r>
          </a:p>
          <a:p>
            <a:r>
              <a:rPr lang="en-GB" sz="2000"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3"/>
        <p:cNvGrpSpPr/>
        <p:nvPr/>
      </p:nvGrpSpPr>
      <p:grpSpPr>
        <a:xfrm>
          <a:off x="0" y="0"/>
          <a:ext cx="0" cy="0"/>
          <a:chOff x="0" y="0"/>
          <a:chExt cx="0" cy="0"/>
        </a:xfrm>
      </p:grpSpPr>
      <p:sp>
        <p:nvSpPr>
          <p:cNvPr id="294" name="Google Shape;294;p24"/>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95" name="Google Shape;295;p24"/>
          <p:cNvSpPr/>
          <p:nvPr/>
        </p:nvSpPr>
        <p:spPr>
          <a:xfrm>
            <a:off x="446533" y="457201"/>
            <a:ext cx="11298933" cy="9144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296" name="Google Shape;296;p24"/>
          <p:cNvSpPr txBox="1">
            <a:spLocks noGrp="1"/>
          </p:cNvSpPr>
          <p:nvPr>
            <p:ph type="body" idx="1"/>
          </p:nvPr>
        </p:nvSpPr>
        <p:spPr>
          <a:xfrm>
            <a:off x="581193" y="1245705"/>
            <a:ext cx="10679642" cy="5253570"/>
          </a:xfrm>
          <a:prstGeom prst="rect">
            <a:avLst/>
          </a:prstGeom>
          <a:solidFill>
            <a:srgbClr val="FAF2C5"/>
          </a:solidFill>
          <a:ln>
            <a:noFill/>
          </a:ln>
        </p:spPr>
        <p:txBody>
          <a:bodyPr spcFirstLastPara="1" wrap="square" lIns="91425" tIns="45700" rIns="91425" bIns="45700" anchor="ctr" anchorCtr="0">
            <a:noAutofit/>
          </a:bodyPr>
          <a:lstStyle/>
          <a:p>
            <a:pPr marL="0" lvl="0" indent="0" algn="l" rtl="0">
              <a:spcBef>
                <a:spcPts val="0"/>
              </a:spcBef>
              <a:spcAft>
                <a:spcPts val="0"/>
              </a:spcAft>
              <a:buSzPts val="2944"/>
              <a:buNone/>
            </a:pPr>
            <a:r>
              <a:rPr lang="en-US" sz="3200"/>
              <a:t>										Thank You</a:t>
            </a:r>
            <a:endParaRPr sz="20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1479151" y="722596"/>
            <a:ext cx="9560134" cy="447986"/>
          </a:xfrm>
          <a:prstGeom prst="rect">
            <a:avLst/>
          </a:prstGeom>
          <a:noFill/>
          <a:ln>
            <a:noFill/>
          </a:ln>
        </p:spPr>
        <p:txBody>
          <a:bodyPr spcFirstLastPara="1" wrap="square" lIns="0" tIns="16925" rIns="0" bIns="0" anchor="b" anchorCtr="0">
            <a:spAutoFit/>
          </a:bodyPr>
          <a:lstStyle/>
          <a:p>
            <a:pPr marL="16933" lvl="0" indent="0" algn="ctr" rtl="0">
              <a:spcBef>
                <a:spcPts val="0"/>
              </a:spcBef>
              <a:spcAft>
                <a:spcPts val="0"/>
              </a:spcAft>
              <a:buClr>
                <a:srgbClr val="3F3F3F"/>
              </a:buClr>
              <a:buSzPts val="2800"/>
              <a:buFont typeface="Gill Sans"/>
              <a:buNone/>
            </a:pPr>
            <a:r>
              <a:rPr lang="en-US"/>
              <a:t>A SIMPLE SOLUTION </a:t>
            </a:r>
            <a:endParaRPr/>
          </a:p>
        </p:txBody>
      </p:sp>
      <p:sp>
        <p:nvSpPr>
          <p:cNvPr id="137" name="Google Shape;137;p3"/>
          <p:cNvSpPr txBox="1"/>
          <p:nvPr/>
        </p:nvSpPr>
        <p:spPr>
          <a:xfrm>
            <a:off x="11873145" y="34712"/>
            <a:ext cx="204047" cy="386430"/>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400">
                <a:solidFill>
                  <a:srgbClr val="FFFFFF"/>
                </a:solidFill>
                <a:latin typeface="Times New Roman"/>
                <a:ea typeface="Times New Roman"/>
                <a:cs typeface="Times New Roman"/>
                <a:sym typeface="Times New Roman"/>
              </a:rPr>
              <a:t>S</a:t>
            </a:r>
            <a:endParaRPr sz="2400">
              <a:solidFill>
                <a:schemeClr val="dk1"/>
              </a:solidFill>
              <a:latin typeface="Times New Roman"/>
              <a:ea typeface="Times New Roman"/>
              <a:cs typeface="Times New Roman"/>
              <a:sym typeface="Times New Roman"/>
            </a:endParaRPr>
          </a:p>
        </p:txBody>
      </p:sp>
      <p:sp>
        <p:nvSpPr>
          <p:cNvPr id="138" name="Google Shape;138;p3"/>
          <p:cNvSpPr txBox="1"/>
          <p:nvPr/>
        </p:nvSpPr>
        <p:spPr>
          <a:xfrm>
            <a:off x="297313" y="1345005"/>
            <a:ext cx="11597373" cy="1089529"/>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1" u="sng">
                <a:solidFill>
                  <a:schemeClr val="dk1"/>
                </a:solidFill>
                <a:latin typeface="Times New Roman"/>
                <a:ea typeface="Times New Roman"/>
                <a:cs typeface="Times New Roman"/>
                <a:sym typeface="Times New Roman"/>
              </a:rPr>
              <a:t> </a:t>
            </a:r>
            <a:r>
              <a:rPr lang="en-US" sz="2400" b="1" u="sng">
                <a:solidFill>
                  <a:srgbClr val="FF0000"/>
                </a:solidFill>
                <a:latin typeface="Times New Roman"/>
                <a:ea typeface="Times New Roman"/>
                <a:cs typeface="Times New Roman"/>
                <a:sym typeface="Times New Roman"/>
              </a:rPr>
              <a:t>Bool turn;-&gt;indicate whose turn to enter CS</a:t>
            </a:r>
            <a:endParaRPr/>
          </a:p>
          <a:p>
            <a:pPr marL="342900" marR="0" lvl="0" indent="-342900" algn="l" rtl="0">
              <a:lnSpc>
                <a:spcPct val="90000"/>
              </a:lnSpc>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 T0 and T1: alternate between CS and remainder</a:t>
            </a:r>
            <a:endParaRPr/>
          </a:p>
          <a:p>
            <a:pPr marL="0" marR="0" lvl="0" indent="0" algn="l" rtl="0">
              <a:lnSpc>
                <a:spcPct val="90000"/>
              </a:lnSpc>
              <a:spcBef>
                <a:spcPts val="0"/>
              </a:spcBef>
              <a:spcAft>
                <a:spcPts val="0"/>
              </a:spcAft>
              <a:buNone/>
            </a:pP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p:txBody>
      </p:sp>
      <p:pic>
        <p:nvPicPr>
          <p:cNvPr id="139" name="Google Shape;139;p3"/>
          <p:cNvPicPr preferRelativeResize="0"/>
          <p:nvPr/>
        </p:nvPicPr>
        <p:blipFill rotWithShape="1">
          <a:blip r:embed="rId3">
            <a:alphaModFix/>
          </a:blip>
          <a:srcRect/>
          <a:stretch/>
        </p:blipFill>
        <p:spPr>
          <a:xfrm>
            <a:off x="613508" y="2094445"/>
            <a:ext cx="10498348" cy="3121668"/>
          </a:xfrm>
          <a:prstGeom prst="rect">
            <a:avLst/>
          </a:prstGeom>
          <a:noFill/>
          <a:ln>
            <a:noFill/>
          </a:ln>
        </p:spPr>
      </p:pic>
      <p:sp>
        <p:nvSpPr>
          <p:cNvPr id="140" name="Google Shape;140;p3"/>
          <p:cNvSpPr txBox="1"/>
          <p:nvPr/>
        </p:nvSpPr>
        <p:spPr>
          <a:xfrm>
            <a:off x="740227" y="5216113"/>
            <a:ext cx="500742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Pros:</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1. Pi’s critical section is executed</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iff turn = i</a:t>
            </a: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2. Pi is busy waiting if Pj is in CS</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(mutual exclusion)</a:t>
            </a:r>
            <a:endParaRPr/>
          </a:p>
        </p:txBody>
      </p:sp>
      <p:sp>
        <p:nvSpPr>
          <p:cNvPr id="141" name="Google Shape;141;p3"/>
          <p:cNvSpPr txBox="1"/>
          <p:nvPr/>
        </p:nvSpPr>
        <p:spPr>
          <a:xfrm>
            <a:off x="6259218" y="5226889"/>
            <a:ext cx="500742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Cons: </a:t>
            </a:r>
            <a:endParaRPr/>
          </a:p>
          <a:p>
            <a:pPr marL="342900" marR="0" lvl="0" indent="-342900" algn="l" rtl="0">
              <a:spcBef>
                <a:spcPts val="0"/>
              </a:spcBef>
              <a:spcAft>
                <a:spcPts val="0"/>
              </a:spcAft>
              <a:buClr>
                <a:schemeClr val="dk1"/>
              </a:buClr>
              <a:buSzPts val="1800"/>
              <a:buFont typeface="Times New Roman"/>
              <a:buAutoNum type="arabicPeriod"/>
            </a:pPr>
            <a:r>
              <a:rPr lang="en-US" sz="1800" b="1">
                <a:solidFill>
                  <a:schemeClr val="dk1"/>
                </a:solidFill>
                <a:latin typeface="Times New Roman"/>
                <a:ea typeface="Times New Roman"/>
                <a:cs typeface="Times New Roman"/>
                <a:sym typeface="Times New Roman"/>
              </a:rPr>
              <a:t>Progress is not satisfied since it requires strict alternation </a:t>
            </a:r>
            <a:endParaRPr/>
          </a:p>
          <a:p>
            <a:pPr marL="342900" marR="0" lvl="0" indent="-342900" algn="l" rtl="0">
              <a:spcBef>
                <a:spcPts val="0"/>
              </a:spcBef>
              <a:spcAft>
                <a:spcPts val="0"/>
              </a:spcAft>
              <a:buClr>
                <a:schemeClr val="dk1"/>
              </a:buClr>
              <a:buSzPts val="1800"/>
              <a:buFont typeface="Times New Roman"/>
              <a:buAutoNum type="arabicPeriod"/>
            </a:pPr>
            <a:r>
              <a:rPr lang="en-US" sz="1800" b="1">
                <a:solidFill>
                  <a:schemeClr val="dk1"/>
                </a:solidFill>
                <a:latin typeface="Times New Roman"/>
                <a:ea typeface="Times New Roman"/>
                <a:cs typeface="Times New Roman"/>
                <a:sym typeface="Times New Roman"/>
              </a:rPr>
              <a:t>A process cannot enter the CS more often than the other.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4" descr="A black board with white text&#10;&#10;Description automatically generated"/>
          <p:cNvPicPr preferRelativeResize="0"/>
          <p:nvPr/>
        </p:nvPicPr>
        <p:blipFill rotWithShape="1">
          <a:blip r:embed="rId3">
            <a:alphaModFix/>
          </a:blip>
          <a:srcRect/>
          <a:stretch/>
        </p:blipFill>
        <p:spPr>
          <a:xfrm>
            <a:off x="2734439" y="1980444"/>
            <a:ext cx="6723121" cy="4687071"/>
          </a:xfrm>
          <a:prstGeom prst="rect">
            <a:avLst/>
          </a:prstGeom>
          <a:noFill/>
          <a:ln>
            <a:noFill/>
          </a:ln>
        </p:spPr>
      </p:pic>
      <p:sp>
        <p:nvSpPr>
          <p:cNvPr id="147" name="Google Shape;147;p4"/>
          <p:cNvSpPr txBox="1"/>
          <p:nvPr/>
        </p:nvSpPr>
        <p:spPr>
          <a:xfrm>
            <a:off x="612477" y="672863"/>
            <a:ext cx="948112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Gill Sans"/>
                <a:ea typeface="Gill Sans"/>
                <a:cs typeface="Gill Sans"/>
                <a:sym typeface="Gill Sans"/>
              </a:rPr>
              <a:t>Using Boolean array flag [ ]: </a:t>
            </a:r>
            <a:r>
              <a:rPr lang="en-US" sz="2800">
                <a:solidFill>
                  <a:schemeClr val="dk1"/>
                </a:solidFill>
                <a:latin typeface="Gill Sans"/>
                <a:ea typeface="Gill Sans"/>
                <a:cs typeface="Gill Sans"/>
                <a:sym typeface="Gill Sans"/>
              </a:rPr>
              <a:t>array will have two cells each cell is </a:t>
            </a:r>
            <a:endParaRPr/>
          </a:p>
          <a:p>
            <a:pPr marL="0" marR="0" lvl="0" indent="0" algn="l" rtl="0">
              <a:spcBef>
                <a:spcPts val="0"/>
              </a:spcBef>
              <a:spcAft>
                <a:spcPts val="0"/>
              </a:spcAft>
              <a:buNone/>
            </a:pPr>
            <a:r>
              <a:rPr lang="en-US" sz="2800">
                <a:solidFill>
                  <a:schemeClr val="dk1"/>
                </a:solidFill>
                <a:latin typeface="Gill Sans"/>
                <a:ea typeface="Gill Sans"/>
                <a:cs typeface="Gill Sans"/>
                <a:sym typeface="Gill Sans"/>
              </a:rPr>
              <a:t>initialized to F</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581192" y="702156"/>
            <a:ext cx="11029616" cy="60043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PETERSON SOLUTION:</a:t>
            </a:r>
            <a:endParaRPr/>
          </a:p>
        </p:txBody>
      </p:sp>
      <p:pic>
        <p:nvPicPr>
          <p:cNvPr id="153" name="Google Shape;153;p5" descr="A diagram of a flag&#10;&#10;Description automatically generated with medium confidence"/>
          <p:cNvPicPr preferRelativeResize="0"/>
          <p:nvPr/>
        </p:nvPicPr>
        <p:blipFill rotWithShape="1">
          <a:blip r:embed="rId3">
            <a:alphaModFix/>
          </a:blip>
          <a:srcRect/>
          <a:stretch/>
        </p:blipFill>
        <p:spPr>
          <a:xfrm>
            <a:off x="1138687" y="1577464"/>
            <a:ext cx="10136038" cy="51153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581192" y="702156"/>
            <a:ext cx="11029616" cy="669444"/>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SEMAPHORES:</a:t>
            </a:r>
            <a:endParaRPr/>
          </a:p>
        </p:txBody>
      </p:sp>
      <p:pic>
        <p:nvPicPr>
          <p:cNvPr id="159" name="Google Shape;159;p6" descr="A black background with white text&#10;&#10;Description automatically generated"/>
          <p:cNvPicPr preferRelativeResize="0"/>
          <p:nvPr/>
        </p:nvPicPr>
        <p:blipFill rotWithShape="1">
          <a:blip r:embed="rId3">
            <a:alphaModFix amt="84000"/>
          </a:blip>
          <a:srcRect/>
          <a:stretch/>
        </p:blipFill>
        <p:spPr>
          <a:xfrm>
            <a:off x="581192" y="1418177"/>
            <a:ext cx="10536120" cy="1991003"/>
          </a:xfrm>
          <a:prstGeom prst="rect">
            <a:avLst/>
          </a:prstGeom>
          <a:noFill/>
          <a:ln>
            <a:noFill/>
          </a:ln>
        </p:spPr>
      </p:pic>
      <p:pic>
        <p:nvPicPr>
          <p:cNvPr id="160" name="Google Shape;160;p6" descr="A black background with white squares&#10;&#10;Description automatically generated"/>
          <p:cNvPicPr preferRelativeResize="0"/>
          <p:nvPr/>
        </p:nvPicPr>
        <p:blipFill rotWithShape="1">
          <a:blip r:embed="rId4">
            <a:alphaModFix/>
          </a:blip>
          <a:srcRect/>
          <a:stretch/>
        </p:blipFill>
        <p:spPr>
          <a:xfrm>
            <a:off x="2530562" y="3616526"/>
            <a:ext cx="6906589" cy="2695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581192" y="702156"/>
            <a:ext cx="11029616" cy="669444"/>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3F3F3F"/>
              </a:buClr>
              <a:buSzPts val="2800"/>
              <a:buFont typeface="Gill Sans"/>
              <a:buNone/>
            </a:pPr>
            <a:r>
              <a:rPr lang="en-US"/>
              <a:t>‘N’ PROCESS SYNCHRONIZATION SOLUTION USING SEMAPHORE:</a:t>
            </a:r>
            <a:endParaRPr/>
          </a:p>
        </p:txBody>
      </p:sp>
      <p:pic>
        <p:nvPicPr>
          <p:cNvPr id="166" name="Google Shape;166;p7" descr="A black screen with white text&#10;&#10;Description automatically generated"/>
          <p:cNvPicPr preferRelativeResize="0"/>
          <p:nvPr/>
        </p:nvPicPr>
        <p:blipFill rotWithShape="1">
          <a:blip r:embed="rId3">
            <a:alphaModFix/>
          </a:blip>
          <a:srcRect/>
          <a:stretch/>
        </p:blipFill>
        <p:spPr>
          <a:xfrm>
            <a:off x="1066048" y="1625546"/>
            <a:ext cx="3515216" cy="4858428"/>
          </a:xfrm>
          <a:prstGeom prst="rect">
            <a:avLst/>
          </a:prstGeom>
          <a:noFill/>
          <a:ln>
            <a:noFill/>
          </a:ln>
        </p:spPr>
      </p:pic>
      <p:graphicFrame>
        <p:nvGraphicFramePr>
          <p:cNvPr id="2" name="Table 1">
            <a:extLst>
              <a:ext uri="{FF2B5EF4-FFF2-40B4-BE49-F238E27FC236}">
                <a16:creationId xmlns:a16="http://schemas.microsoft.com/office/drawing/2014/main" id="{ADA33009-2CAB-C4C2-A834-CDF6909166AC}"/>
              </a:ext>
            </a:extLst>
          </p:cNvPr>
          <p:cNvGraphicFramePr>
            <a:graphicFrameLocks noGrp="1"/>
          </p:cNvGraphicFramePr>
          <p:nvPr>
            <p:extLst>
              <p:ext uri="{D42A27DB-BD31-4B8C-83A1-F6EECF244321}">
                <p14:modId xmlns:p14="http://schemas.microsoft.com/office/powerpoint/2010/main" val="3235824768"/>
              </p:ext>
            </p:extLst>
          </p:nvPr>
        </p:nvGraphicFramePr>
        <p:xfrm>
          <a:off x="5486399" y="2002537"/>
          <a:ext cx="6124576" cy="3950205"/>
        </p:xfrm>
        <a:graphic>
          <a:graphicData uri="http://schemas.openxmlformats.org/drawingml/2006/table">
            <a:tbl>
              <a:tblPr/>
              <a:tblGrid>
                <a:gridCol w="3062288">
                  <a:extLst>
                    <a:ext uri="{9D8B030D-6E8A-4147-A177-3AD203B41FA5}">
                      <a16:colId xmlns:a16="http://schemas.microsoft.com/office/drawing/2014/main" val="1121458728"/>
                    </a:ext>
                  </a:extLst>
                </a:gridCol>
                <a:gridCol w="3062288">
                  <a:extLst>
                    <a:ext uri="{9D8B030D-6E8A-4147-A177-3AD203B41FA5}">
                      <a16:colId xmlns:a16="http://schemas.microsoft.com/office/drawing/2014/main" val="846081070"/>
                    </a:ext>
                  </a:extLst>
                </a:gridCol>
              </a:tblGrid>
              <a:tr h="564315">
                <a:tc>
                  <a:txBody>
                    <a:bodyPr/>
                    <a:lstStyle/>
                    <a:p>
                      <a:pPr>
                        <a:buNone/>
                      </a:pPr>
                      <a:r>
                        <a:rPr lang="en-GB" b="1" dirty="0"/>
                        <a:t>Steps</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b="1"/>
                        <a:t>Code / Section</a:t>
                      </a: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8083440"/>
                  </a:ext>
                </a:extLst>
              </a:tr>
              <a:tr h="564315">
                <a:tc>
                  <a:txBody>
                    <a:bodyPr/>
                    <a:lstStyle/>
                    <a:p>
                      <a:pPr>
                        <a:buNone/>
                      </a:pPr>
                      <a:r>
                        <a:rPr lang="en-GB" dirty="0"/>
                        <a:t>Start Loop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a:t>While(T)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830932"/>
                  </a:ext>
                </a:extLst>
              </a:tr>
              <a:tr h="564315">
                <a:tc>
                  <a:txBody>
                    <a:bodyPr/>
                    <a:lstStyle/>
                    <a:p>
                      <a:pPr>
                        <a:buNone/>
                      </a:pPr>
                      <a:r>
                        <a:rPr lang="en-GB"/>
                        <a:t>Initial Execution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a:t>Initial Section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3131551"/>
                  </a:ext>
                </a:extLst>
              </a:tr>
              <a:tr h="564315">
                <a:tc>
                  <a:txBody>
                    <a:bodyPr/>
                    <a:lstStyle/>
                    <a:p>
                      <a:pPr>
                        <a:buNone/>
                      </a:pPr>
                      <a:r>
                        <a:rPr lang="en-GB"/>
                        <a:t>Request for Resource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a:t>wait(s)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5715339"/>
                  </a:ext>
                </a:extLst>
              </a:tr>
              <a:tr h="564315">
                <a:tc>
                  <a:txBody>
                    <a:bodyPr/>
                    <a:lstStyle/>
                    <a:p>
                      <a:pPr>
                        <a:buNone/>
                      </a:pPr>
                      <a:r>
                        <a:rPr lang="en-GB"/>
                        <a:t>Critical Execution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a:t>Critical Section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9656326"/>
                  </a:ext>
                </a:extLst>
              </a:tr>
              <a:tr h="564315">
                <a:tc>
                  <a:txBody>
                    <a:bodyPr/>
                    <a:lstStyle/>
                    <a:p>
                      <a:pPr>
                        <a:buNone/>
                      </a:pPr>
                      <a:r>
                        <a:rPr lang="en-GB"/>
                        <a:t>Release Resource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a:t>signal(s)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607820"/>
                  </a:ext>
                </a:extLst>
              </a:tr>
              <a:tr h="564315">
                <a:tc>
                  <a:txBody>
                    <a:bodyPr/>
                    <a:lstStyle/>
                    <a:p>
                      <a:pPr>
                        <a:buNone/>
                      </a:pPr>
                      <a:r>
                        <a:rPr lang="en-GB"/>
                        <a:t>Non-Critical Execution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dirty="0"/>
                        <a:t>Remainder Section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42784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0"/>
        <p:cNvGrpSpPr/>
        <p:nvPr/>
      </p:nvGrpSpPr>
      <p:grpSpPr>
        <a:xfrm>
          <a:off x="0" y="0"/>
          <a:ext cx="0" cy="0"/>
          <a:chOff x="0" y="0"/>
          <a:chExt cx="0" cy="0"/>
        </a:xfrm>
      </p:grpSpPr>
      <p:sp>
        <p:nvSpPr>
          <p:cNvPr id="171" name="Google Shape;171;p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Gill Sans"/>
              <a:ea typeface="Gill Sans"/>
              <a:cs typeface="Gill Sans"/>
              <a:sym typeface="Gill Sans"/>
            </a:endParaRPr>
          </a:p>
        </p:txBody>
      </p:sp>
      <p:sp>
        <p:nvSpPr>
          <p:cNvPr id="172" name="Google Shape;172;p8"/>
          <p:cNvSpPr txBox="1">
            <a:spLocks noGrp="1"/>
          </p:cNvSpPr>
          <p:nvPr>
            <p:ph type="title"/>
          </p:nvPr>
        </p:nvSpPr>
        <p:spPr>
          <a:xfrm>
            <a:off x="581192" y="702156"/>
            <a:ext cx="10679642" cy="118872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3600"/>
              <a:buFont typeface="Times New Roman"/>
              <a:buNone/>
            </a:pPr>
            <a:r>
              <a:rPr lang="en-US" sz="3600" b="1" i="0">
                <a:solidFill>
                  <a:schemeClr val="accent1"/>
                </a:solidFill>
                <a:latin typeface="Times New Roman"/>
                <a:ea typeface="Times New Roman"/>
                <a:cs typeface="Times New Roman"/>
                <a:sym typeface="Times New Roman"/>
              </a:rPr>
              <a:t>OUTLINE</a:t>
            </a:r>
            <a:br>
              <a:rPr lang="en-US" sz="3600" b="1" i="0">
                <a:solidFill>
                  <a:schemeClr val="accent1"/>
                </a:solidFill>
                <a:latin typeface="Times New Roman"/>
                <a:ea typeface="Times New Roman"/>
                <a:cs typeface="Times New Roman"/>
                <a:sym typeface="Times New Roman"/>
              </a:rPr>
            </a:br>
            <a:endParaRPr sz="3600" b="1">
              <a:solidFill>
                <a:schemeClr val="accent1"/>
              </a:solidFill>
              <a:latin typeface="Times New Roman"/>
              <a:ea typeface="Times New Roman"/>
              <a:cs typeface="Times New Roman"/>
              <a:sym typeface="Times New Roman"/>
            </a:endParaRPr>
          </a:p>
        </p:txBody>
      </p:sp>
      <p:sp>
        <p:nvSpPr>
          <p:cNvPr id="173" name="Google Shape;173;p8"/>
          <p:cNvSpPr/>
          <p:nvPr/>
        </p:nvSpPr>
        <p:spPr>
          <a:xfrm>
            <a:off x="446533" y="457201"/>
            <a:ext cx="11298933" cy="9144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174" name="Google Shape;174;p8"/>
          <p:cNvSpPr txBox="1">
            <a:spLocks noGrp="1"/>
          </p:cNvSpPr>
          <p:nvPr>
            <p:ph type="body" idx="1"/>
          </p:nvPr>
        </p:nvSpPr>
        <p:spPr>
          <a:xfrm>
            <a:off x="581193" y="1638886"/>
            <a:ext cx="10679642" cy="4860388"/>
          </a:xfrm>
          <a:prstGeom prst="rect">
            <a:avLst/>
          </a:prstGeom>
          <a:solidFill>
            <a:srgbClr val="FAF2C5"/>
          </a:solidFill>
          <a:ln>
            <a:noFill/>
          </a:ln>
        </p:spPr>
        <p:txBody>
          <a:bodyPr spcFirstLastPara="1" wrap="square" lIns="91425" tIns="45700" rIns="91425" bIns="45700" anchor="ctr" anchorCtr="0">
            <a:noAutofit/>
          </a:bodyPr>
          <a:lstStyle/>
          <a:p>
            <a:pPr marL="0" lvl="0" indent="0" algn="l" rtl="0">
              <a:spcBef>
                <a:spcPts val="0"/>
              </a:spcBef>
              <a:spcAft>
                <a:spcPts val="0"/>
              </a:spcAft>
              <a:buSzPts val="1840"/>
              <a:buNone/>
            </a:pPr>
            <a:r>
              <a:rPr lang="en-US" sz="2000">
                <a:solidFill>
                  <a:srgbClr val="454545"/>
                </a:solidFill>
                <a:latin typeface="Times New Roman"/>
                <a:ea typeface="Times New Roman"/>
                <a:cs typeface="Times New Roman"/>
                <a:sym typeface="Times New Roman"/>
              </a:rPr>
              <a:t>Classical Synchronization Problems</a:t>
            </a:r>
            <a:endParaRPr/>
          </a:p>
          <a:p>
            <a:pPr marL="50800" lvl="0" indent="-50800" algn="l" rtl="0">
              <a:spcBef>
                <a:spcPts val="1400"/>
              </a:spcBef>
              <a:spcAft>
                <a:spcPts val="0"/>
              </a:spcAft>
              <a:buSzPts val="1840"/>
              <a:buChar char="◼"/>
            </a:pPr>
            <a:r>
              <a:rPr lang="en-US" sz="2000">
                <a:solidFill>
                  <a:srgbClr val="454545"/>
                </a:solidFill>
                <a:latin typeface="Times New Roman"/>
                <a:ea typeface="Times New Roman"/>
                <a:cs typeface="Times New Roman"/>
                <a:sym typeface="Times New Roman"/>
              </a:rPr>
              <a:t>Producer Consumer Problem / Bounded Buffer Problem</a:t>
            </a:r>
            <a:endParaRPr/>
          </a:p>
          <a:p>
            <a:pPr marL="50800" lvl="0" indent="-50800" algn="l" rtl="0">
              <a:spcBef>
                <a:spcPts val="1400"/>
              </a:spcBef>
              <a:spcAft>
                <a:spcPts val="0"/>
              </a:spcAft>
              <a:buSzPts val="1840"/>
              <a:buChar char="◼"/>
            </a:pPr>
            <a:r>
              <a:rPr lang="en-US" sz="2000">
                <a:solidFill>
                  <a:srgbClr val="454545"/>
                </a:solidFill>
                <a:latin typeface="Times New Roman"/>
                <a:ea typeface="Times New Roman"/>
                <a:cs typeface="Times New Roman"/>
                <a:sym typeface="Times New Roman"/>
              </a:rPr>
              <a:t>Dining Philosophers Problem (DPP)</a:t>
            </a:r>
            <a:endParaRPr/>
          </a:p>
          <a:p>
            <a:pPr marL="50800" lvl="0" indent="-50800" algn="l" rtl="0">
              <a:spcBef>
                <a:spcPts val="1400"/>
              </a:spcBef>
              <a:spcAft>
                <a:spcPts val="0"/>
              </a:spcAft>
              <a:buSzPts val="1840"/>
              <a:buChar char="◼"/>
            </a:pPr>
            <a:r>
              <a:rPr lang="en-US" sz="2000">
                <a:solidFill>
                  <a:srgbClr val="454545"/>
                </a:solidFill>
                <a:latin typeface="Times New Roman"/>
                <a:ea typeface="Times New Roman"/>
                <a:cs typeface="Times New Roman"/>
                <a:sym typeface="Times New Roman"/>
              </a:rPr>
              <a:t>Reader Writer Problem</a:t>
            </a:r>
            <a:endParaRPr sz="20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title"/>
          </p:nvPr>
        </p:nvSpPr>
        <p:spPr>
          <a:xfrm>
            <a:off x="581192" y="-8879"/>
            <a:ext cx="11029616" cy="887767"/>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610B38"/>
              </a:buClr>
              <a:buSzPct val="100000"/>
              <a:buFont typeface="Times New Roman"/>
              <a:buNone/>
            </a:pPr>
            <a:r>
              <a:rPr lang="en-US" b="0" i="0">
                <a:solidFill>
                  <a:srgbClr val="610B38"/>
                </a:solidFill>
                <a:latin typeface="Times New Roman"/>
                <a:ea typeface="Times New Roman"/>
                <a:cs typeface="Times New Roman"/>
                <a:sym typeface="Times New Roman"/>
              </a:rPr>
              <a:t>PRODUCER-CONSUMER PROBLEM</a:t>
            </a:r>
            <a:br>
              <a:rPr lang="en-US" b="0" i="0">
                <a:solidFill>
                  <a:srgbClr val="610B38"/>
                </a:solidFill>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
        <p:nvSpPr>
          <p:cNvPr id="211" name="Google Shape;211;p12"/>
          <p:cNvSpPr txBox="1">
            <a:spLocks noGrp="1"/>
          </p:cNvSpPr>
          <p:nvPr>
            <p:ph type="body" idx="1"/>
          </p:nvPr>
        </p:nvSpPr>
        <p:spPr>
          <a:xfrm>
            <a:off x="590070" y="701337"/>
            <a:ext cx="11029615" cy="5566978"/>
          </a:xfrm>
          <a:prstGeom prst="rect">
            <a:avLst/>
          </a:prstGeom>
          <a:noFill/>
          <a:ln>
            <a:noFill/>
          </a:ln>
        </p:spPr>
        <p:txBody>
          <a:bodyPr spcFirstLastPara="1" wrap="square" lIns="91425" tIns="45700" rIns="91425" bIns="45700" anchor="ctr" anchorCtr="0">
            <a:normAutofit lnSpcReduction="10000"/>
          </a:bodyPr>
          <a:lstStyle/>
          <a:p>
            <a:pPr marL="306000" lvl="0" indent="-306000" algn="l" rtl="0">
              <a:spcBef>
                <a:spcPts val="0"/>
              </a:spcBef>
              <a:spcAft>
                <a:spcPts val="0"/>
              </a:spcAft>
              <a:buSzPts val="1656"/>
              <a:buChar char="◼"/>
            </a:pPr>
            <a:r>
              <a:rPr lang="en-US">
                <a:latin typeface="Times New Roman"/>
                <a:ea typeface="Times New Roman"/>
                <a:cs typeface="Times New Roman"/>
                <a:sym typeface="Times New Roman"/>
              </a:rPr>
              <a:t>The Producer-Consumer problem is a classical multi-process synchronization problem, that is we are trying to achieve synchronization between more than one process.</a:t>
            </a:r>
            <a:endParaRPr/>
          </a:p>
          <a:p>
            <a:pPr marL="306000" lvl="0" indent="-200844" algn="l" rtl="0">
              <a:spcBef>
                <a:spcPts val="960"/>
              </a:spcBef>
              <a:spcAft>
                <a:spcPts val="0"/>
              </a:spcAft>
              <a:buSzPts val="1656"/>
              <a:buNone/>
            </a:pPr>
            <a:endParaRPr>
              <a:latin typeface="Times New Roman"/>
              <a:ea typeface="Times New Roman"/>
              <a:cs typeface="Times New Roman"/>
              <a:sym typeface="Times New Roman"/>
            </a:endParaRPr>
          </a:p>
          <a:p>
            <a:pPr marL="306000" lvl="0" indent="-306000" algn="l" rtl="0">
              <a:spcBef>
                <a:spcPts val="960"/>
              </a:spcBef>
              <a:spcAft>
                <a:spcPts val="0"/>
              </a:spcAft>
              <a:buSzPts val="1656"/>
              <a:buChar char="◼"/>
            </a:pPr>
            <a:r>
              <a:rPr lang="en-US">
                <a:latin typeface="Times New Roman"/>
                <a:ea typeface="Times New Roman"/>
                <a:cs typeface="Times New Roman"/>
                <a:sym typeface="Times New Roman"/>
              </a:rPr>
              <a:t>There is one Producer in the producer-consumer problem, the Producer is producing some items, whereas there is one Consumer that is consuming the items produced by the Producer. The same memory buffer is shared by both producers and consumers which is of fixed size.</a:t>
            </a:r>
            <a:endParaRPr/>
          </a:p>
          <a:p>
            <a:pPr marL="306000" lvl="0" indent="-200844" algn="l" rtl="0">
              <a:spcBef>
                <a:spcPts val="960"/>
              </a:spcBef>
              <a:spcAft>
                <a:spcPts val="0"/>
              </a:spcAft>
              <a:buSzPts val="1656"/>
              <a:buNone/>
            </a:pPr>
            <a:endParaRPr>
              <a:latin typeface="Times New Roman"/>
              <a:ea typeface="Times New Roman"/>
              <a:cs typeface="Times New Roman"/>
              <a:sym typeface="Times New Roman"/>
            </a:endParaRPr>
          </a:p>
          <a:p>
            <a:pPr marL="306000" lvl="0" indent="-306000" algn="l" rtl="0">
              <a:spcBef>
                <a:spcPts val="960"/>
              </a:spcBef>
              <a:spcAft>
                <a:spcPts val="0"/>
              </a:spcAft>
              <a:buSzPts val="1656"/>
              <a:buChar char="◼"/>
            </a:pPr>
            <a:r>
              <a:rPr lang="en-US">
                <a:latin typeface="Times New Roman"/>
                <a:ea typeface="Times New Roman"/>
                <a:cs typeface="Times New Roman"/>
                <a:sym typeface="Times New Roman"/>
              </a:rPr>
              <a:t>The task of the Producer is to produce the item, put it into the memory buffer, and again start producing items. Whereas the task of the Consumer is to consume the item from the memory buffer.</a:t>
            </a:r>
            <a:endParaRPr/>
          </a:p>
          <a:p>
            <a:pPr marL="306000" lvl="0" indent="-200844" algn="l" rtl="0">
              <a:spcBef>
                <a:spcPts val="960"/>
              </a:spcBef>
              <a:spcAft>
                <a:spcPts val="0"/>
              </a:spcAft>
              <a:buSzPts val="1656"/>
              <a:buNone/>
            </a:pPr>
            <a:endParaRPr>
              <a:latin typeface="Times New Roman"/>
              <a:ea typeface="Times New Roman"/>
              <a:cs typeface="Times New Roman"/>
              <a:sym typeface="Times New Roman"/>
            </a:endParaRPr>
          </a:p>
          <a:p>
            <a:pPr marL="0" lvl="0" indent="0" algn="l" rtl="0">
              <a:spcBef>
                <a:spcPts val="960"/>
              </a:spcBef>
              <a:spcAft>
                <a:spcPts val="0"/>
              </a:spcAft>
              <a:buSzPts val="1656"/>
              <a:buNone/>
            </a:pPr>
            <a:r>
              <a:rPr lang="en-US" b="1">
                <a:latin typeface="Times New Roman"/>
                <a:ea typeface="Times New Roman"/>
                <a:cs typeface="Times New Roman"/>
                <a:sym typeface="Times New Roman"/>
              </a:rPr>
              <a:t>Problem:</a:t>
            </a:r>
            <a:endParaRPr>
              <a:latin typeface="Times New Roman"/>
              <a:ea typeface="Times New Roman"/>
              <a:cs typeface="Times New Roman"/>
              <a:sym typeface="Times New Roman"/>
            </a:endParaRPr>
          </a:p>
          <a:p>
            <a:pPr marL="306000" lvl="0" indent="-306000" algn="l" rtl="0">
              <a:spcBef>
                <a:spcPts val="960"/>
              </a:spcBef>
              <a:spcAft>
                <a:spcPts val="0"/>
              </a:spcAft>
              <a:buSzPts val="1656"/>
              <a:buChar char="◼"/>
            </a:pPr>
            <a:r>
              <a:rPr lang="en-US">
                <a:latin typeface="Times New Roman"/>
                <a:ea typeface="Times New Roman"/>
                <a:cs typeface="Times New Roman"/>
                <a:sym typeface="Times New Roman"/>
              </a:rPr>
              <a:t>The producer should produce data only when the buffer is not full. In case it is found that the buffer is full, the producer is not allowed to store any data into the memory buffer.</a:t>
            </a:r>
            <a:endParaRPr/>
          </a:p>
          <a:p>
            <a:pPr marL="306000" lvl="0" indent="-306000" algn="l" rtl="0">
              <a:spcBef>
                <a:spcPts val="960"/>
              </a:spcBef>
              <a:spcAft>
                <a:spcPts val="0"/>
              </a:spcAft>
              <a:buSzPts val="1656"/>
              <a:buChar char="◼"/>
            </a:pPr>
            <a:r>
              <a:rPr lang="en-US">
                <a:latin typeface="Times New Roman"/>
                <a:ea typeface="Times New Roman"/>
                <a:cs typeface="Times New Roman"/>
                <a:sym typeface="Times New Roman"/>
              </a:rPr>
              <a:t>Data can only be consumed by the consumer if and only if the memory buffer is not empty. In case it is found that the buffer is empty, the consumer is not allowed to use any data from the memory buffer.</a:t>
            </a:r>
            <a:endParaRPr/>
          </a:p>
          <a:p>
            <a:pPr marL="306000" lvl="0" indent="-306000" algn="l" rtl="0">
              <a:spcBef>
                <a:spcPts val="960"/>
              </a:spcBef>
              <a:spcAft>
                <a:spcPts val="0"/>
              </a:spcAft>
              <a:buSzPts val="1656"/>
              <a:buChar char="◼"/>
            </a:pPr>
            <a:r>
              <a:rPr lang="en-US">
                <a:latin typeface="Times New Roman"/>
                <a:ea typeface="Times New Roman"/>
                <a:cs typeface="Times New Roman"/>
                <a:sym typeface="Times New Roman"/>
              </a:rPr>
              <a:t>Accessing memory buffer should not be allowed to producer and consumer at the same time.</a:t>
            </a:r>
            <a:endParaRPr/>
          </a:p>
          <a:p>
            <a:pPr marL="306000" lvl="0" indent="-200844" algn="l" rtl="0">
              <a:spcBef>
                <a:spcPts val="960"/>
              </a:spcBef>
              <a:spcAft>
                <a:spcPts val="0"/>
              </a:spcAft>
              <a:buSzPts val="1656"/>
              <a:buNone/>
            </a:pPr>
            <a:endParaRPr b="1">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413C24"/>
      </a:dk2>
      <a:lt2>
        <a:srgbClr val="EBEDEF"/>
      </a:lt2>
      <a:accent1>
        <a:srgbClr val="E77B29"/>
      </a:accent1>
      <a:accent2>
        <a:srgbClr val="B9A014"/>
      </a:accent2>
      <a:accent3>
        <a:srgbClr val="87AD1F"/>
      </a:accent3>
      <a:accent4>
        <a:srgbClr val="49BA14"/>
      </a:accent4>
      <a:accent5>
        <a:srgbClr val="21BC31"/>
      </a:accent5>
      <a:accent6>
        <a:srgbClr val="14BA6A"/>
      </a:accent6>
      <a:hlink>
        <a:srgbClr val="478CC1"/>
      </a:hlink>
      <a:folHlink>
        <a:srgbClr val="8787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VTI">
  <a:themeElements>
    <a:clrScheme name="">
      <a:dk1>
        <a:srgbClr val="000000"/>
      </a:dk1>
      <a:lt1>
        <a:srgbClr val="FFFFFF"/>
      </a:lt1>
      <a:dk2>
        <a:srgbClr val="413C24"/>
      </a:dk2>
      <a:lt2>
        <a:srgbClr val="EBEDEF"/>
      </a:lt2>
      <a:accent1>
        <a:srgbClr val="E77B29"/>
      </a:accent1>
      <a:accent2>
        <a:srgbClr val="B9A014"/>
      </a:accent2>
      <a:accent3>
        <a:srgbClr val="87AD1F"/>
      </a:accent3>
      <a:accent4>
        <a:srgbClr val="49BA14"/>
      </a:accent4>
      <a:accent5>
        <a:srgbClr val="21BC31"/>
      </a:accent5>
      <a:accent6>
        <a:srgbClr val="14BA6A"/>
      </a:accent6>
      <a:hlink>
        <a:srgbClr val="478CC1"/>
      </a:hlink>
      <a:folHlink>
        <a:srgbClr val="8787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1411</Words>
  <Application>Microsoft Office PowerPoint</Application>
  <PresentationFormat>Widescreen</PresentationFormat>
  <Paragraphs>171</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Gill Sans</vt:lpstr>
      <vt:lpstr>Times New Roman</vt:lpstr>
      <vt:lpstr>Noto Sans Symbols</vt:lpstr>
      <vt:lpstr>Inter</vt:lpstr>
      <vt:lpstr>Calibri</vt:lpstr>
      <vt:lpstr>DividendVTI</vt:lpstr>
      <vt:lpstr>DividendVTI</vt:lpstr>
      <vt:lpstr>OPERATING SYSTEM </vt:lpstr>
      <vt:lpstr> SOLUTION TO CRITICAL SECTION PROBLEM</vt:lpstr>
      <vt:lpstr>A SIMPLE SOLUTION </vt:lpstr>
      <vt:lpstr>PowerPoint Presentation</vt:lpstr>
      <vt:lpstr>PETERSON SOLUTION:</vt:lpstr>
      <vt:lpstr>SEMAPHORES:</vt:lpstr>
      <vt:lpstr>‘N’ PROCESS SYNCHRONIZATION SOLUTION USING SEMAPHORE:</vt:lpstr>
      <vt:lpstr>OUTLINE </vt:lpstr>
      <vt:lpstr>PRODUCER-CONSUMER PROBLEM </vt:lpstr>
      <vt:lpstr>PowerPoint Presentation</vt:lpstr>
      <vt:lpstr>READERS-WRITERS PROBLEM</vt:lpstr>
      <vt:lpstr>PowerPoint Presentation</vt:lpstr>
      <vt:lpstr>PowerPoint Presentation</vt:lpstr>
      <vt:lpstr>PowerPoint Presentation</vt:lpstr>
      <vt:lpstr>DINING PHILOSOPHERS PROBLEM (DPP)</vt:lpstr>
      <vt:lpstr>SOLUTION</vt:lpstr>
      <vt:lpstr>PROBLEM WITH THE SOLUTION</vt:lpstr>
      <vt:lpstr>SLEEPING BARBER PROBLEM</vt:lpstr>
      <vt:lpstr>SOLUTION:</vt:lpstr>
      <vt:lpstr>HARDWARE SOLUTIONS: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Sridhar Swaminathan</dc:creator>
  <cp:lastModifiedBy>Dr. Nirbhay Kumar Tagore</cp:lastModifiedBy>
  <cp:revision>18</cp:revision>
  <dcterms:created xsi:type="dcterms:W3CDTF">2020-08-12T08:38:42Z</dcterms:created>
  <dcterms:modified xsi:type="dcterms:W3CDTF">2025-09-03T06:22:12Z</dcterms:modified>
</cp:coreProperties>
</file>